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9"/>
  </p:handoutMasterIdLst>
  <p:sldIdLst>
    <p:sldId id="525" r:id="rId3"/>
    <p:sldId id="471" r:id="rId5"/>
    <p:sldId id="544" r:id="rId6"/>
    <p:sldId id="545" r:id="rId7"/>
    <p:sldId id="546" r:id="rId8"/>
    <p:sldId id="547" r:id="rId9"/>
    <p:sldId id="548" r:id="rId10"/>
    <p:sldId id="549" r:id="rId11"/>
    <p:sldId id="550" r:id="rId12"/>
    <p:sldId id="551" r:id="rId13"/>
    <p:sldId id="552" r:id="rId14"/>
    <p:sldId id="553" r:id="rId15"/>
    <p:sldId id="554" r:id="rId16"/>
    <p:sldId id="555" r:id="rId17"/>
    <p:sldId id="556" r:id="rId18"/>
    <p:sldId id="557" r:id="rId19"/>
    <p:sldId id="558" r:id="rId20"/>
    <p:sldId id="559" r:id="rId21"/>
    <p:sldId id="560" r:id="rId22"/>
    <p:sldId id="561" r:id="rId23"/>
    <p:sldId id="562" r:id="rId24"/>
    <p:sldId id="563" r:id="rId25"/>
    <p:sldId id="564" r:id="rId26"/>
    <p:sldId id="565" r:id="rId27"/>
    <p:sldId id="567" r:id="rId28"/>
    <p:sldId id="566" r:id="rId29"/>
    <p:sldId id="568" r:id="rId30"/>
    <p:sldId id="569" r:id="rId31"/>
    <p:sldId id="570" r:id="rId32"/>
    <p:sldId id="571" r:id="rId33"/>
    <p:sldId id="572" r:id="rId34"/>
    <p:sldId id="573" r:id="rId35"/>
    <p:sldId id="531" r:id="rId36"/>
    <p:sldId id="475" r:id="rId37"/>
    <p:sldId id="534" r:id="rId38"/>
    <p:sldId id="520" r:id="rId39"/>
    <p:sldId id="521" r:id="rId40"/>
    <p:sldId id="535" r:id="rId41"/>
    <p:sldId id="489" r:id="rId42"/>
    <p:sldId id="493" r:id="rId43"/>
    <p:sldId id="494" r:id="rId44"/>
    <p:sldId id="495" r:id="rId45"/>
    <p:sldId id="491" r:id="rId46"/>
    <p:sldId id="496" r:id="rId47"/>
    <p:sldId id="497" r:id="rId48"/>
    <p:sldId id="498" r:id="rId49"/>
    <p:sldId id="499" r:id="rId50"/>
    <p:sldId id="500" r:id="rId51"/>
    <p:sldId id="492" r:id="rId52"/>
    <p:sldId id="502" r:id="rId53"/>
    <p:sldId id="537" r:id="rId54"/>
    <p:sldId id="503" r:id="rId55"/>
    <p:sldId id="504" r:id="rId56"/>
    <p:sldId id="538" r:id="rId57"/>
    <p:sldId id="505" r:id="rId58"/>
    <p:sldId id="506" r:id="rId59"/>
    <p:sldId id="507" r:id="rId60"/>
    <p:sldId id="508" r:id="rId61"/>
    <p:sldId id="539" r:id="rId62"/>
    <p:sldId id="509" r:id="rId63"/>
    <p:sldId id="510" r:id="rId64"/>
    <p:sldId id="512" r:id="rId65"/>
    <p:sldId id="513" r:id="rId66"/>
    <p:sldId id="543" r:id="rId67"/>
    <p:sldId id="542" r:id="rId68"/>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948"/>
    <p:restoredTop sz="91289"/>
  </p:normalViewPr>
  <p:slideViewPr>
    <p:cSldViewPr showGuides="1">
      <p:cViewPr varScale="1">
        <p:scale>
          <a:sx n="115" d="100"/>
          <a:sy n="115" d="100"/>
        </p:scale>
        <p:origin x="624" y="200"/>
      </p:cViewPr>
      <p:guideLst>
        <p:guide orient="horz" pos="2160"/>
        <p:guide pos="2880"/>
      </p:guideLst>
    </p:cSldViewPr>
  </p:slideViewPr>
  <p:notesTextViewPr>
    <p:cViewPr>
      <p:scale>
        <a:sx n="110" d="100"/>
        <a:sy n="110"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kumimoji="1" sz="1200">
                <a:latin typeface="Arial" panose="020B0604020202020204" pitchFamily="34"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1308239-DCAF-624E-B3E9-03FD664278F3}" type="datetimeFigureOut">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kumimoji="1"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幻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p>
            <a:pPr lvl="0" algn="r">
              <a:buNone/>
            </a:pPr>
            <a:fld id="{9A0DB2DC-4C9A-4742-B13C-FB6460FD3503}" type="slidenum">
              <a:rPr lang="zh-CN" altLang="en-US" sz="1200"/>
            </a:fld>
            <a:endParaRPr lang="zh-CN" altLang="en-US" sz="12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en-US" altLang="zh-CN" sz="1200"/>
            </a:fld>
            <a:endParaRPr lang="en-US" altLang="zh-CN" sz="120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Slide Image Placeholder 1"/>
          <p:cNvSpPr>
            <a:spLocks noGrp="1" noRot="1" noChangeAspect="1" noTextEdit="1"/>
          </p:cNvSpPr>
          <p:nvPr>
            <p:ph type="sldImg"/>
          </p:nvPr>
        </p:nvSpPr>
        <p:spPr>
          <a:xfrm>
            <a:off x="1371600" y="1143000"/>
            <a:ext cx="4114800" cy="3086100"/>
          </a:xfrm>
          <a:ln/>
        </p:spPr>
      </p:sp>
      <p:sp>
        <p:nvSpPr>
          <p:cNvPr id="5122" name="Notes Placeholder 2"/>
          <p:cNvSpPr>
            <a:spLocks noGrp="1"/>
          </p:cNvSpPr>
          <p:nvPr>
            <p:ph type="body"/>
          </p:nvPr>
        </p:nvSpPr>
        <p:spPr>
          <a:ln/>
        </p:spPr>
        <p:txBody>
          <a:bodyPr wrap="square" lIns="91440" tIns="45720" rIns="91440" bIns="45720" anchor="t" anchorCtr="0"/>
          <a:p>
            <a:pPr lvl="0" eaLnBrk="1" hangingPunct="1"/>
            <a:endParaRPr lang="zh-CN" altLang="en-US"/>
          </a:p>
        </p:txBody>
      </p:sp>
      <p:sp>
        <p:nvSpPr>
          <p:cNvPr id="512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zh-CN" sz="1200">
                <a:latin typeface="Calibri" panose="020F0502020204030204" pitchFamily="34" charset="0"/>
              </a:rPr>
            </a:fld>
            <a:endParaRPr lang="zh-CN" altLang="zh-CN"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2355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2355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2560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2560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2765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2765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2969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2969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3174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3174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3379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3379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3584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3584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3789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3789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3993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3993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4198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4198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717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717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4403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4403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4608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4608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4813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4813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5017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5017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5222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5222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5427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5427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5632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5632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5837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5837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6041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6041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6246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6246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21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21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6451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6451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6656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6656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6861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6861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Slide Image Placeholder 1"/>
          <p:cNvSpPr>
            <a:spLocks noGrp="1" noRot="1" noChangeAspect="1" noTextEdit="1"/>
          </p:cNvSpPr>
          <p:nvPr>
            <p:ph type="sldImg"/>
          </p:nvPr>
        </p:nvSpPr>
        <p:spPr>
          <a:xfrm>
            <a:off x="1371600" y="1143000"/>
            <a:ext cx="4114800" cy="3086100"/>
          </a:xfrm>
          <a:ln/>
        </p:spPr>
      </p:sp>
      <p:sp>
        <p:nvSpPr>
          <p:cNvPr id="70658" name="Notes Placeholder 2"/>
          <p:cNvSpPr>
            <a:spLocks noGrp="1"/>
          </p:cNvSpPr>
          <p:nvPr>
            <p:ph type="body"/>
          </p:nvPr>
        </p:nvSpPr>
        <p:spPr>
          <a:ln/>
        </p:spPr>
        <p:txBody>
          <a:bodyPr wrap="square" lIns="91440" tIns="45720" rIns="91440" bIns="45720" anchor="t" anchorCtr="0"/>
          <a:p>
            <a:pPr lvl="0" eaLnBrk="1" hangingPunct="1"/>
            <a:endParaRPr lang="zh-CN" altLang="en-US"/>
          </a:p>
        </p:txBody>
      </p:sp>
      <p:sp>
        <p:nvSpPr>
          <p:cNvPr id="70659"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zh-CN" sz="1200">
                <a:latin typeface="Calibri" panose="020F0502020204030204" pitchFamily="34" charset="0"/>
              </a:rPr>
            </a:fld>
            <a:endParaRPr lang="zh-CN" altLang="zh-CN"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ChangeAspect="1" noTextEdit="1"/>
          </p:cNvSpPr>
          <p:nvPr>
            <p:ph type="sldImg"/>
          </p:nvPr>
        </p:nvSpPr>
        <p:spPr>
          <a:ln/>
        </p:spPr>
      </p:sp>
      <p:sp>
        <p:nvSpPr>
          <p:cNvPr id="72706" name="备注占位符 2"/>
          <p:cNvSpPr>
            <a:spLocks noGrp="1"/>
          </p:cNvSpPr>
          <p:nvPr>
            <p:ph type="body" idx="1"/>
          </p:nvPr>
        </p:nvSpPr>
        <p:spPr>
          <a:ln/>
        </p:spPr>
        <p:txBody>
          <a:bodyPr wrap="square" lIns="91440" tIns="45720" rIns="91440" bIns="45720" anchor="t" anchorCtr="0"/>
          <a:p>
            <a:pPr lvl="0"/>
            <a:endParaRPr lang="zh-CN" altLang="en-US"/>
          </a:p>
        </p:txBody>
      </p:sp>
      <p:sp>
        <p:nvSpPr>
          <p:cNvPr id="72707"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Slide Image Placeholder 1"/>
          <p:cNvSpPr>
            <a:spLocks noGrp="1" noRot="1" noChangeAspect="1" noTextEdit="1"/>
          </p:cNvSpPr>
          <p:nvPr>
            <p:ph type="sldImg"/>
          </p:nvPr>
        </p:nvSpPr>
        <p:spPr>
          <a:xfrm>
            <a:off x="1371600" y="1143000"/>
            <a:ext cx="4114800" cy="3086100"/>
          </a:xfrm>
          <a:ln/>
        </p:spPr>
      </p:sp>
      <p:sp>
        <p:nvSpPr>
          <p:cNvPr id="74754" name="Notes Placeholder 2"/>
          <p:cNvSpPr>
            <a:spLocks noGrp="1"/>
          </p:cNvSpPr>
          <p:nvPr>
            <p:ph type="body"/>
          </p:nvPr>
        </p:nvSpPr>
        <p:spPr>
          <a:ln/>
        </p:spPr>
        <p:txBody>
          <a:bodyPr wrap="square" lIns="91440" tIns="45720" rIns="91440" bIns="45720" anchor="t" anchorCtr="0"/>
          <a:p>
            <a:pPr lvl="0" eaLnBrk="1" hangingPunct="1"/>
            <a:endParaRPr lang="zh-CN" altLang="en-US"/>
          </a:p>
        </p:txBody>
      </p:sp>
      <p:sp>
        <p:nvSpPr>
          <p:cNvPr id="74755"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zh-CN" sz="1200">
                <a:latin typeface="Calibri" panose="020F0502020204030204" pitchFamily="34" charset="0"/>
              </a:rPr>
            </a:fld>
            <a:endParaRPr lang="zh-CN" altLang="zh-CN" sz="120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ChangeAspect="1" noTextEdit="1"/>
          </p:cNvSpPr>
          <p:nvPr>
            <p:ph type="sldImg"/>
          </p:nvPr>
        </p:nvSpPr>
        <p:spPr>
          <a:ln/>
        </p:spPr>
      </p:sp>
      <p:sp>
        <p:nvSpPr>
          <p:cNvPr id="76802" name="备注占位符 2"/>
          <p:cNvSpPr>
            <a:spLocks noGrp="1"/>
          </p:cNvSpPr>
          <p:nvPr>
            <p:ph type="body" idx="1"/>
          </p:nvPr>
        </p:nvSpPr>
        <p:spPr>
          <a:ln/>
        </p:spPr>
        <p:txBody>
          <a:bodyPr wrap="square" lIns="91440" tIns="45720" rIns="91440" bIns="45720" anchor="t" anchorCtr="0"/>
          <a:p>
            <a:pPr lvl="0"/>
            <a:endParaRPr lang="zh-CN" altLang="en-US"/>
          </a:p>
        </p:txBody>
      </p:sp>
      <p:sp>
        <p:nvSpPr>
          <p:cNvPr id="76803"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ChangeAspect="1" noTextEdit="1"/>
          </p:cNvSpPr>
          <p:nvPr>
            <p:ph type="sldImg"/>
          </p:nvPr>
        </p:nvSpPr>
        <p:spPr>
          <a:ln/>
        </p:spPr>
      </p:sp>
      <p:sp>
        <p:nvSpPr>
          <p:cNvPr id="78850" name="备注占位符 2"/>
          <p:cNvSpPr>
            <a:spLocks noGrp="1"/>
          </p:cNvSpPr>
          <p:nvPr>
            <p:ph type="body" idx="1"/>
          </p:nvPr>
        </p:nvSpPr>
        <p:spPr>
          <a:ln/>
        </p:spPr>
        <p:txBody>
          <a:bodyPr wrap="square" lIns="91440" tIns="45720" rIns="91440" bIns="45720" anchor="t" anchorCtr="0"/>
          <a:p>
            <a:pPr lvl="0"/>
            <a:endParaRPr lang="zh-CN" altLang="en-US"/>
          </a:p>
        </p:txBody>
      </p:sp>
      <p:sp>
        <p:nvSpPr>
          <p:cNvPr id="78851"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8192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8192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8397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8397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26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26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8601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8601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8806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8806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011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011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216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216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421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421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625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625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9830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9830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0035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0035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02402" name="Rectangle 2"/>
          <p:cNvSpPr>
            <a:spLocks noGrp="1"/>
          </p:cNvSpPr>
          <p:nvPr>
            <p:ph type="body" idx="1"/>
          </p:nvPr>
        </p:nvSpPr>
        <p:spPr>
          <a:xfrm>
            <a:off x="515938" y="3657600"/>
            <a:ext cx="5910262" cy="4800600"/>
          </a:xfrm>
          <a:ln/>
        </p:spPr>
        <p:txBody>
          <a:bodyPr wrap="square" lIns="93005" tIns="45687" rIns="93005" bIns="45687" anchor="t" anchorCtr="0"/>
          <a:p>
            <a:pPr marL="0" lvl="1" indent="0"/>
            <a:endParaRPr lang="en-US" altLang="zh-CN"/>
          </a:p>
        </p:txBody>
      </p:sp>
      <p:sp>
        <p:nvSpPr>
          <p:cNvPr id="10240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0445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0445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331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331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0649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0649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0854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0854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059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059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264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264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469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469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673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673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1878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1878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2083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2083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2288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2288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2493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2493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536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536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2697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2697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2902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29027"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31074"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31075"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33122"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33123"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7410"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7411"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19458"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19459" name="Rectangle 3"/>
          <p:cNvSpPr>
            <a:spLocks noRot="1" noTextEdit="1"/>
          </p:cNvSpPr>
          <p:nvPr>
            <p:ph type="sldImg"/>
          </p:nvPr>
        </p:nvSpPr>
        <p:spPr>
          <a:xfrm>
            <a:off x="1533525" y="576263"/>
            <a:ext cx="3803650" cy="2852737"/>
          </a:xfrm>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a:fld>
            <a:endParaRPr lang="zh-CN" altLang="en-US" sz="1200"/>
          </a:p>
        </p:txBody>
      </p:sp>
      <p:sp>
        <p:nvSpPr>
          <p:cNvPr id="21506" name="Rectangle 2"/>
          <p:cNvSpPr>
            <a:spLocks noGrp="1"/>
          </p:cNvSpPr>
          <p:nvPr>
            <p:ph type="body" idx="1"/>
          </p:nvPr>
        </p:nvSpPr>
        <p:spPr>
          <a:xfrm>
            <a:off x="515938" y="3657600"/>
            <a:ext cx="5910262" cy="4800600"/>
          </a:xfrm>
          <a:ln/>
        </p:spPr>
        <p:txBody>
          <a:bodyPr wrap="square" lIns="93005" tIns="45687" rIns="93005" bIns="45687" anchor="t" anchorCtr="0"/>
          <a:p>
            <a:pPr lvl="0"/>
            <a:endParaRPr lang="en-US" altLang="zh-CN"/>
          </a:p>
        </p:txBody>
      </p:sp>
      <p:sp>
        <p:nvSpPr>
          <p:cNvPr id="21507" name="Rectangle 3"/>
          <p:cNvSpPr>
            <a:spLocks noRot="1" noTextEdit="1"/>
          </p:cNvSpPr>
          <p:nvPr>
            <p:ph type="sldImg"/>
          </p:nvPr>
        </p:nvSpPr>
        <p:spPr>
          <a:xfrm>
            <a:off x="1533525" y="576263"/>
            <a:ext cx="3803650" cy="2852737"/>
          </a:xfrm>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0500" y="188913"/>
            <a:ext cx="2000250" cy="59769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9750" y="188913"/>
            <a:ext cx="5848350" cy="597693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6762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9750" y="1125538"/>
            <a:ext cx="3924300" cy="50403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6450" y="1125538"/>
            <a:ext cx="3924300" cy="50403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676275"/>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539750" y="1125538"/>
            <a:ext cx="8001000" cy="5040312"/>
          </a:xfrm>
        </p:spPr>
        <p:txBody>
          <a:bodyPr vert="horz" wrap="square" lIns="91440" tIns="45720" rIns="91440" bIns="45720" numCol="1" anchor="t" anchorCtr="0" compatLnSpc="1"/>
          <a:lstStyle/>
          <a:p>
            <a:pPr marL="179705" marR="0" lvl="0" indent="-179705" algn="l" defTabSz="914400" rtl="0" eaLnBrk="0" fontAlgn="base" latinLnBrk="0" hangingPunct="0">
              <a:lnSpc>
                <a:spcPct val="110000"/>
              </a:lnSpc>
              <a:spcBef>
                <a:spcPct val="20000"/>
              </a:spcBef>
              <a:spcAft>
                <a:spcPct val="0"/>
              </a:spcAft>
              <a:buClrTx/>
              <a:buSzTx/>
              <a:buFont typeface="Wingdings" panose="05000000000000000000" pitchFamily="2" charset="2"/>
              <a:buChar char="p"/>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67627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9750" y="1125538"/>
            <a:ext cx="8001000" cy="2443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39750" y="3721100"/>
            <a:ext cx="8001000" cy="24447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9750" y="1125538"/>
            <a:ext cx="39243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6450" y="1125538"/>
            <a:ext cx="39243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20000"/>
              </a:spcBef>
              <a:spcAft>
                <a:spcPct val="0"/>
              </a:spcAft>
              <a:buClrTx/>
              <a:buSzTx/>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8"/>
          <p:cNvSpPr>
            <a:spLocks noGrp="1"/>
          </p:cNvSpPr>
          <p:nvPr>
            <p:ph type="title"/>
          </p:nvPr>
        </p:nvSpPr>
        <p:spPr>
          <a:xfrm>
            <a:off x="1331913" y="15875"/>
            <a:ext cx="7021512" cy="676275"/>
          </a:xfrm>
          <a:prstGeom prst="rect">
            <a:avLst/>
          </a:prstGeom>
          <a:noFill/>
          <a:ln w="9525">
            <a:noFill/>
          </a:ln>
        </p:spPr>
        <p:txBody>
          <a:bodyPr anchor="b" anchorCtr="0"/>
          <a:p>
            <a:pPr lvl="0"/>
            <a:r>
              <a:rPr lang="zh-CN" altLang="en-US"/>
              <a:t>单击此处编辑母版标题样式</a:t>
            </a:r>
            <a:endParaRPr lang="zh-CN" altLang="en-US"/>
          </a:p>
        </p:txBody>
      </p:sp>
      <p:sp>
        <p:nvSpPr>
          <p:cNvPr id="1027" name="Rectangle 34"/>
          <p:cNvSpPr>
            <a:spLocks noChangeArrowheads="1"/>
          </p:cNvSpPr>
          <p:nvPr/>
        </p:nvSpPr>
        <p:spPr bwMode="auto">
          <a:xfrm>
            <a:off x="8723313" y="6453188"/>
            <a:ext cx="457200" cy="274638"/>
          </a:xfrm>
          <a:prstGeom prst="rect">
            <a:avLst/>
          </a:prstGeom>
          <a:noFill/>
          <a:ln w="9525">
            <a:noFill/>
            <a:miter lim="800000"/>
          </a:ln>
        </p:spPr>
        <p:txBody>
          <a:bodyPr lIns="92075" tIns="46038" rIns="92075" bIns="46038">
            <a:spAutoFit/>
          </a:bodyPr>
          <a:p>
            <a:pPr lvl="0">
              <a:buNone/>
            </a:pPr>
            <a:fld id="{9A0DB2DC-4C9A-4742-B13C-FB6460FD3503}" type="slidenum">
              <a:rPr lang="en-US" altLang="zh-CN" sz="1200" b="1">
                <a:solidFill>
                  <a:schemeClr val="bg1"/>
                </a:solidFill>
                <a:latin typeface="Times New Roman" panose="02020603050405020304" pitchFamily="18" charset="0"/>
              </a:rPr>
            </a:fld>
            <a:endParaRPr lang="en-US" altLang="zh-CN" sz="1200" b="1">
              <a:solidFill>
                <a:schemeClr val="bg1"/>
              </a:solidFill>
              <a:latin typeface="Times New Roman" panose="02020603050405020304" pitchFamily="18" charset="0"/>
            </a:endParaRPr>
          </a:p>
        </p:txBody>
      </p:sp>
      <p:sp>
        <p:nvSpPr>
          <p:cNvPr id="1028" name="Rectangle 35"/>
          <p:cNvSpPr>
            <a:spLocks noGrp="1"/>
          </p:cNvSpPr>
          <p:nvPr>
            <p:ph type="body" idx="1"/>
          </p:nvPr>
        </p:nvSpPr>
        <p:spPr>
          <a:xfrm>
            <a:off x="539750" y="1125538"/>
            <a:ext cx="8001000" cy="5040312"/>
          </a:xfrm>
          <a:prstGeom prst="rect">
            <a:avLst/>
          </a:prstGeom>
          <a:noFill/>
          <a:ln w="9525">
            <a:noFill/>
          </a:ln>
        </p:spPr>
        <p:txBody>
          <a:bodyPr lIns="0" rIns="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2"/>
            <a:endParaRPr lang="zh-CN" altLang="en-US"/>
          </a:p>
        </p:txBody>
      </p:sp>
      <p:cxnSp>
        <p:nvCxnSpPr>
          <p:cNvPr id="7" name="直接连接符 9"/>
          <p:cNvCxnSpPr/>
          <p:nvPr/>
        </p:nvCxnSpPr>
        <p:spPr>
          <a:xfrm>
            <a:off x="0" y="639763"/>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30" name="Picture 4" descr="E:\学校\20121109221446303940.jpg"/>
          <p:cNvPicPr>
            <a:picLocks noChangeAspect="1"/>
          </p:cNvPicPr>
          <p:nvPr userDrawn="1"/>
        </p:nvPicPr>
        <p:blipFill>
          <a:blip r:embed="rId14"/>
          <a:stretch>
            <a:fillRect/>
          </a:stretch>
        </p:blipFill>
        <p:spPr>
          <a:xfrm>
            <a:off x="8199438" y="260350"/>
            <a:ext cx="665162" cy="6651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chemeClr val="tx2"/>
          </a:solidFill>
          <a:latin typeface="Weibei SC" charset="-122"/>
          <a:ea typeface="Weibei SC" charset="-122"/>
          <a:cs typeface="Weibei SC" charset="-122"/>
        </a:defRPr>
      </a:lvl1pPr>
      <a:lvl2pPr algn="l" rtl="0" eaLnBrk="0" fontAlgn="base" hangingPunct="0">
        <a:spcBef>
          <a:spcPct val="0"/>
        </a:spcBef>
        <a:spcAft>
          <a:spcPct val="0"/>
        </a:spcAft>
        <a:defRPr sz="3600" b="1">
          <a:solidFill>
            <a:schemeClr val="tx2"/>
          </a:solidFill>
          <a:latin typeface="Weibei SC" charset="-122"/>
          <a:ea typeface="Weibei SC" charset="-122"/>
          <a:cs typeface="Weibei SC" charset="-122"/>
        </a:defRPr>
      </a:lvl2pPr>
      <a:lvl3pPr algn="l" rtl="0" eaLnBrk="0" fontAlgn="base" hangingPunct="0">
        <a:spcBef>
          <a:spcPct val="0"/>
        </a:spcBef>
        <a:spcAft>
          <a:spcPct val="0"/>
        </a:spcAft>
        <a:defRPr sz="3600" b="1">
          <a:solidFill>
            <a:schemeClr val="tx2"/>
          </a:solidFill>
          <a:latin typeface="Weibei SC" charset="-122"/>
          <a:ea typeface="Weibei SC" charset="-122"/>
          <a:cs typeface="Weibei SC" charset="-122"/>
        </a:defRPr>
      </a:lvl3pPr>
      <a:lvl4pPr algn="l" rtl="0" eaLnBrk="0" fontAlgn="base" hangingPunct="0">
        <a:spcBef>
          <a:spcPct val="0"/>
        </a:spcBef>
        <a:spcAft>
          <a:spcPct val="0"/>
        </a:spcAft>
        <a:defRPr sz="3600" b="1">
          <a:solidFill>
            <a:schemeClr val="tx2"/>
          </a:solidFill>
          <a:latin typeface="Weibei SC" charset="-122"/>
          <a:ea typeface="Weibei SC" charset="-122"/>
          <a:cs typeface="Weibei SC" charset="-122"/>
        </a:defRPr>
      </a:lvl4pPr>
      <a:lvl5pPr algn="l" rtl="0" eaLnBrk="0" fontAlgn="base" hangingPunct="0">
        <a:spcBef>
          <a:spcPct val="0"/>
        </a:spcBef>
        <a:spcAft>
          <a:spcPct val="0"/>
        </a:spcAft>
        <a:defRPr sz="3600" b="1">
          <a:solidFill>
            <a:schemeClr val="tx2"/>
          </a:solidFill>
          <a:latin typeface="Weibei SC" charset="-122"/>
          <a:ea typeface="Weibei SC" charset="-122"/>
          <a:cs typeface="Weibei SC" charset="-122"/>
        </a:defRPr>
      </a:lvl5pPr>
      <a:lvl6pPr marL="457200" algn="l" rtl="0" fontAlgn="base">
        <a:spcBef>
          <a:spcPct val="0"/>
        </a:spcBef>
        <a:spcAft>
          <a:spcPct val="0"/>
        </a:spcAft>
        <a:defRPr sz="4000" b="1">
          <a:solidFill>
            <a:schemeClr val="tx2"/>
          </a:solidFill>
          <a:latin typeface="Arial" panose="020B0604020202020204" pitchFamily="34" charset="0"/>
          <a:ea typeface="隶书" panose="02010509060101010101" pitchFamily="49" charset="-122"/>
        </a:defRPr>
      </a:lvl6pPr>
      <a:lvl7pPr marL="914400" algn="l" rtl="0" fontAlgn="base">
        <a:spcBef>
          <a:spcPct val="0"/>
        </a:spcBef>
        <a:spcAft>
          <a:spcPct val="0"/>
        </a:spcAft>
        <a:defRPr sz="4000" b="1">
          <a:solidFill>
            <a:schemeClr val="tx2"/>
          </a:solidFill>
          <a:latin typeface="Arial" panose="020B0604020202020204" pitchFamily="34" charset="0"/>
          <a:ea typeface="隶书" panose="02010509060101010101" pitchFamily="49" charset="-122"/>
        </a:defRPr>
      </a:lvl7pPr>
      <a:lvl8pPr marL="1371600" algn="l" rtl="0" fontAlgn="base">
        <a:spcBef>
          <a:spcPct val="0"/>
        </a:spcBef>
        <a:spcAft>
          <a:spcPct val="0"/>
        </a:spcAft>
        <a:defRPr sz="4000" b="1">
          <a:solidFill>
            <a:schemeClr val="tx2"/>
          </a:solidFill>
          <a:latin typeface="Arial" panose="020B0604020202020204" pitchFamily="34" charset="0"/>
          <a:ea typeface="隶书" panose="02010509060101010101" pitchFamily="49" charset="-122"/>
        </a:defRPr>
      </a:lvl8pPr>
      <a:lvl9pPr marL="1828800" algn="l" rtl="0" fontAlgn="base">
        <a:spcBef>
          <a:spcPct val="0"/>
        </a:spcBef>
        <a:spcAft>
          <a:spcPct val="0"/>
        </a:spcAft>
        <a:defRPr sz="4000" b="1">
          <a:solidFill>
            <a:schemeClr val="tx2"/>
          </a:solidFill>
          <a:latin typeface="Arial" panose="020B0604020202020204" pitchFamily="34" charset="0"/>
          <a:ea typeface="隶书" panose="02010509060101010101" pitchFamily="49" charset="-122"/>
        </a:defRPr>
      </a:lvl9pPr>
    </p:titleStyle>
    <p:bodyStyle>
      <a:lvl1pPr marL="179705" indent="-179705" algn="l" rtl="0" eaLnBrk="0" fontAlgn="base" hangingPunct="0">
        <a:lnSpc>
          <a:spcPct val="110000"/>
        </a:lnSpc>
        <a:spcBef>
          <a:spcPct val="20000"/>
        </a:spcBef>
        <a:spcAft>
          <a:spcPct val="0"/>
        </a:spcAft>
        <a:buFont typeface="Wingdings" panose="05000000000000000000" pitchFamily="2" charset="2"/>
        <a:buChar char="p"/>
        <a:defRPr sz="3200" b="1">
          <a:solidFill>
            <a:schemeClr val="tx1"/>
          </a:solidFill>
          <a:latin typeface="+mn-lt"/>
          <a:ea typeface="+mn-ea"/>
          <a:cs typeface="+mn-cs"/>
        </a:defRPr>
      </a:lvl1pPr>
      <a:lvl2pPr marL="449580" indent="-90805" algn="l" rtl="0" eaLnBrk="0" fontAlgn="base" hangingPunct="0">
        <a:lnSpc>
          <a:spcPct val="110000"/>
        </a:lnSpc>
        <a:spcBef>
          <a:spcPct val="20000"/>
        </a:spcBef>
        <a:spcAft>
          <a:spcPct val="0"/>
        </a:spcAft>
        <a:buFont typeface="Wingdings" panose="05000000000000000000" pitchFamily="2" charset="2"/>
        <a:buChar char="n"/>
        <a:defRPr sz="2800" b="1">
          <a:solidFill>
            <a:schemeClr val="tx1"/>
          </a:solidFill>
          <a:latin typeface="+mn-lt"/>
          <a:ea typeface="+mn-ea"/>
        </a:defRPr>
      </a:lvl2pPr>
      <a:lvl3pPr marL="809625" indent="-179705" algn="l" rtl="0" eaLnBrk="0" fontAlgn="base" hangingPunct="0">
        <a:lnSpc>
          <a:spcPct val="110000"/>
        </a:lnSpc>
        <a:spcBef>
          <a:spcPct val="20000"/>
        </a:spcBef>
        <a:spcAft>
          <a:spcPct val="0"/>
        </a:spcAft>
        <a:buSzPct val="80000"/>
        <a:buFont typeface="Wingdings" panose="05000000000000000000" pitchFamily="2" charset="2"/>
        <a:buChar char="l"/>
        <a:defRPr sz="2400" b="1">
          <a:solidFill>
            <a:schemeClr val="tx1"/>
          </a:solidFill>
          <a:latin typeface="+mn-lt"/>
          <a:ea typeface="+mn-ea"/>
        </a:defRPr>
      </a:lvl3pPr>
      <a:lvl4pPr marL="2208530" indent="-228600" algn="l" rtl="0" eaLnBrk="0" fontAlgn="base" hangingPunct="0">
        <a:spcBef>
          <a:spcPct val="20000"/>
        </a:spcBef>
        <a:spcAft>
          <a:spcPct val="0"/>
        </a:spcAft>
        <a:buSzPct val="60000"/>
        <a:buFont typeface="Wingdings" panose="05000000000000000000" pitchFamily="2" charset="2"/>
        <a:buChar char="–"/>
        <a:defRPr sz="2000" b="1">
          <a:solidFill>
            <a:schemeClr val="tx1"/>
          </a:solidFill>
          <a:latin typeface="+mj-lt"/>
          <a:ea typeface="华文中宋" panose="02010600040101010101" pitchFamily="2" charset="-122"/>
        </a:defRPr>
      </a:lvl4pPr>
      <a:lvl5pPr marL="2616200" indent="-228600" algn="l" rtl="0" eaLnBrk="0" fontAlgn="base" hangingPunct="0">
        <a:spcBef>
          <a:spcPct val="20000"/>
        </a:spcBef>
        <a:spcAft>
          <a:spcPct val="0"/>
        </a:spcAft>
        <a:buChar char="»"/>
        <a:defRPr sz="2000">
          <a:solidFill>
            <a:schemeClr val="tx1"/>
          </a:solidFill>
          <a:latin typeface="+mj-lt"/>
          <a:ea typeface="宋体" panose="02010600030101010101" pitchFamily="2" charset="-122"/>
        </a:defRPr>
      </a:lvl5pPr>
      <a:lvl6pPr marL="3073400" indent="-228600" algn="l" rtl="0" fontAlgn="base">
        <a:spcBef>
          <a:spcPct val="20000"/>
        </a:spcBef>
        <a:spcAft>
          <a:spcPct val="0"/>
        </a:spcAft>
        <a:buChar char="»"/>
        <a:defRPr sz="2000">
          <a:solidFill>
            <a:schemeClr val="tx1"/>
          </a:solidFill>
          <a:latin typeface="+mj-lt"/>
          <a:ea typeface="宋体" panose="02010600030101010101" pitchFamily="2" charset="-122"/>
        </a:defRPr>
      </a:lvl6pPr>
      <a:lvl7pPr marL="3530600" indent="-228600" algn="l" rtl="0" fontAlgn="base">
        <a:spcBef>
          <a:spcPct val="20000"/>
        </a:spcBef>
        <a:spcAft>
          <a:spcPct val="0"/>
        </a:spcAft>
        <a:buChar char="»"/>
        <a:defRPr sz="2000">
          <a:solidFill>
            <a:schemeClr val="tx1"/>
          </a:solidFill>
          <a:latin typeface="+mj-lt"/>
          <a:ea typeface="宋体" panose="02010600030101010101" pitchFamily="2" charset="-122"/>
        </a:defRPr>
      </a:lvl7pPr>
      <a:lvl8pPr marL="3987800" indent="-228600" algn="l" rtl="0" fontAlgn="base">
        <a:spcBef>
          <a:spcPct val="20000"/>
        </a:spcBef>
        <a:spcAft>
          <a:spcPct val="0"/>
        </a:spcAft>
        <a:buChar char="»"/>
        <a:defRPr sz="2000">
          <a:solidFill>
            <a:schemeClr val="tx1"/>
          </a:solidFill>
          <a:latin typeface="+mj-lt"/>
          <a:ea typeface="宋体" panose="02010600030101010101" pitchFamily="2" charset="-122"/>
        </a:defRPr>
      </a:lvl8pPr>
      <a:lvl9pPr marL="4445000" indent="-228600" algn="l" rtl="0" fontAlgn="base">
        <a:spcBef>
          <a:spcPct val="20000"/>
        </a:spcBef>
        <a:spcAft>
          <a:spcPct val="0"/>
        </a:spcAft>
        <a:buChar char="»"/>
        <a:defRPr sz="2000">
          <a:solidFill>
            <a:schemeClr val="tx1"/>
          </a:solidFill>
          <a:latin typeface="+mj-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3.tiff"/><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5.tiff"/><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tif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1.tiff"/><Relationship Id="rId1" Type="http://schemas.openxmlformats.org/officeDocument/2006/relationships/image" Target="../media/image20.tif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 name="矩形 7"/>
          <p:cNvSpPr/>
          <p:nvPr/>
        </p:nvSpPr>
        <p:spPr>
          <a:xfrm>
            <a:off x="0" y="2132013"/>
            <a:ext cx="9144000" cy="2081213"/>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schemeClr val="lt1"/>
              </a:solidFill>
              <a:effectLst/>
              <a:uLnTx/>
              <a:uFillTx/>
              <a:latin typeface="+mn-lt"/>
              <a:ea typeface="+mn-ea"/>
              <a:cs typeface="+mn-cs"/>
            </a:endParaRPr>
          </a:p>
        </p:txBody>
      </p:sp>
      <p:sp>
        <p:nvSpPr>
          <p:cNvPr id="4098" name="文本框 10"/>
          <p:cNvSpPr txBox="1"/>
          <p:nvPr/>
        </p:nvSpPr>
        <p:spPr>
          <a:xfrm>
            <a:off x="1143000" y="2339975"/>
            <a:ext cx="6858000" cy="646113"/>
          </a:xfrm>
          <a:prstGeom prst="rect">
            <a:avLst/>
          </a:prstGeom>
          <a:noFill/>
          <a:ln w="9525">
            <a:noFill/>
          </a:ln>
        </p:spPr>
        <p:txBody>
          <a:bodyPr>
            <a:spAutoFit/>
          </a:bodyPr>
          <a:p>
            <a:pPr algn="ctr"/>
            <a:r>
              <a:rPr lang="zh-CN" altLang="en-US" sz="3600" b="1">
                <a:solidFill>
                  <a:schemeClr val="bg1"/>
                </a:solidFill>
                <a:latin typeface="微软雅黑" panose="020B0503020204020204" pitchFamily="34" charset="-122"/>
                <a:ea typeface="微软雅黑" panose="020B0503020204020204" pitchFamily="34" charset="-122"/>
              </a:rPr>
              <a:t>计算机组成原理实验</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4099" name="文本框 13"/>
          <p:cNvSpPr txBox="1"/>
          <p:nvPr/>
        </p:nvSpPr>
        <p:spPr>
          <a:xfrm>
            <a:off x="1979613" y="4346575"/>
            <a:ext cx="5454650" cy="981075"/>
          </a:xfrm>
          <a:prstGeom prst="rect">
            <a:avLst/>
          </a:prstGeom>
          <a:noFill/>
          <a:ln w="9525">
            <a:noFill/>
          </a:ln>
        </p:spPr>
        <p:txBody>
          <a:bodyPr>
            <a:spAutoFit/>
          </a:bodyPr>
          <a:p>
            <a:pPr algn="ctr">
              <a:lnSpc>
                <a:spcPct val="125000"/>
              </a:lnSpc>
            </a:pPr>
            <a:r>
              <a:rPr lang="zh-CN" altLang="en-US" sz="2800" b="1">
                <a:latin typeface="微软雅黑" panose="020B0503020204020204" pitchFamily="34" charset="-122"/>
                <a:ea typeface="微软雅黑" panose="020B0503020204020204" pitchFamily="34" charset="-122"/>
              </a:rPr>
              <a:t>周知</a:t>
            </a:r>
            <a:endParaRPr lang="en-US" altLang="zh-CN" sz="2800" b="1">
              <a:latin typeface="微软雅黑" panose="020B0503020204020204" pitchFamily="34" charset="-122"/>
              <a:ea typeface="微软雅黑" panose="020B0503020204020204" pitchFamily="34" charset="-122"/>
            </a:endParaRPr>
          </a:p>
          <a:p>
            <a:pPr algn="ctr">
              <a:lnSpc>
                <a:spcPct val="125000"/>
              </a:lnSpc>
            </a:pPr>
            <a:r>
              <a:rPr lang="en-US" altLang="zh-CN" sz="2000" b="1">
                <a:latin typeface="华文中宋" panose="02010600040101010101" pitchFamily="2" charset="-122"/>
                <a:ea typeface="华文中宋" panose="02010600040101010101" pitchFamily="2" charset="-122"/>
              </a:rPr>
              <a:t>zhouzhi9@mail.sysu.edu.cn</a:t>
            </a:r>
            <a:r>
              <a:rPr lang="zh-CN" altLang="en-US" sz="1600" b="1">
                <a:latin typeface="微软雅黑" panose="020B0503020204020204" pitchFamily="34" charset="-122"/>
                <a:ea typeface="微软雅黑" panose="020B0503020204020204" pitchFamily="34" charset="-122"/>
              </a:rPr>
              <a:t> </a:t>
            </a:r>
            <a:endParaRPr lang="zh-HK" altLang="en-US" sz="1600" b="1">
              <a:latin typeface="微软雅黑" panose="020B0503020204020204" pitchFamily="34" charset="-122"/>
              <a:ea typeface="微软雅黑" panose="020B0503020204020204" pitchFamily="34" charset="-122"/>
            </a:endParaRPr>
          </a:p>
        </p:txBody>
      </p:sp>
      <p:sp>
        <p:nvSpPr>
          <p:cNvPr id="4100" name="文本框 14"/>
          <p:cNvSpPr txBox="1"/>
          <p:nvPr/>
        </p:nvSpPr>
        <p:spPr>
          <a:xfrm>
            <a:off x="2844800" y="5446713"/>
            <a:ext cx="3929063" cy="708025"/>
          </a:xfrm>
          <a:prstGeom prst="rect">
            <a:avLst/>
          </a:prstGeom>
          <a:noFill/>
          <a:ln w="9525">
            <a:noFill/>
          </a:ln>
        </p:spPr>
        <p:txBody>
          <a:bodyPr>
            <a:spAutoFit/>
          </a:bodyPr>
          <a:p>
            <a:pPr algn="ctr"/>
            <a:r>
              <a:rPr lang="zh-CN" altLang="en-US" sz="2000" b="1">
                <a:latin typeface="微软雅黑" panose="020B0503020204020204" pitchFamily="34" charset="-122"/>
                <a:ea typeface="微软雅黑" panose="020B0503020204020204" pitchFamily="34" charset="-122"/>
              </a:rPr>
              <a:t>计算机学院</a:t>
            </a:r>
            <a:endParaRPr lang="en-US" altLang="zh-CN" sz="2000" b="1">
              <a:latin typeface="微软雅黑" panose="020B0503020204020204" pitchFamily="34" charset="-122"/>
              <a:ea typeface="微软雅黑" panose="020B0503020204020204" pitchFamily="34" charset="-122"/>
            </a:endParaRPr>
          </a:p>
          <a:p>
            <a:pPr algn="ctr"/>
            <a:endParaRPr lang="en-US" altLang="zh-CN" sz="2000" b="1">
              <a:latin typeface="微软雅黑" panose="020B0503020204020204" pitchFamily="34" charset="-122"/>
              <a:ea typeface="微软雅黑" panose="020B0503020204020204" pitchFamily="34" charset="-122"/>
            </a:endParaRPr>
          </a:p>
        </p:txBody>
      </p:sp>
      <p:pic>
        <p:nvPicPr>
          <p:cNvPr id="4101" name="Picture 6"/>
          <p:cNvPicPr>
            <a:picLocks noChangeAspect="1"/>
          </p:cNvPicPr>
          <p:nvPr/>
        </p:nvPicPr>
        <p:blipFill>
          <a:blip r:embed="rId1"/>
          <a:stretch>
            <a:fillRect/>
          </a:stretch>
        </p:blipFill>
        <p:spPr>
          <a:xfrm>
            <a:off x="292100" y="333375"/>
            <a:ext cx="3271838" cy="908050"/>
          </a:xfrm>
          <a:prstGeom prst="rect">
            <a:avLst/>
          </a:prstGeom>
          <a:noFill/>
          <a:ln w="9525">
            <a:noFill/>
          </a:ln>
        </p:spPr>
      </p:pic>
      <p:sp>
        <p:nvSpPr>
          <p:cNvPr id="4102" name="TextBox 2"/>
          <p:cNvSpPr txBox="1"/>
          <p:nvPr/>
        </p:nvSpPr>
        <p:spPr>
          <a:xfrm>
            <a:off x="1143000" y="3011488"/>
            <a:ext cx="6858000" cy="566737"/>
          </a:xfrm>
          <a:prstGeom prst="rect">
            <a:avLst/>
          </a:prstGeom>
          <a:noFill/>
          <a:ln w="9525">
            <a:noFill/>
          </a:ln>
        </p:spPr>
        <p:txBody>
          <a:bodyPr>
            <a:spAutoFit/>
          </a:bodyPr>
          <a:p>
            <a:pPr algn="ctr">
              <a:lnSpc>
                <a:spcPct val="120000"/>
              </a:lnSpc>
            </a:pPr>
            <a:r>
              <a:rPr lang="zh-CN" altLang="en-US" sz="2800" b="1">
                <a:solidFill>
                  <a:schemeClr val="bg1"/>
                </a:solidFill>
                <a:latin typeface="微软雅黑" panose="020B0503020204020204" pitchFamily="34" charset="-122"/>
                <a:ea typeface="微软雅黑" panose="020B0503020204020204" pitchFamily="34" charset="-122"/>
              </a:rPr>
              <a:t>单周期</a:t>
            </a:r>
            <a:r>
              <a:rPr lang="en-US" altLang="zh-CN" sz="2800" b="1">
                <a:solidFill>
                  <a:schemeClr val="bg1"/>
                </a:solidFill>
                <a:latin typeface="微软雅黑" panose="020B0503020204020204" pitchFamily="34" charset="-122"/>
                <a:ea typeface="微软雅黑" panose="020B0503020204020204" pitchFamily="34" charset="-122"/>
              </a:rPr>
              <a:t>CPU</a:t>
            </a:r>
            <a:r>
              <a:rPr lang="zh-CN" altLang="en-US" sz="2800" b="1">
                <a:solidFill>
                  <a:schemeClr val="bg1"/>
                </a:solidFill>
                <a:latin typeface="微软雅黑" panose="020B0503020204020204" pitchFamily="34" charset="-122"/>
                <a:ea typeface="微软雅黑" panose="020B0503020204020204" pitchFamily="34" charset="-122"/>
              </a:rPr>
              <a:t>实验</a:t>
            </a:r>
            <a:endParaRPr lang="en-US" altLang="zh-CN"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存储器读写指令</a:t>
            </a:r>
            <a:r>
              <a:rPr lang="en-US" altLang="zh-CN">
                <a:latin typeface="华文新魏" panose="02010800040101010101" pitchFamily="2" charset="-122"/>
              </a:rPr>
              <a:t>sw, lw</a:t>
            </a:r>
            <a:endParaRPr lang="en-US" altLang="zh-CN">
              <a:latin typeface="华文新魏" panose="02010800040101010101" pitchFamily="2" charset="-122"/>
            </a:endParaRPr>
          </a:p>
        </p:txBody>
      </p:sp>
      <p:pic>
        <p:nvPicPr>
          <p:cNvPr id="22531" name="图片 1"/>
          <p:cNvPicPr>
            <a:picLocks noChangeAspect="1"/>
          </p:cNvPicPr>
          <p:nvPr/>
        </p:nvPicPr>
        <p:blipFill>
          <a:blip r:embed="rId1"/>
          <a:stretch>
            <a:fillRect/>
          </a:stretch>
        </p:blipFill>
        <p:spPr>
          <a:xfrm>
            <a:off x="0" y="1309688"/>
            <a:ext cx="9144000" cy="521493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4"/>
                                            </p:txEl>
                                          </p:spTgt>
                                        </p:tgtEl>
                                        <p:attrNameLst>
                                          <p:attrName>style.visibility</p:attrName>
                                        </p:attrNameLst>
                                      </p:cBhvr>
                                      <p:to>
                                        <p:strVal val="visible"/>
                                      </p:to>
                                    </p:set>
                                    <p:animEffect transition="in" filter="blinds(horizontal)">
                                      <p:cBhvr>
                                        <p:cTn id="7" dur="500"/>
                                        <p:tgtEl>
                                          <p:spTgt spid="915459">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分支指令</a:t>
            </a:r>
            <a:r>
              <a:rPr lang="en-US" altLang="zh-CN">
                <a:latin typeface="华文新魏" panose="02010800040101010101" pitchFamily="2" charset="-122"/>
              </a:rPr>
              <a:t>beq, bne, bltz</a:t>
            </a:r>
            <a:endParaRPr lang="en-US" altLang="zh-CN">
              <a:latin typeface="华文新魏" panose="02010800040101010101" pitchFamily="2" charset="-122"/>
            </a:endParaRPr>
          </a:p>
        </p:txBody>
      </p:sp>
      <p:pic>
        <p:nvPicPr>
          <p:cNvPr id="24579" name="图片 2"/>
          <p:cNvPicPr>
            <a:picLocks noChangeAspect="1"/>
          </p:cNvPicPr>
          <p:nvPr/>
        </p:nvPicPr>
        <p:blipFill>
          <a:blip r:embed="rId1"/>
          <a:stretch>
            <a:fillRect/>
          </a:stretch>
        </p:blipFill>
        <p:spPr>
          <a:xfrm>
            <a:off x="817563" y="0"/>
            <a:ext cx="7508875" cy="6858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9"/>
                                            </p:txEl>
                                          </p:spTgt>
                                        </p:tgtEl>
                                        <p:attrNameLst>
                                          <p:attrName>style.visibility</p:attrName>
                                        </p:attrNameLst>
                                      </p:cBhvr>
                                      <p:to>
                                        <p:strVal val="visible"/>
                                      </p:to>
                                    </p:set>
                                    <p:animEffect transition="in" filter="blinds(horizontal)">
                                      <p:cBhvr>
                                        <p:cTn id="7" dur="500"/>
                                        <p:tgtEl>
                                          <p:spTgt spid="915459">
                                            <p:txEl>
                                              <p:charRg st="0"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跳转指令</a:t>
            </a:r>
            <a:r>
              <a:rPr lang="en-US" altLang="zh-CN">
                <a:latin typeface="华文新魏" panose="02010800040101010101" pitchFamily="2" charset="-122"/>
              </a:rPr>
              <a:t>j</a:t>
            </a:r>
            <a:endParaRPr lang="en-US" altLang="zh-CN">
              <a:latin typeface="华文新魏" panose="02010800040101010101" pitchFamily="2" charset="-122"/>
            </a:endParaRPr>
          </a:p>
        </p:txBody>
      </p:sp>
      <p:pic>
        <p:nvPicPr>
          <p:cNvPr id="26627" name="图片 1"/>
          <p:cNvPicPr>
            <a:picLocks noChangeAspect="1"/>
          </p:cNvPicPr>
          <p:nvPr/>
        </p:nvPicPr>
        <p:blipFill>
          <a:blip r:embed="rId1"/>
          <a:stretch>
            <a:fillRect/>
          </a:stretch>
        </p:blipFill>
        <p:spPr>
          <a:xfrm>
            <a:off x="0" y="1412875"/>
            <a:ext cx="9144000" cy="30305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6"/>
                                            </p:txEl>
                                          </p:spTgt>
                                        </p:tgtEl>
                                        <p:attrNameLst>
                                          <p:attrName>style.visibility</p:attrName>
                                        </p:attrNameLst>
                                      </p:cBhvr>
                                      <p:to>
                                        <p:strVal val="visible"/>
                                      </p:to>
                                    </p:set>
                                    <p:animEffect transition="in" filter="blinds(horizontal)">
                                      <p:cBhvr>
                                        <p:cTn id="7" dur="500"/>
                                        <p:tgtEl>
                                          <p:spTgt spid="915459">
                                            <p:txEl>
                                              <p:charRg st="0"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停机指令</a:t>
            </a:r>
            <a:r>
              <a:rPr lang="en-US" altLang="zh-CN">
                <a:latin typeface="华文新魏" panose="02010800040101010101" pitchFamily="2" charset="-122"/>
              </a:rPr>
              <a:t>halt</a:t>
            </a:r>
            <a:endParaRPr lang="en-US" altLang="zh-CN">
              <a:latin typeface="华文新魏" panose="02010800040101010101" pitchFamily="2" charset="-122"/>
            </a:endParaRPr>
          </a:p>
        </p:txBody>
      </p:sp>
      <p:pic>
        <p:nvPicPr>
          <p:cNvPr id="28675" name="图片 1"/>
          <p:cNvPicPr>
            <a:picLocks noChangeAspect="1"/>
          </p:cNvPicPr>
          <p:nvPr/>
        </p:nvPicPr>
        <p:blipFill>
          <a:blip r:embed="rId1"/>
          <a:stretch>
            <a:fillRect/>
          </a:stretch>
        </p:blipFill>
        <p:spPr>
          <a:xfrm>
            <a:off x="0" y="1482725"/>
            <a:ext cx="9144000" cy="2667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9"/>
                                            </p:txEl>
                                          </p:spTgt>
                                        </p:tgtEl>
                                        <p:attrNameLst>
                                          <p:attrName>style.visibility</p:attrName>
                                        </p:attrNameLst>
                                      </p:cBhvr>
                                      <p:to>
                                        <p:strVal val="visible"/>
                                      </p:to>
                                    </p:set>
                                    <p:animEffect transition="in" filter="blinds(horizontal)">
                                      <p:cBhvr>
                                        <p:cTn id="7" dur="500"/>
                                        <p:tgtEl>
                                          <p:spTgt spid="915459">
                                            <p:txEl>
                                              <p:charRg st="0"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数据通路</a:t>
            </a:r>
            <a:endParaRPr lang="zh-CN" altLang="en-US" sz="2800">
              <a:solidFill>
                <a:srgbClr val="A50021"/>
              </a:solidFill>
              <a:ea typeface="微软雅黑" panose="020B0503020204020204" pitchFamily="34" charset="-122"/>
            </a:endParaRPr>
          </a:p>
        </p:txBody>
      </p:sp>
      <p:pic>
        <p:nvPicPr>
          <p:cNvPr id="30722" name="图片 5"/>
          <p:cNvPicPr>
            <a:picLocks noChangeAspect="1"/>
          </p:cNvPicPr>
          <p:nvPr/>
        </p:nvPicPr>
        <p:blipFill>
          <a:blip r:embed="rId1"/>
          <a:stretch>
            <a:fillRect/>
          </a:stretch>
        </p:blipFill>
        <p:spPr>
          <a:xfrm>
            <a:off x="444500" y="631825"/>
            <a:ext cx="8255000" cy="6226175"/>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模块化设计</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6176962"/>
          </a:xfrm>
          <a:ln/>
        </p:spPr>
        <p:txBody>
          <a:bodyPr vert="horz" wrap="square" lIns="63500" tIns="25400" rIns="63500" bIns="25400" anchor="t" anchorCtr="0">
            <a:spAutoFit/>
          </a:bodyPr>
          <a:p>
            <a:pPr>
              <a:spcBef>
                <a:spcPts val="1800"/>
              </a:spcBef>
              <a:buClr>
                <a:schemeClr val="tx2"/>
              </a:buClr>
            </a:pPr>
            <a:r>
              <a:rPr lang="zh-CN" altLang="en-US" sz="2800">
                <a:latin typeface="华文新魏" panose="02010800040101010101" pitchFamily="2" charset="-122"/>
              </a:rPr>
              <a:t>模块化设计是将整个 </a:t>
            </a:r>
            <a:r>
              <a:rPr lang="" altLang="zh-CN" sz="2800">
                <a:latin typeface="华文新魏" panose="02010800040101010101" pitchFamily="2" charset="-122"/>
              </a:rPr>
              <a:t>CPU </a:t>
            </a:r>
            <a:r>
              <a:rPr lang="zh-CN" altLang="en-US" sz="2800">
                <a:latin typeface="华文新魏" panose="02010800040101010101" pitchFamily="2" charset="-122"/>
              </a:rPr>
              <a:t>的各个部件（如控制单元、</a:t>
            </a:r>
            <a:r>
              <a:rPr lang="" altLang="zh-CN" sz="2800">
                <a:latin typeface="华文新魏" panose="02010800040101010101" pitchFamily="2" charset="-122"/>
              </a:rPr>
              <a:t>ALU</a:t>
            </a:r>
            <a:r>
              <a:rPr lang="zh-CN" altLang="" sz="2800">
                <a:latin typeface="华文新魏" panose="02010800040101010101" pitchFamily="2" charset="-122"/>
              </a:rPr>
              <a:t>、</a:t>
            </a:r>
            <a:r>
              <a:rPr lang="zh-CN" altLang="en-US" sz="2800">
                <a:latin typeface="华文新魏" panose="02010800040101010101" pitchFamily="2" charset="-122"/>
              </a:rPr>
              <a:t>寄存器堆、存储器等）分别设计为独立的模块，每个模块实现自己的一部分功能。然后，通过一个顶层模块将这些模块连接起来，形成完整的 </a:t>
            </a:r>
            <a:r>
              <a:rPr lang="" altLang="zh-CN" sz="2800">
                <a:latin typeface="华文新魏" panose="02010800040101010101" pitchFamily="2" charset="-122"/>
              </a:rPr>
              <a:t>CPU </a:t>
            </a:r>
            <a:r>
              <a:rPr lang="zh-CN" altLang="en-US" sz="2800">
                <a:latin typeface="华文新魏" panose="02010800040101010101" pitchFamily="2" charset="-122"/>
              </a:rPr>
              <a:t>设计。好处有：</a:t>
            </a:r>
            <a:endParaRPr lang="en-US" altLang="zh-CN" sz="2800">
              <a:latin typeface="华文新魏" panose="02010800040101010101" pitchFamily="2" charset="-122"/>
            </a:endParaRPr>
          </a:p>
          <a:p>
            <a:pPr lvl="1">
              <a:spcBef>
                <a:spcPts val="1200"/>
              </a:spcBef>
              <a:buClr>
                <a:schemeClr val="tx2"/>
              </a:buClr>
            </a:pPr>
            <a:r>
              <a:rPr lang="zh-CN" altLang="en-US" sz="2600">
                <a:latin typeface="华文新魏" panose="02010800040101010101" pitchFamily="2" charset="-122"/>
              </a:rPr>
              <a:t>可重用性：每个模块可以独立设计、测试和复用，方便开发者修改和优化单个模块。</a:t>
            </a:r>
            <a:endParaRPr lang="zh-CN" altLang="en-US" sz="2600">
              <a:latin typeface="华文新魏" panose="02010800040101010101" pitchFamily="2" charset="-122"/>
            </a:endParaRPr>
          </a:p>
          <a:p>
            <a:pPr lvl="1">
              <a:spcBef>
                <a:spcPts val="1200"/>
              </a:spcBef>
              <a:buClr>
                <a:schemeClr val="tx2"/>
              </a:buClr>
            </a:pPr>
            <a:r>
              <a:rPr lang="zh-CN" altLang="en-US" sz="2600">
                <a:latin typeface="华文新魏" panose="02010800040101010101" pitchFamily="2" charset="-122"/>
              </a:rPr>
              <a:t>可维护性：模块化设计使得系统更易于理解和调试，任何一个模块出现问题时，可以只关注该模块进行调试。</a:t>
            </a:r>
            <a:endParaRPr lang="zh-CN" altLang="en-US" sz="2600">
              <a:latin typeface="华文新魏" panose="02010800040101010101" pitchFamily="2" charset="-122"/>
            </a:endParaRPr>
          </a:p>
          <a:p>
            <a:pPr lvl="1">
              <a:spcBef>
                <a:spcPts val="1200"/>
              </a:spcBef>
              <a:buClr>
                <a:schemeClr val="tx2"/>
              </a:buClr>
            </a:pPr>
            <a:r>
              <a:rPr lang="zh-CN" altLang="en-US" sz="2600">
                <a:latin typeface="华文新魏" panose="02010800040101010101" pitchFamily="2" charset="-122"/>
              </a:rPr>
              <a:t>清晰的分工：不同的模块有不同的职责，避免了混乱的设计结构。</a:t>
            </a:r>
            <a:endParaRPr lang="en-US" altLang="zh-CN" sz="2600">
              <a:latin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05"/>
                                            </p:txEl>
                                          </p:spTgt>
                                        </p:tgtEl>
                                        <p:attrNameLst>
                                          <p:attrName>style.visibility</p:attrName>
                                        </p:attrNameLst>
                                      </p:cBhvr>
                                      <p:to>
                                        <p:strVal val="visible"/>
                                      </p:to>
                                    </p:set>
                                    <p:animEffect transition="in" filter="blinds(horizontal)">
                                      <p:cBhvr>
                                        <p:cTn id="7" dur="500"/>
                                        <p:tgtEl>
                                          <p:spTgt spid="915459">
                                            <p:txEl>
                                              <p:charRg st="0" end="10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5459">
                                            <p:txEl>
                                              <p:charRg st="192" end="222"/>
                                            </p:txEl>
                                          </p:spTgt>
                                        </p:tgtEl>
                                        <p:attrNameLst>
                                          <p:attrName>style.visibility</p:attrName>
                                        </p:attrNameLst>
                                      </p:cBhvr>
                                      <p:to>
                                        <p:strVal val="visible"/>
                                      </p:to>
                                    </p:set>
                                    <p:animEffect transition="in" filter="blinds(horizontal)">
                                      <p:cBhvr>
                                        <p:cTn id="12" dur="500"/>
                                        <p:tgtEl>
                                          <p:spTgt spid="915459">
                                            <p:txEl>
                                              <p:charRg st="192" end="22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5459">
                                            <p:txEl>
                                              <p:charRg st="105" end="143"/>
                                            </p:txEl>
                                          </p:spTgt>
                                        </p:tgtEl>
                                        <p:attrNameLst>
                                          <p:attrName>style.visibility</p:attrName>
                                        </p:attrNameLst>
                                      </p:cBhvr>
                                      <p:to>
                                        <p:strVal val="visible"/>
                                      </p:to>
                                    </p:set>
                                    <p:animEffect transition="in" filter="blinds(horizontal)">
                                      <p:cBhvr>
                                        <p:cTn id="17" dur="500"/>
                                        <p:tgtEl>
                                          <p:spTgt spid="915459">
                                            <p:txEl>
                                              <p:charRg st="105" end="14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5459">
                                            <p:txEl>
                                              <p:charRg st="143" end="192"/>
                                            </p:txEl>
                                          </p:spTgt>
                                        </p:tgtEl>
                                        <p:attrNameLst>
                                          <p:attrName>style.visibility</p:attrName>
                                        </p:attrNameLst>
                                      </p:cBhvr>
                                      <p:to>
                                        <p:strVal val="visible"/>
                                      </p:to>
                                    </p:set>
                                    <p:animEffect transition="in" filter="blinds(horizontal)">
                                      <p:cBhvr>
                                        <p:cTn id="22" dur="500"/>
                                        <p:tgtEl>
                                          <p:spTgt spid="915459">
                                            <p:txEl>
                                              <p:charRg st="143" end="19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a:xfrm>
            <a:off x="714375" y="190500"/>
            <a:ext cx="6018213"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程序计数器 </a:t>
            </a:r>
            <a:r>
              <a:rPr lang="en-US" altLang="zh-CN" sz="2800">
                <a:solidFill>
                  <a:srgbClr val="A50021"/>
                </a:solidFill>
                <a:ea typeface="微软雅黑" panose="020B0503020204020204" pitchFamily="34" charset="-122"/>
              </a:rPr>
              <a:t>Program Counter</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1254125"/>
          </a:xfrm>
          <a:ln/>
        </p:spPr>
        <p:txBody>
          <a:bodyPr vert="horz" wrap="square" lIns="63500" tIns="25400" rIns="63500" bIns="25400" anchor="t" anchorCtr="0">
            <a:spAutoFit/>
          </a:bodyPr>
          <a:p>
            <a:pPr>
              <a:spcBef>
                <a:spcPts val="1800"/>
              </a:spcBef>
              <a:buClr>
                <a:schemeClr val="tx2"/>
              </a:buClr>
            </a:pPr>
            <a:r>
              <a:rPr lang="" altLang="zh-CN" sz="2400">
                <a:latin typeface="华文新魏" panose="02010800040101010101" pitchFamily="2" charset="-122"/>
              </a:rPr>
              <a:t>PC</a:t>
            </a:r>
            <a:r>
              <a:rPr lang="zh-CN" altLang="en-US" sz="2400">
                <a:latin typeface="华文新魏" panose="02010800040101010101" pitchFamily="2" charset="-122"/>
              </a:rPr>
              <a:t>的写入是在时钟的上升沿完成的，同时要求</a:t>
            </a:r>
            <a:r>
              <a:rPr lang="" altLang="zh-CN" sz="2400">
                <a:latin typeface="华文新魏" panose="02010800040101010101" pitchFamily="2" charset="-122"/>
              </a:rPr>
              <a:t>PCWre</a:t>
            </a:r>
            <a:r>
              <a:rPr lang="zh-CN" altLang="en-US" sz="2400">
                <a:latin typeface="华文新魏" panose="02010800040101010101" pitchFamily="2" charset="-122"/>
              </a:rPr>
              <a:t>写入控制信号、</a:t>
            </a:r>
            <a:r>
              <a:rPr lang="" altLang="zh-CN" sz="2400">
                <a:latin typeface="华文新魏" panose="02010800040101010101" pitchFamily="2" charset="-122"/>
              </a:rPr>
              <a:t>Reset</a:t>
            </a:r>
            <a:r>
              <a:rPr lang="zh-CN" altLang="en-US" sz="2400">
                <a:latin typeface="华文新魏" panose="02010800040101010101" pitchFamily="2" charset="-122"/>
              </a:rPr>
              <a:t>重置信号为高电平。当</a:t>
            </a:r>
            <a:r>
              <a:rPr lang="" altLang="zh-CN" sz="2400">
                <a:latin typeface="华文新魏" panose="02010800040101010101" pitchFamily="2" charset="-122"/>
              </a:rPr>
              <a:t>Reset</a:t>
            </a:r>
            <a:r>
              <a:rPr lang="zh-CN" altLang="en-US" sz="2400">
                <a:latin typeface="华文新魏" panose="02010800040101010101" pitchFamily="2" charset="-122"/>
              </a:rPr>
              <a:t>为低电平时，</a:t>
            </a:r>
            <a:r>
              <a:rPr lang="" altLang="zh-CN" sz="2400">
                <a:latin typeface="华文新魏" panose="02010800040101010101" pitchFamily="2" charset="-122"/>
              </a:rPr>
              <a:t>PC</a:t>
            </a:r>
            <a:r>
              <a:rPr lang="zh-CN" altLang="en-US" sz="2400">
                <a:latin typeface="华文新魏" panose="02010800040101010101" pitchFamily="2" charset="-122"/>
              </a:rPr>
              <a:t>置零；当</a:t>
            </a:r>
            <a:r>
              <a:rPr lang="" altLang="zh-CN" sz="2400">
                <a:latin typeface="华文新魏" panose="02010800040101010101" pitchFamily="2" charset="-122"/>
              </a:rPr>
              <a:t>PCWre</a:t>
            </a:r>
            <a:r>
              <a:rPr lang="zh-CN" altLang="en-US" sz="2400">
                <a:latin typeface="华文新魏" panose="02010800040101010101" pitchFamily="2" charset="-122"/>
              </a:rPr>
              <a:t>为低电平时，</a:t>
            </a:r>
            <a:r>
              <a:rPr lang="" altLang="zh-CN" sz="2400">
                <a:latin typeface="华文新魏" panose="02010800040101010101" pitchFamily="2" charset="-122"/>
              </a:rPr>
              <a:t>PC</a:t>
            </a:r>
            <a:r>
              <a:rPr lang="zh-CN" altLang="en-US" sz="2400">
                <a:latin typeface="华文新魏" panose="02010800040101010101" pitchFamily="2" charset="-122"/>
              </a:rPr>
              <a:t>数据不变。</a:t>
            </a:r>
            <a:endParaRPr lang="en-US" altLang="zh-CN" sz="2400">
              <a:latin typeface="华文新魏" panose="02010800040101010101" pitchFamily="2" charset="-122"/>
            </a:endParaRPr>
          </a:p>
        </p:txBody>
      </p:sp>
      <p:pic>
        <p:nvPicPr>
          <p:cNvPr id="34819" name="图片 3"/>
          <p:cNvPicPr>
            <a:picLocks noChangeAspect="1"/>
          </p:cNvPicPr>
          <p:nvPr/>
        </p:nvPicPr>
        <p:blipFill>
          <a:blip r:embed="rId1"/>
          <a:stretch>
            <a:fillRect/>
          </a:stretch>
        </p:blipFill>
        <p:spPr>
          <a:xfrm>
            <a:off x="282575" y="2349500"/>
            <a:ext cx="1985963" cy="4025900"/>
          </a:xfrm>
          <a:prstGeom prst="rect">
            <a:avLst/>
          </a:prstGeom>
          <a:noFill/>
          <a:ln w="9525">
            <a:noFill/>
          </a:ln>
        </p:spPr>
      </p:pic>
      <p:pic>
        <p:nvPicPr>
          <p:cNvPr id="34820" name="图片 1"/>
          <p:cNvPicPr>
            <a:picLocks noChangeAspect="1"/>
          </p:cNvPicPr>
          <p:nvPr/>
        </p:nvPicPr>
        <p:blipFill>
          <a:blip r:embed="rId2"/>
          <a:stretch>
            <a:fillRect/>
          </a:stretch>
        </p:blipFill>
        <p:spPr>
          <a:xfrm>
            <a:off x="2441575" y="1990725"/>
            <a:ext cx="6523038" cy="48228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84"/>
                                            </p:txEl>
                                          </p:spTgt>
                                        </p:tgtEl>
                                        <p:attrNameLst>
                                          <p:attrName>style.visibility</p:attrName>
                                        </p:attrNameLst>
                                      </p:cBhvr>
                                      <p:to>
                                        <p:strVal val="visible"/>
                                      </p:to>
                                    </p:set>
                                    <p:animEffect transition="in" filter="blinds(horizontal)">
                                      <p:cBhvr>
                                        <p:cTn id="7" dur="500"/>
                                        <p:tgtEl>
                                          <p:spTgt spid="915459">
                                            <p:txEl>
                                              <p:charRg st="0" end="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a:xfrm>
            <a:off x="714375" y="190500"/>
            <a:ext cx="60182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指令存储器 </a:t>
            </a:r>
            <a:r>
              <a:rPr lang="" altLang="zh-CN" sz="2800">
                <a:solidFill>
                  <a:srgbClr val="A50021"/>
                </a:solidFill>
                <a:ea typeface="微软雅黑" panose="020B0503020204020204" pitchFamily="34" charset="-122"/>
              </a:rPr>
              <a:t>Instruction Memory</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16605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指令存储器的信号由地址、读写信号、指令内容的输出构成，用一个文本文档存入一系列待读取的在对应地址的指令。读写信号</a:t>
            </a:r>
            <a:r>
              <a:rPr lang="" altLang="zh-CN" sz="2400">
                <a:latin typeface="华文新魏" panose="02010800040101010101" pitchFamily="2" charset="-122"/>
              </a:rPr>
              <a:t>RW</a:t>
            </a:r>
            <a:r>
              <a:rPr lang="zh-CN" altLang="en-US" sz="2400">
                <a:latin typeface="华文新魏" panose="02010800040101010101" pitchFamily="2" charset="-122"/>
              </a:rPr>
              <a:t>决定能否对指令存储器进行读写操作，当读写信号为高电平时，将对应地址的指令经由</a:t>
            </a:r>
            <a:r>
              <a:rPr lang="" altLang="zh-CN" sz="2400">
                <a:latin typeface="华文新魏" panose="02010800040101010101" pitchFamily="2" charset="-122"/>
              </a:rPr>
              <a:t>IdataOut</a:t>
            </a:r>
            <a:r>
              <a:rPr lang="zh-CN" altLang="en-US" sz="2400">
                <a:latin typeface="华文新魏" panose="02010800040101010101" pitchFamily="2" charset="-122"/>
              </a:rPr>
              <a:t>输出。</a:t>
            </a:r>
            <a:endParaRPr lang="en-US" altLang="zh-CN" sz="2400">
              <a:latin typeface="华文新魏" panose="02010800040101010101" pitchFamily="2" charset="-122"/>
            </a:endParaRPr>
          </a:p>
        </p:txBody>
      </p:sp>
      <p:pic>
        <p:nvPicPr>
          <p:cNvPr id="36867" name="图片 6"/>
          <p:cNvPicPr>
            <a:picLocks noChangeAspect="1"/>
          </p:cNvPicPr>
          <p:nvPr/>
        </p:nvPicPr>
        <p:blipFill>
          <a:blip r:embed="rId1"/>
          <a:stretch>
            <a:fillRect/>
          </a:stretch>
        </p:blipFill>
        <p:spPr>
          <a:xfrm>
            <a:off x="109538" y="2565400"/>
            <a:ext cx="2301875" cy="3311525"/>
          </a:xfrm>
          <a:prstGeom prst="rect">
            <a:avLst/>
          </a:prstGeom>
          <a:noFill/>
          <a:ln w="9525">
            <a:noFill/>
          </a:ln>
        </p:spPr>
      </p:pic>
      <p:pic>
        <p:nvPicPr>
          <p:cNvPr id="36868" name="图片 2"/>
          <p:cNvPicPr>
            <a:picLocks noChangeAspect="1"/>
          </p:cNvPicPr>
          <p:nvPr/>
        </p:nvPicPr>
        <p:blipFill>
          <a:blip r:embed="rId2"/>
          <a:srcRect b="6802"/>
          <a:stretch>
            <a:fillRect/>
          </a:stretch>
        </p:blipFill>
        <p:spPr>
          <a:xfrm>
            <a:off x="2484438" y="2303463"/>
            <a:ext cx="6515100" cy="44497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08"/>
                                            </p:txEl>
                                          </p:spTgt>
                                        </p:tgtEl>
                                        <p:attrNameLst>
                                          <p:attrName>style.visibility</p:attrName>
                                        </p:attrNameLst>
                                      </p:cBhvr>
                                      <p:to>
                                        <p:strVal val="visible"/>
                                      </p:to>
                                    </p:set>
                                    <p:animEffect transition="in" filter="blinds(horizontal)">
                                      <p:cBhvr>
                                        <p:cTn id="7" dur="500"/>
                                        <p:tgtEl>
                                          <p:spTgt spid="915459">
                                            <p:txEl>
                                              <p:charRg st="0" end="1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a:xfrm>
            <a:off x="714375" y="190500"/>
            <a:ext cx="60182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寄存器组 </a:t>
            </a:r>
            <a:r>
              <a:rPr lang="" altLang="zh-CN" sz="2800">
                <a:solidFill>
                  <a:srgbClr val="A50021"/>
                </a:solidFill>
                <a:ea typeface="微软雅黑" panose="020B0503020204020204" pitchFamily="34" charset="-122"/>
              </a:rPr>
              <a:t>Register File</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16605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为防止出现数据错误，需要将所有寄存器初始化为</a:t>
            </a:r>
            <a:r>
              <a:rPr lang="en-US" altLang="zh-CN" sz="2400">
                <a:latin typeface="华文新魏" panose="02010800040101010101" pitchFamily="2" charset="-122"/>
              </a:rPr>
              <a:t>0</a:t>
            </a:r>
            <a:r>
              <a:rPr lang="zh-CN" altLang="en-US" sz="2400">
                <a:latin typeface="华文新魏" panose="02010800040101010101" pitchFamily="2" charset="-122"/>
              </a:rPr>
              <a:t>，其中</a:t>
            </a:r>
            <a:r>
              <a:rPr lang="en-US" altLang="zh-CN" sz="2400">
                <a:latin typeface="华文新魏" panose="02010800040101010101" pitchFamily="2" charset="-122"/>
              </a:rPr>
              <a:t>$0</a:t>
            </a:r>
            <a:r>
              <a:rPr lang="zh-CN" altLang="en-US" sz="2400">
                <a:latin typeface="华文新魏" panose="02010800040101010101" pitchFamily="2" charset="-122"/>
              </a:rPr>
              <a:t>数据始终为</a:t>
            </a:r>
            <a:r>
              <a:rPr lang="en-US" altLang="zh-CN" sz="2400">
                <a:latin typeface="华文新魏" panose="02010800040101010101" pitchFamily="2" charset="-122"/>
              </a:rPr>
              <a:t>0</a:t>
            </a:r>
            <a:r>
              <a:rPr lang="zh-CN" altLang="en-US" sz="2400">
                <a:latin typeface="华文新魏" panose="02010800040101010101" pitchFamily="2" charset="-122"/>
              </a:rPr>
              <a:t>。读出寄存器数据直接赋值为对应寄存器的数据。当时钟下降沿到来时，若写入信号为高电平且写入地址不为</a:t>
            </a:r>
            <a:r>
              <a:rPr lang="en-US" altLang="zh-CN" sz="2400">
                <a:latin typeface="华文新魏" panose="02010800040101010101" pitchFamily="2" charset="-122"/>
              </a:rPr>
              <a:t>0</a:t>
            </a:r>
            <a:r>
              <a:rPr lang="zh-CN" altLang="en-US" sz="2400">
                <a:latin typeface="华文新魏" panose="02010800040101010101" pitchFamily="2" charset="-122"/>
              </a:rPr>
              <a:t>，则将写入数据写入对应写入地址的寄存器中。</a:t>
            </a:r>
            <a:endParaRPr lang="en-US" altLang="zh-CN" sz="2400">
              <a:latin typeface="华文新魏" panose="02010800040101010101" pitchFamily="2" charset="-122"/>
            </a:endParaRPr>
          </a:p>
        </p:txBody>
      </p:sp>
      <p:pic>
        <p:nvPicPr>
          <p:cNvPr id="38915" name="图片 3"/>
          <p:cNvPicPr>
            <a:picLocks noChangeAspect="1"/>
          </p:cNvPicPr>
          <p:nvPr/>
        </p:nvPicPr>
        <p:blipFill>
          <a:blip r:embed="rId1"/>
          <a:srcRect t="9845" b="5026"/>
          <a:stretch>
            <a:fillRect/>
          </a:stretch>
        </p:blipFill>
        <p:spPr>
          <a:xfrm>
            <a:off x="2987675" y="2325688"/>
            <a:ext cx="5761038" cy="4416425"/>
          </a:xfrm>
          <a:prstGeom prst="rect">
            <a:avLst/>
          </a:prstGeom>
          <a:noFill/>
          <a:ln w="9525">
            <a:noFill/>
          </a:ln>
        </p:spPr>
      </p:pic>
      <p:pic>
        <p:nvPicPr>
          <p:cNvPr id="38916" name="图片 8"/>
          <p:cNvPicPr>
            <a:picLocks noChangeAspect="1"/>
          </p:cNvPicPr>
          <p:nvPr/>
        </p:nvPicPr>
        <p:blipFill>
          <a:blip r:embed="rId2"/>
          <a:stretch>
            <a:fillRect/>
          </a:stretch>
        </p:blipFill>
        <p:spPr>
          <a:xfrm>
            <a:off x="827088" y="2490788"/>
            <a:ext cx="1800225" cy="38528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05"/>
                                            </p:txEl>
                                          </p:spTgt>
                                        </p:tgtEl>
                                        <p:attrNameLst>
                                          <p:attrName>style.visibility</p:attrName>
                                        </p:attrNameLst>
                                      </p:cBhvr>
                                      <p:to>
                                        <p:strVal val="visible"/>
                                      </p:to>
                                    </p:set>
                                    <p:animEffect transition="in" filter="blinds(horizontal)">
                                      <p:cBhvr>
                                        <p:cTn id="7" dur="500"/>
                                        <p:tgtEl>
                                          <p:spTgt spid="915459">
                                            <p:txEl>
                                              <p:charRg st="0" end="1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零、符号扩展单元 </a:t>
            </a:r>
            <a:r>
              <a:rPr lang="" altLang="zh-CN" sz="2800">
                <a:solidFill>
                  <a:srgbClr val="A50021"/>
                </a:solidFill>
                <a:ea typeface="微软雅黑" panose="020B0503020204020204" pitchFamily="34" charset="-122"/>
              </a:rPr>
              <a:t>Zero/Signal Extension Unit</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8477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该模块实现较为简单，只要将输入的立即数按照输入的控制信号对应地进行零或符号扩展，并赋值给输出即可。</a:t>
            </a:r>
            <a:endParaRPr lang="en-US" altLang="zh-CN" sz="2400">
              <a:latin typeface="华文新魏" panose="02010800040101010101" pitchFamily="2" charset="-122"/>
            </a:endParaRPr>
          </a:p>
        </p:txBody>
      </p:sp>
      <p:pic>
        <p:nvPicPr>
          <p:cNvPr id="40963" name="图片 5"/>
          <p:cNvPicPr>
            <a:picLocks noChangeAspect="1"/>
          </p:cNvPicPr>
          <p:nvPr/>
        </p:nvPicPr>
        <p:blipFill>
          <a:blip r:embed="rId1"/>
          <a:stretch>
            <a:fillRect/>
          </a:stretch>
        </p:blipFill>
        <p:spPr>
          <a:xfrm>
            <a:off x="1835150" y="1700213"/>
            <a:ext cx="5224463" cy="1316037"/>
          </a:xfrm>
          <a:prstGeom prst="rect">
            <a:avLst/>
          </a:prstGeom>
          <a:noFill/>
          <a:ln w="9525">
            <a:noFill/>
          </a:ln>
        </p:spPr>
      </p:pic>
      <p:pic>
        <p:nvPicPr>
          <p:cNvPr id="40964" name="图片 6"/>
          <p:cNvPicPr>
            <a:picLocks noChangeAspect="1"/>
          </p:cNvPicPr>
          <p:nvPr/>
        </p:nvPicPr>
        <p:blipFill>
          <a:blip r:embed="rId2"/>
          <a:stretch>
            <a:fillRect/>
          </a:stretch>
        </p:blipFill>
        <p:spPr>
          <a:xfrm>
            <a:off x="1187450" y="3441700"/>
            <a:ext cx="6951663" cy="29464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50"/>
                                            </p:txEl>
                                          </p:spTgt>
                                        </p:tgtEl>
                                        <p:attrNameLst>
                                          <p:attrName>style.visibility</p:attrName>
                                        </p:attrNameLst>
                                      </p:cBhvr>
                                      <p:to>
                                        <p:strVal val="visible"/>
                                      </p:to>
                                    </p:set>
                                    <p:animEffect transition="in" filter="blinds(horizontal)">
                                      <p:cBhvr>
                                        <p:cTn id="7" dur="500"/>
                                        <p:tgtEl>
                                          <p:spTgt spid="915459">
                                            <p:txEl>
                                              <p:charRg st="0" end="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实验概述</a:t>
            </a:r>
            <a:endParaRPr lang="zh-CN" altLang="en-US" sz="2800">
              <a:solidFill>
                <a:srgbClr val="A50021"/>
              </a:solidFill>
              <a:ea typeface="微软雅黑" panose="020B0503020204020204" pitchFamily="34" charset="-122"/>
            </a:endParaRPr>
          </a:p>
        </p:txBody>
      </p:sp>
      <p:sp>
        <p:nvSpPr>
          <p:cNvPr id="6146" name="Rectangle 3"/>
          <p:cNvSpPr>
            <a:spLocks noGrp="1"/>
          </p:cNvSpPr>
          <p:nvPr>
            <p:ph idx="1"/>
          </p:nvPr>
        </p:nvSpPr>
        <p:spPr>
          <a:xfrm>
            <a:off x="642938" y="642938"/>
            <a:ext cx="8143875" cy="4760912"/>
          </a:xfrm>
          <a:ln/>
        </p:spPr>
        <p:txBody>
          <a:bodyPr vert="horz" wrap="square" lIns="63500" tIns="25400" rIns="63500" bIns="25400" anchor="t" anchorCtr="0">
            <a:spAutoFit/>
          </a:bodyPr>
          <a:p>
            <a:pPr>
              <a:spcBef>
                <a:spcPts val="300"/>
              </a:spcBef>
            </a:pPr>
            <a:r>
              <a:rPr lang="zh-CN" altLang="en-US">
                <a:latin typeface="华文新魏" panose="02010800040101010101" pitchFamily="2" charset="-122"/>
              </a:rPr>
              <a:t>实验目的</a:t>
            </a:r>
            <a:endParaRPr lang="en-US" altLang="zh-CN">
              <a:latin typeface="华文新魏" panose="02010800040101010101" pitchFamily="2" charset="-122"/>
            </a:endParaRPr>
          </a:p>
          <a:p>
            <a:pPr lvl="1">
              <a:lnSpc>
                <a:spcPct val="120000"/>
              </a:lnSpc>
              <a:spcBef>
                <a:spcPts val="900"/>
              </a:spcBef>
            </a:pPr>
            <a:r>
              <a:rPr lang="zh-CN" altLang="en-US">
                <a:latin typeface="华文新魏" panose="02010800040101010101" pitchFamily="2" charset="-122"/>
              </a:rPr>
              <a:t>掌握单周期</a:t>
            </a:r>
            <a:r>
              <a:rPr lang="en-US" altLang="zh-CN">
                <a:latin typeface="华文新魏" panose="02010800040101010101" pitchFamily="2" charset="-122"/>
              </a:rPr>
              <a:t>CPU</a:t>
            </a:r>
            <a:r>
              <a:rPr lang="zh-CN" altLang="en-US">
                <a:latin typeface="华文新魏" panose="02010800040101010101" pitchFamily="2" charset="-122"/>
              </a:rPr>
              <a:t>数据通路图的构成、原理及其设计方法</a:t>
            </a:r>
            <a:endParaRPr lang="en-US" altLang="zh-CN">
              <a:latin typeface="华文新魏" panose="02010800040101010101" pitchFamily="2" charset="-122"/>
            </a:endParaRPr>
          </a:p>
          <a:p>
            <a:pPr lvl="1">
              <a:lnSpc>
                <a:spcPct val="120000"/>
              </a:lnSpc>
              <a:spcBef>
                <a:spcPts val="900"/>
              </a:spcBef>
            </a:pPr>
            <a:r>
              <a:rPr lang="zh-CN" altLang="en-US">
                <a:latin typeface="华文新魏" panose="02010800040101010101" pitchFamily="2" charset="-122"/>
              </a:rPr>
              <a:t>理解计算机体系结构中的数据通路、控制单元和指令执行过程</a:t>
            </a:r>
            <a:endParaRPr lang="en-US" altLang="zh-CN">
              <a:latin typeface="华文新魏" panose="02010800040101010101" pitchFamily="2" charset="-122"/>
            </a:endParaRPr>
          </a:p>
          <a:p>
            <a:pPr lvl="1">
              <a:lnSpc>
                <a:spcPct val="120000"/>
              </a:lnSpc>
              <a:spcBef>
                <a:spcPts val="900"/>
              </a:spcBef>
            </a:pPr>
            <a:r>
              <a:rPr lang="zh-CN" altLang="en-US">
                <a:latin typeface="华文新魏" panose="02010800040101010101" pitchFamily="2" charset="-122"/>
              </a:rPr>
              <a:t>掌握单周期</a:t>
            </a:r>
            <a:r>
              <a:rPr lang="en-US" altLang="zh-CN">
                <a:latin typeface="华文新魏" panose="02010800040101010101" pitchFamily="2" charset="-122"/>
              </a:rPr>
              <a:t>CPU</a:t>
            </a:r>
            <a:r>
              <a:rPr lang="zh-CN" altLang="en-US">
                <a:latin typeface="华文新魏" panose="02010800040101010101" pitchFamily="2" charset="-122"/>
              </a:rPr>
              <a:t>的实现方法，代码实现方法</a:t>
            </a:r>
            <a:endParaRPr lang="en-US" altLang="zh-CN">
              <a:latin typeface="华文新魏" panose="02010800040101010101" pitchFamily="2" charset="-122"/>
            </a:endParaRPr>
          </a:p>
          <a:p>
            <a:pPr lvl="1">
              <a:lnSpc>
                <a:spcPct val="120000"/>
              </a:lnSpc>
              <a:spcBef>
                <a:spcPts val="900"/>
              </a:spcBef>
            </a:pPr>
            <a:r>
              <a:rPr lang="zh-CN" altLang="en-US">
                <a:latin typeface="华文新魏" panose="02010800040101010101" pitchFamily="2" charset="-122"/>
              </a:rPr>
              <a:t>认识和掌握指令与</a:t>
            </a:r>
            <a:r>
              <a:rPr lang="en-US" altLang="zh-CN">
                <a:latin typeface="华文新魏" panose="02010800040101010101" pitchFamily="2" charset="-122"/>
              </a:rPr>
              <a:t>CPU</a:t>
            </a:r>
            <a:r>
              <a:rPr lang="zh-CN" altLang="en-US">
                <a:latin typeface="华文新魏" panose="02010800040101010101" pitchFamily="2" charset="-122"/>
              </a:rPr>
              <a:t>的关系</a:t>
            </a:r>
            <a:endParaRPr lang="en-US" altLang="zh-CN">
              <a:latin typeface="华文新魏" panose="02010800040101010101" pitchFamily="2" charset="-122"/>
            </a:endParaRPr>
          </a:p>
          <a:p>
            <a:pPr lvl="1">
              <a:lnSpc>
                <a:spcPct val="120000"/>
              </a:lnSpc>
              <a:spcBef>
                <a:spcPts val="900"/>
              </a:spcBef>
            </a:pPr>
            <a:r>
              <a:rPr lang="zh-CN" altLang="en-US">
                <a:latin typeface="华文新魏" panose="02010800040101010101" pitchFamily="2" charset="-122"/>
              </a:rPr>
              <a:t>掌握测试单周期</a:t>
            </a:r>
            <a:r>
              <a:rPr lang="en-US" altLang="zh-CN">
                <a:latin typeface="华文新魏" panose="02010800040101010101" pitchFamily="2" charset="-122"/>
              </a:rPr>
              <a:t>CPU</a:t>
            </a:r>
            <a:r>
              <a:rPr lang="zh-CN" altLang="en-US">
                <a:latin typeface="华文新魏" panose="02010800040101010101" pitchFamily="2" charset="-122"/>
              </a:rPr>
              <a:t>的方法</a:t>
            </a:r>
            <a:endParaRPr lang="en-US" altLang="zh-CN">
              <a:latin typeface="华文新魏" panose="0201080004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多路选择器 </a:t>
            </a:r>
            <a:r>
              <a:rPr lang="" altLang="zh-CN" sz="2800">
                <a:solidFill>
                  <a:srgbClr val="A50021"/>
                </a:solidFill>
                <a:ea typeface="微软雅黑" panose="020B0503020204020204" pitchFamily="34" charset="-122"/>
              </a:rPr>
              <a:t>Multiplexer</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8477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该模块也较为简单，只需要根据对应控制信号对输出数据进行选择即可。</a:t>
            </a:r>
            <a:endParaRPr lang="en-US" altLang="zh-CN" sz="2400">
              <a:latin typeface="华文新魏" panose="02010800040101010101" pitchFamily="2" charset="-122"/>
            </a:endParaRPr>
          </a:p>
        </p:txBody>
      </p:sp>
      <p:pic>
        <p:nvPicPr>
          <p:cNvPr id="43011" name="图片 1"/>
          <p:cNvPicPr>
            <a:picLocks noChangeAspect="1"/>
          </p:cNvPicPr>
          <p:nvPr/>
        </p:nvPicPr>
        <p:blipFill>
          <a:blip r:embed="rId1"/>
          <a:stretch>
            <a:fillRect/>
          </a:stretch>
        </p:blipFill>
        <p:spPr>
          <a:xfrm>
            <a:off x="314325" y="2111375"/>
            <a:ext cx="1895475" cy="3167063"/>
          </a:xfrm>
          <a:prstGeom prst="rect">
            <a:avLst/>
          </a:prstGeom>
          <a:noFill/>
          <a:ln w="9525">
            <a:noFill/>
          </a:ln>
        </p:spPr>
      </p:pic>
      <p:pic>
        <p:nvPicPr>
          <p:cNvPr id="43012" name="图片 2"/>
          <p:cNvPicPr>
            <a:picLocks noChangeAspect="1"/>
          </p:cNvPicPr>
          <p:nvPr/>
        </p:nvPicPr>
        <p:blipFill>
          <a:blip r:embed="rId2"/>
          <a:stretch>
            <a:fillRect/>
          </a:stretch>
        </p:blipFill>
        <p:spPr>
          <a:xfrm>
            <a:off x="2555875" y="1584325"/>
            <a:ext cx="6189663" cy="42211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33"/>
                                            </p:txEl>
                                          </p:spTgt>
                                        </p:tgtEl>
                                        <p:attrNameLst>
                                          <p:attrName>style.visibility</p:attrName>
                                        </p:attrNameLst>
                                      </p:cBhvr>
                                      <p:to>
                                        <p:strVal val="visible"/>
                                      </p:to>
                                    </p:set>
                                    <p:animEffect transition="in" filter="blinds(horizontal)">
                                      <p:cBhvr>
                                        <p:cTn id="7" dur="500"/>
                                        <p:tgtEl>
                                          <p:spTgt spid="915459">
                                            <p:txEl>
                                              <p:charRg st="0" end="3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多路选择器 </a:t>
            </a:r>
            <a:r>
              <a:rPr lang="" altLang="zh-CN" sz="2800">
                <a:solidFill>
                  <a:srgbClr val="A50021"/>
                </a:solidFill>
                <a:ea typeface="微软雅黑" panose="020B0503020204020204" pitchFamily="34" charset="-122"/>
              </a:rPr>
              <a:t>Multiplexer</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24733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读出数据时，只要有地址输入与高电平的读出信号，就能将存储器中数据经由读出数据线读出。写入数据时，需要在时钟下降沿到来时写入，并要求写入控制信号为高电平，然后将输入的地址写入。读写数据时需要注意存储器是按照字节编址的，对其中数据赋值时需要对应到各位，而非直接写入或读出。</a:t>
            </a:r>
            <a:endParaRPr lang="en-US" altLang="zh-CN" sz="2400">
              <a:latin typeface="华文新魏" panose="02010800040101010101" pitchFamily="2" charset="-122"/>
            </a:endParaRPr>
          </a:p>
        </p:txBody>
      </p:sp>
      <p:pic>
        <p:nvPicPr>
          <p:cNvPr id="45059" name="图片 5"/>
          <p:cNvPicPr>
            <a:picLocks noChangeAspect="1"/>
          </p:cNvPicPr>
          <p:nvPr/>
        </p:nvPicPr>
        <p:blipFill>
          <a:blip r:embed="rId1"/>
          <a:stretch>
            <a:fillRect/>
          </a:stretch>
        </p:blipFill>
        <p:spPr>
          <a:xfrm>
            <a:off x="617538" y="3213100"/>
            <a:ext cx="1651000" cy="3568700"/>
          </a:xfrm>
          <a:prstGeom prst="rect">
            <a:avLst/>
          </a:prstGeom>
          <a:noFill/>
          <a:ln w="9525">
            <a:noFill/>
          </a:ln>
        </p:spPr>
      </p:pic>
      <p:pic>
        <p:nvPicPr>
          <p:cNvPr id="45060" name="图片 6"/>
          <p:cNvPicPr>
            <a:picLocks noChangeAspect="1"/>
          </p:cNvPicPr>
          <p:nvPr/>
        </p:nvPicPr>
        <p:blipFill>
          <a:blip r:embed="rId2"/>
          <a:stretch>
            <a:fillRect/>
          </a:stretch>
        </p:blipFill>
        <p:spPr>
          <a:xfrm>
            <a:off x="2771775" y="2665413"/>
            <a:ext cx="5924550" cy="414813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35"/>
                                            </p:txEl>
                                          </p:spTgt>
                                        </p:tgtEl>
                                        <p:attrNameLst>
                                          <p:attrName>style.visibility</p:attrName>
                                        </p:attrNameLst>
                                      </p:cBhvr>
                                      <p:to>
                                        <p:strVal val="visible"/>
                                      </p:to>
                                    </p:set>
                                    <p:animEffect transition="in" filter="blinds(horizontal)">
                                      <p:cBhvr>
                                        <p:cTn id="7" dur="500"/>
                                        <p:tgtEl>
                                          <p:spTgt spid="915459">
                                            <p:txEl>
                                              <p:charRg st="0" end="1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图片 1"/>
          <p:cNvPicPr>
            <a:picLocks noChangeAspect="1"/>
          </p:cNvPicPr>
          <p:nvPr/>
        </p:nvPicPr>
        <p:blipFill>
          <a:blip r:embed="rId1"/>
          <a:stretch>
            <a:fillRect/>
          </a:stretch>
        </p:blipFill>
        <p:spPr>
          <a:xfrm>
            <a:off x="1417638" y="1490663"/>
            <a:ext cx="6308725" cy="5367337"/>
          </a:xfrm>
          <a:prstGeom prst="rect">
            <a:avLst/>
          </a:prstGeom>
          <a:noFill/>
          <a:ln w="9525">
            <a:noFill/>
          </a:ln>
        </p:spPr>
      </p:pic>
      <p:sp>
        <p:nvSpPr>
          <p:cNvPr id="47106" name="Rectangle 2"/>
          <p:cNvSpPr>
            <a:spLocks noGrp="1"/>
          </p:cNvSpPr>
          <p:nvPr>
            <p:ph type="title"/>
          </p:nvPr>
        </p:nvSpPr>
        <p:spPr>
          <a:xfrm>
            <a:off x="714375" y="190500"/>
            <a:ext cx="7961313" cy="358775"/>
          </a:xfrm>
          <a:ln/>
        </p:spPr>
        <p:txBody>
          <a:bodyPr vert="horz" wrap="square" lIns="91440" tIns="45720" rIns="91440" bIns="45720" anchor="b" anchorCtr="0"/>
          <a:p>
            <a:r>
              <a:rPr lang="en-US" altLang="zh-CN" sz="2800">
                <a:solidFill>
                  <a:srgbClr val="A50021"/>
                </a:solidFill>
                <a:ea typeface="微软雅黑" panose="020B0503020204020204" pitchFamily="34" charset="-122"/>
              </a:rPr>
              <a:t>ALU</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847725"/>
          </a:xfrm>
          <a:ln/>
        </p:spPr>
        <p:txBody>
          <a:bodyPr vert="horz" wrap="square" lIns="63500" tIns="25400" rIns="63500" bIns="25400" anchor="t" anchorCtr="0">
            <a:spAutoFit/>
          </a:bodyPr>
          <a:p>
            <a:pPr>
              <a:spcBef>
                <a:spcPts val="1800"/>
              </a:spcBef>
              <a:buClr>
                <a:schemeClr val="tx2"/>
              </a:buClr>
            </a:pPr>
            <a:r>
              <a:rPr lang="" altLang="zh-CN" sz="2400">
                <a:latin typeface="华文新魏" panose="02010800040101010101" pitchFamily="2" charset="-122"/>
              </a:rPr>
              <a:t>ALU</a:t>
            </a:r>
            <a:r>
              <a:rPr lang="zh-CN" altLang="en-US" sz="2400">
                <a:latin typeface="华文新魏" panose="02010800040101010101" pitchFamily="2" charset="-122"/>
              </a:rPr>
              <a:t>输入信号由两个运算数、运算操作控制信号组成，输出信号由结果符号、结果零以及运算结果组成。</a:t>
            </a:r>
            <a:endParaRPr lang="en-US" altLang="zh-CN" sz="2400">
              <a:latin typeface="华文新魏" panose="02010800040101010101" pitchFamily="2" charset="-122"/>
            </a:endParaRPr>
          </a:p>
        </p:txBody>
      </p:sp>
      <p:pic>
        <p:nvPicPr>
          <p:cNvPr id="8" name="图片 7"/>
          <p:cNvPicPr>
            <a:picLocks noChangeAspect="1"/>
          </p:cNvPicPr>
          <p:nvPr/>
        </p:nvPicPr>
        <p:blipFill>
          <a:blip r:embed="rId2"/>
          <a:stretch>
            <a:fillRect/>
          </a:stretch>
        </p:blipFill>
        <p:spPr>
          <a:xfrm>
            <a:off x="250825" y="1916113"/>
            <a:ext cx="8713788" cy="4033837"/>
          </a:xfrm>
          <a:prstGeom prst="rect">
            <a:avLst/>
          </a:prstGeom>
          <a:noFill/>
          <a:ln w="19050" cap="flat" cmpd="sng">
            <a:solidFill>
              <a:schemeClr val="tx1"/>
            </a:solidFill>
            <a:prstDash val="solid"/>
            <a:miter/>
            <a:headEnd type="none" w="med" len="med"/>
            <a:tailEnd type="none" w="med" len="me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48"/>
                                            </p:txEl>
                                          </p:spTgt>
                                        </p:tgtEl>
                                        <p:attrNameLst>
                                          <p:attrName>style.visibility</p:attrName>
                                        </p:attrNameLst>
                                      </p:cBhvr>
                                      <p:to>
                                        <p:strVal val="visible"/>
                                      </p:to>
                                    </p:set>
                                    <p:animEffect transition="in" filter="blinds(horizontal)">
                                      <p:cBhvr>
                                        <p:cTn id="7" dur="500"/>
                                        <p:tgtEl>
                                          <p:spTgt spid="915459">
                                            <p:txEl>
                                              <p:charRg st="0"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控制单元</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1079500"/>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首先需要列出控制信号真值表</a:t>
            </a:r>
            <a:endParaRPr lang="en-US" altLang="zh-CN" sz="2400">
              <a:latin typeface="华文新魏" panose="02010800040101010101" pitchFamily="2" charset="-122"/>
            </a:endParaRPr>
          </a:p>
          <a:p>
            <a:pPr>
              <a:spcBef>
                <a:spcPts val="1800"/>
              </a:spcBef>
              <a:buClr>
                <a:schemeClr val="tx2"/>
              </a:buClr>
            </a:pPr>
            <a:r>
              <a:rPr lang="zh-CN" altLang="en-US" sz="2400">
                <a:latin typeface="华文新魏" panose="02010800040101010101" pitchFamily="2" charset="-122"/>
              </a:rPr>
              <a:t>归纳逻辑表达式，或</a:t>
            </a:r>
            <a:r>
              <a:rPr lang="en-US" altLang="zh-CN" sz="2400">
                <a:latin typeface="华文新魏" panose="02010800040101010101" pitchFamily="2" charset="-122"/>
              </a:rPr>
              <a:t>Case</a:t>
            </a:r>
            <a:r>
              <a:rPr lang="zh-CN" altLang="en-US" sz="2400">
                <a:latin typeface="华文新魏" panose="02010800040101010101" pitchFamily="2" charset="-122"/>
              </a:rPr>
              <a:t>语句，</a:t>
            </a:r>
            <a:endParaRPr lang="en-US" altLang="zh-CN" sz="2400">
              <a:latin typeface="华文新魏" panose="02010800040101010101" pitchFamily="2" charset="-122"/>
            </a:endParaRPr>
          </a:p>
        </p:txBody>
      </p:sp>
      <p:pic>
        <p:nvPicPr>
          <p:cNvPr id="49155" name="图片 5"/>
          <p:cNvPicPr>
            <a:picLocks noChangeAspect="1"/>
          </p:cNvPicPr>
          <p:nvPr/>
        </p:nvPicPr>
        <p:blipFill>
          <a:blip r:embed="rId1"/>
          <a:stretch>
            <a:fillRect/>
          </a:stretch>
        </p:blipFill>
        <p:spPr>
          <a:xfrm>
            <a:off x="179388" y="1989138"/>
            <a:ext cx="8801100" cy="31686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14"/>
                                            </p:txEl>
                                          </p:spTgt>
                                        </p:tgtEl>
                                        <p:attrNameLst>
                                          <p:attrName>style.visibility</p:attrName>
                                        </p:attrNameLst>
                                      </p:cBhvr>
                                      <p:to>
                                        <p:strVal val="visible"/>
                                      </p:to>
                                    </p:set>
                                    <p:animEffect transition="in" filter="blinds(horizontal)">
                                      <p:cBhvr>
                                        <p:cTn id="7" dur="500"/>
                                        <p:tgtEl>
                                          <p:spTgt spid="915459">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5459">
                                            <p:txEl>
                                              <p:charRg st="14" end="31"/>
                                            </p:txEl>
                                          </p:spTgt>
                                        </p:tgtEl>
                                        <p:attrNameLst>
                                          <p:attrName>style.visibility</p:attrName>
                                        </p:attrNameLst>
                                      </p:cBhvr>
                                      <p:to>
                                        <p:strVal val="visible"/>
                                      </p:to>
                                    </p:set>
                                    <p:animEffect transition="in" filter="blinds(horizontal)">
                                      <p:cBhvr>
                                        <p:cTn id="12" dur="500"/>
                                        <p:tgtEl>
                                          <p:spTgt spid="915459">
                                            <p:txEl>
                                              <p:charRg st="14" end="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控制单元</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4413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归纳逻辑表达式（小规模无需局部控制单元）</a:t>
            </a:r>
            <a:endParaRPr lang="en-US" altLang="zh-CN" sz="2400">
              <a:latin typeface="华文新魏" panose="02010800040101010101" pitchFamily="2" charset="-122"/>
            </a:endParaRPr>
          </a:p>
        </p:txBody>
      </p:sp>
      <p:pic>
        <p:nvPicPr>
          <p:cNvPr id="51203" name="图片 4"/>
          <p:cNvPicPr>
            <a:picLocks noChangeAspect="1"/>
          </p:cNvPicPr>
          <p:nvPr/>
        </p:nvPicPr>
        <p:blipFill>
          <a:blip r:embed="rId1"/>
          <a:stretch>
            <a:fillRect/>
          </a:stretch>
        </p:blipFill>
        <p:spPr>
          <a:xfrm>
            <a:off x="684213" y="1084263"/>
            <a:ext cx="8164512" cy="5673725"/>
          </a:xfrm>
          <a:prstGeom prst="rect">
            <a:avLst/>
          </a:prstGeom>
          <a:noFill/>
          <a:ln w="9525" cap="flat" cmpd="sng">
            <a:solidFill>
              <a:schemeClr val="tx1"/>
            </a:solidFill>
            <a:prstDash val="solid"/>
            <a:miter/>
            <a:headEnd type="none" w="med" len="med"/>
            <a:tailEnd type="none" w="med" len="me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21"/>
                                            </p:txEl>
                                          </p:spTgt>
                                        </p:tgtEl>
                                        <p:attrNameLst>
                                          <p:attrName>style.visibility</p:attrName>
                                        </p:attrNameLst>
                                      </p:cBhvr>
                                      <p:to>
                                        <p:strVal val="visible"/>
                                      </p:to>
                                    </p:set>
                                    <p:animEffect transition="in" filter="blinds(horizontal)">
                                      <p:cBhvr>
                                        <p:cTn id="7" dur="500"/>
                                        <p:tgtEl>
                                          <p:spTgt spid="915459">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控制单元</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441325"/>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归纳逻辑表达式（小规模无需局部控制单元）</a:t>
            </a:r>
            <a:endParaRPr lang="en-US" altLang="zh-CN" sz="2400">
              <a:latin typeface="华文新魏" panose="02010800040101010101" pitchFamily="2" charset="-122"/>
            </a:endParaRPr>
          </a:p>
        </p:txBody>
      </p:sp>
      <p:pic>
        <p:nvPicPr>
          <p:cNvPr id="53251" name="图片 1"/>
          <p:cNvPicPr>
            <a:picLocks noChangeAspect="1"/>
          </p:cNvPicPr>
          <p:nvPr/>
        </p:nvPicPr>
        <p:blipFill>
          <a:blip r:embed="rId1"/>
          <a:stretch>
            <a:fillRect/>
          </a:stretch>
        </p:blipFill>
        <p:spPr>
          <a:xfrm>
            <a:off x="0" y="1220788"/>
            <a:ext cx="9144000" cy="44164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21"/>
                                            </p:txEl>
                                          </p:spTgt>
                                        </p:tgtEl>
                                        <p:attrNameLst>
                                          <p:attrName>style.visibility</p:attrName>
                                        </p:attrNameLst>
                                      </p:cBhvr>
                                      <p:to>
                                        <p:strVal val="visible"/>
                                      </p:to>
                                    </p:set>
                                    <p:animEffect transition="in" filter="blinds(horizontal)">
                                      <p:cBhvr>
                                        <p:cTn id="7" dur="500"/>
                                        <p:tgtEl>
                                          <p:spTgt spid="915459">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控制单元</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441325"/>
          </a:xfrm>
          <a:ln/>
        </p:spPr>
        <p:txBody>
          <a:bodyPr vert="horz" wrap="square" lIns="63500" tIns="25400" rIns="63500" bIns="25400" anchor="t" anchorCtr="0">
            <a:spAutoFit/>
          </a:bodyPr>
          <a:p>
            <a:pPr>
              <a:spcBef>
                <a:spcPts val="1800"/>
              </a:spcBef>
              <a:buClr>
                <a:schemeClr val="tx2"/>
              </a:buClr>
            </a:pPr>
            <a:r>
              <a:rPr lang="en-US" altLang="zh-CN" sz="2400">
                <a:latin typeface="华文新魏" panose="02010800040101010101" pitchFamily="2" charset="-122"/>
              </a:rPr>
              <a:t>Case</a:t>
            </a:r>
            <a:r>
              <a:rPr lang="zh-CN" altLang="en-US" sz="2400">
                <a:latin typeface="华文新魏" panose="02010800040101010101" pitchFamily="2" charset="-122"/>
              </a:rPr>
              <a:t>语句</a:t>
            </a:r>
            <a:endParaRPr lang="en-US" altLang="zh-CN" sz="2400">
              <a:latin typeface="华文新魏" panose="02010800040101010101" pitchFamily="2" charset="-122"/>
            </a:endParaRPr>
          </a:p>
        </p:txBody>
      </p:sp>
      <p:pic>
        <p:nvPicPr>
          <p:cNvPr id="55299" name="图片 1"/>
          <p:cNvPicPr>
            <a:picLocks noChangeAspect="1"/>
          </p:cNvPicPr>
          <p:nvPr/>
        </p:nvPicPr>
        <p:blipFill>
          <a:blip r:embed="rId1"/>
          <a:stretch>
            <a:fillRect/>
          </a:stretch>
        </p:blipFill>
        <p:spPr>
          <a:xfrm>
            <a:off x="1403350" y="1085850"/>
            <a:ext cx="6724650" cy="57277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7"/>
                                            </p:txEl>
                                          </p:spTgt>
                                        </p:tgtEl>
                                        <p:attrNameLst>
                                          <p:attrName>style.visibility</p:attrName>
                                        </p:attrNameLst>
                                      </p:cBhvr>
                                      <p:to>
                                        <p:strVal val="visible"/>
                                      </p:to>
                                    </p:set>
                                    <p:animEffect transition="in" filter="blinds(horizontal)">
                                      <p:cBhvr>
                                        <p:cTn id="7" dur="500"/>
                                        <p:tgtEl>
                                          <p:spTgt spid="915459">
                                            <p:txEl>
                                              <p:charRg st="0"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顶层模块</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323850" y="642938"/>
            <a:ext cx="8462963" cy="6240462"/>
          </a:xfrm>
          <a:ln/>
        </p:spPr>
        <p:txBody>
          <a:bodyPr vert="horz" wrap="square" lIns="63500" tIns="25400" rIns="63500" bIns="25400" anchor="t" anchorCtr="0">
            <a:spAutoFit/>
          </a:bodyPr>
          <a:p>
            <a:pPr>
              <a:spcBef>
                <a:spcPts val="1800"/>
              </a:spcBef>
              <a:buClr>
                <a:schemeClr val="tx2"/>
              </a:buClr>
            </a:pPr>
            <a:r>
              <a:rPr lang="zh-CN" altLang="en-US" sz="2400">
                <a:latin typeface="华文新魏" panose="02010800040101010101" pitchFamily="2" charset="-122"/>
              </a:rPr>
              <a:t>顶层模块是整个单周期 </a:t>
            </a:r>
            <a:r>
              <a:rPr lang="en-US" altLang="zh-CN" sz="2400">
                <a:latin typeface="华文新魏" panose="02010800040101010101" pitchFamily="2" charset="-122"/>
              </a:rPr>
              <a:t>CPU </a:t>
            </a:r>
            <a:r>
              <a:rPr lang="zh-CN" altLang="en-US" sz="2400">
                <a:latin typeface="华文新魏" panose="02010800040101010101" pitchFamily="2" charset="-122"/>
              </a:rPr>
              <a:t>设计的核心部分，它负责将各个独立的子模块（如控制单元、寄存器堆、</a:t>
            </a:r>
            <a:r>
              <a:rPr lang="en-US" altLang="zh-CN" sz="2400">
                <a:latin typeface="华文新魏" panose="02010800040101010101" pitchFamily="2" charset="-122"/>
              </a:rPr>
              <a:t>ALU</a:t>
            </a:r>
            <a:r>
              <a:rPr lang="zh-CN" altLang="en-US" sz="2400">
                <a:latin typeface="华文新魏" panose="02010800040101010101" pitchFamily="2" charset="-122"/>
              </a:rPr>
              <a:t>、数据存储器等）连接在一起，确保各个模块能够协同工作以完成指令的执行。顶层模块的主要功能包括：</a:t>
            </a:r>
            <a:endParaRPr lang="en-US" altLang="zh-CN" sz="2400">
              <a:latin typeface="华文新魏" panose="02010800040101010101" pitchFamily="2" charset="-122"/>
            </a:endParaRPr>
          </a:p>
          <a:p>
            <a:pPr>
              <a:spcBef>
                <a:spcPts val="1800"/>
              </a:spcBef>
              <a:buClr>
                <a:schemeClr val="tx2"/>
              </a:buClr>
            </a:pPr>
            <a:r>
              <a:rPr lang="zh-CN" altLang="en-US" sz="2400">
                <a:latin typeface="华文新魏" panose="02010800040101010101" pitchFamily="2" charset="-122"/>
              </a:rPr>
              <a:t>连接各个子模块：顶层模块的首要任务是将各个独立模块连接在一起，形成完整的数据通路。控制信号传递、数据传输、模块间信号的协调</a:t>
            </a:r>
            <a:endParaRPr lang="en-US" altLang="zh-CN" sz="2400">
              <a:latin typeface="华文新魏" panose="02010800040101010101" pitchFamily="2" charset="-122"/>
            </a:endParaRPr>
          </a:p>
          <a:p>
            <a:pPr>
              <a:spcBef>
                <a:spcPts val="1800"/>
              </a:spcBef>
              <a:buClr>
                <a:schemeClr val="tx2"/>
              </a:buClr>
            </a:pPr>
            <a:r>
              <a:rPr lang="zh-CN" altLang="en-US" sz="2400">
                <a:latin typeface="华文新魏" panose="02010800040101010101" pitchFamily="2" charset="-122"/>
              </a:rPr>
              <a:t>时序控制：顶层模块控制整个 </a:t>
            </a:r>
            <a:r>
              <a:rPr lang="" altLang="zh-CN" sz="2400">
                <a:latin typeface="华文新魏" panose="02010800040101010101" pitchFamily="2" charset="-122"/>
              </a:rPr>
              <a:t>CPU </a:t>
            </a:r>
            <a:r>
              <a:rPr lang="zh-CN" altLang="en-US" sz="2400">
                <a:latin typeface="华文新魏" panose="02010800040101010101" pitchFamily="2" charset="-122"/>
              </a:rPr>
              <a:t>的时序。它通过时钟信号来同步各个模块的操作，确保所有模块在单周期内按照正确的顺序执行任务。每个模块都需要在时钟的控制下按时完成它们的操作。</a:t>
            </a:r>
            <a:endParaRPr lang="en-US" altLang="zh-CN" sz="2400">
              <a:latin typeface="华文新魏" panose="02010800040101010101" pitchFamily="2" charset="-122"/>
            </a:endParaRPr>
          </a:p>
          <a:p>
            <a:pPr>
              <a:spcBef>
                <a:spcPts val="1800"/>
              </a:spcBef>
              <a:buClr>
                <a:schemeClr val="tx2"/>
              </a:buClr>
            </a:pPr>
            <a:r>
              <a:rPr lang="zh-CN" altLang="en-US" sz="2400">
                <a:latin typeface="华文新魏" panose="02010800040101010101" pitchFamily="2" charset="-122"/>
              </a:rPr>
              <a:t>程序计数器 </a:t>
            </a:r>
            <a:r>
              <a:rPr lang="en-US" altLang="zh-CN" sz="2400">
                <a:latin typeface="华文新魏" panose="02010800040101010101" pitchFamily="2" charset="-122"/>
              </a:rPr>
              <a:t>(PC) </a:t>
            </a:r>
            <a:r>
              <a:rPr lang="zh-CN" altLang="en-US" sz="2400">
                <a:latin typeface="华文新魏" panose="02010800040101010101" pitchFamily="2" charset="-122"/>
              </a:rPr>
              <a:t>更新（也可由</a:t>
            </a:r>
            <a:r>
              <a:rPr lang="en-US" altLang="zh-CN" sz="2400">
                <a:latin typeface="华文新魏" panose="02010800040101010101" pitchFamily="2" charset="-122"/>
              </a:rPr>
              <a:t>PC</a:t>
            </a:r>
            <a:r>
              <a:rPr lang="zh-CN" altLang="en-US" sz="2400">
                <a:latin typeface="华文新魏" panose="02010800040101010101" pitchFamily="2" charset="-122"/>
              </a:rPr>
              <a:t>模块完成）</a:t>
            </a:r>
            <a:endParaRPr lang="en-US" altLang="zh-CN" sz="2400">
              <a:latin typeface="华文新魏" panose="02010800040101010101" pitchFamily="2" charset="-122"/>
            </a:endParaRPr>
          </a:p>
          <a:p>
            <a:pPr>
              <a:spcBef>
                <a:spcPts val="1800"/>
              </a:spcBef>
              <a:buClr>
                <a:schemeClr val="tx2"/>
              </a:buClr>
            </a:pPr>
            <a:r>
              <a:rPr lang="zh-CN" altLang="en-US" sz="2400">
                <a:latin typeface="华文新魏" panose="02010800040101010101" pitchFamily="2" charset="-122"/>
              </a:rPr>
              <a:t>指令解码和控制信号生成</a:t>
            </a:r>
            <a:endParaRPr lang="en-US" altLang="zh-CN" sz="2400">
              <a:latin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98"/>
                                            </p:txEl>
                                          </p:spTgt>
                                        </p:tgtEl>
                                        <p:attrNameLst>
                                          <p:attrName>style.visibility</p:attrName>
                                        </p:attrNameLst>
                                      </p:cBhvr>
                                      <p:to>
                                        <p:strVal val="visible"/>
                                      </p:to>
                                    </p:set>
                                    <p:animEffect transition="in" filter="blinds(horizontal)">
                                      <p:cBhvr>
                                        <p:cTn id="7" dur="500"/>
                                        <p:tgtEl>
                                          <p:spTgt spid="915459">
                                            <p:txEl>
                                              <p:charRg st="0" end="9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5459">
                                            <p:txEl>
                                              <p:charRg st="98" end="160"/>
                                            </p:txEl>
                                          </p:spTgt>
                                        </p:tgtEl>
                                        <p:attrNameLst>
                                          <p:attrName>style.visibility</p:attrName>
                                        </p:attrNameLst>
                                      </p:cBhvr>
                                      <p:to>
                                        <p:strVal val="visible"/>
                                      </p:to>
                                    </p:set>
                                    <p:animEffect transition="in" filter="blinds(horizontal)">
                                      <p:cBhvr>
                                        <p:cTn id="12" dur="500"/>
                                        <p:tgtEl>
                                          <p:spTgt spid="915459">
                                            <p:txEl>
                                              <p:charRg st="98" end="16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5459">
                                            <p:txEl>
                                              <p:charRg st="160" end="248"/>
                                            </p:txEl>
                                          </p:spTgt>
                                        </p:tgtEl>
                                        <p:attrNameLst>
                                          <p:attrName>style.visibility</p:attrName>
                                        </p:attrNameLst>
                                      </p:cBhvr>
                                      <p:to>
                                        <p:strVal val="visible"/>
                                      </p:to>
                                    </p:set>
                                    <p:animEffect transition="in" filter="blinds(horizontal)">
                                      <p:cBhvr>
                                        <p:cTn id="17" dur="500"/>
                                        <p:tgtEl>
                                          <p:spTgt spid="915459">
                                            <p:txEl>
                                              <p:charRg st="160" end="24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5459">
                                            <p:txEl>
                                              <p:charRg st="248" end="273"/>
                                            </p:txEl>
                                          </p:spTgt>
                                        </p:tgtEl>
                                        <p:attrNameLst>
                                          <p:attrName>style.visibility</p:attrName>
                                        </p:attrNameLst>
                                      </p:cBhvr>
                                      <p:to>
                                        <p:strVal val="visible"/>
                                      </p:to>
                                    </p:set>
                                    <p:animEffect transition="in" filter="blinds(horizontal)">
                                      <p:cBhvr>
                                        <p:cTn id="22" dur="500"/>
                                        <p:tgtEl>
                                          <p:spTgt spid="915459">
                                            <p:txEl>
                                              <p:charRg st="248" end="27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15459">
                                            <p:txEl>
                                              <p:charRg st="273" end="285"/>
                                            </p:txEl>
                                          </p:spTgt>
                                        </p:tgtEl>
                                        <p:attrNameLst>
                                          <p:attrName>style.visibility</p:attrName>
                                        </p:attrNameLst>
                                      </p:cBhvr>
                                      <p:to>
                                        <p:strVal val="visible"/>
                                      </p:to>
                                    </p:set>
                                    <p:animEffect transition="in" filter="blinds(horizontal)">
                                      <p:cBhvr>
                                        <p:cTn id="27" dur="500"/>
                                        <p:tgtEl>
                                          <p:spTgt spid="915459">
                                            <p:txEl>
                                              <p:charRg st="273" end="2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a:xfrm>
            <a:off x="714375" y="190500"/>
            <a:ext cx="7961313" cy="358775"/>
          </a:xfrm>
          <a:ln/>
        </p:spPr>
        <p:txBody>
          <a:bodyPr vert="horz" wrap="square" lIns="91440" tIns="45720" rIns="91440" bIns="45720" anchor="b" anchorCtr="0"/>
          <a:p>
            <a:r>
              <a:rPr lang="en-US" altLang="zh-CN" sz="2800">
                <a:solidFill>
                  <a:srgbClr val="A50021"/>
                </a:solidFill>
                <a:ea typeface="微软雅黑" panose="020B0503020204020204" pitchFamily="34" charset="-122"/>
              </a:rPr>
              <a:t>Vivado</a:t>
            </a:r>
            <a:r>
              <a:rPr lang="zh-CN" altLang="en-US" sz="2800">
                <a:solidFill>
                  <a:srgbClr val="A50021"/>
                </a:solidFill>
                <a:ea typeface="微软雅黑" panose="020B0503020204020204" pitchFamily="34" charset="-122"/>
              </a:rPr>
              <a:t>仿真（</a:t>
            </a:r>
            <a:r>
              <a:rPr lang="en-US" altLang="zh-CN" sz="2800">
                <a:solidFill>
                  <a:srgbClr val="A50021"/>
                </a:solidFill>
                <a:ea typeface="微软雅黑" panose="020B0503020204020204" pitchFamily="34" charset="-122"/>
              </a:rPr>
              <a:t>30</a:t>
            </a:r>
            <a:r>
              <a:rPr lang="zh-CN" altLang="en-US" sz="2800">
                <a:solidFill>
                  <a:srgbClr val="A50021"/>
                </a:solidFill>
                <a:ea typeface="微软雅黑" panose="020B0503020204020204" pitchFamily="34" charset="-122"/>
              </a:rPr>
              <a:t>分）</a:t>
            </a:r>
            <a:endParaRPr lang="zh-CN" altLang="en-US" sz="2800">
              <a:solidFill>
                <a:srgbClr val="A50021"/>
              </a:solidFill>
              <a:ea typeface="微软雅黑" panose="020B0503020204020204" pitchFamily="34" charset="-122"/>
            </a:endParaRPr>
          </a:p>
        </p:txBody>
      </p:sp>
      <p:pic>
        <p:nvPicPr>
          <p:cNvPr id="59394" name="图片 2"/>
          <p:cNvPicPr>
            <a:picLocks noChangeAspect="1"/>
          </p:cNvPicPr>
          <p:nvPr/>
        </p:nvPicPr>
        <p:blipFill>
          <a:blip r:embed="rId1"/>
          <a:stretch>
            <a:fillRect/>
          </a:stretch>
        </p:blipFill>
        <p:spPr>
          <a:xfrm>
            <a:off x="0" y="668338"/>
            <a:ext cx="9144000" cy="6000750"/>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a:xfrm>
            <a:off x="714375" y="190500"/>
            <a:ext cx="7961313" cy="358775"/>
          </a:xfrm>
          <a:ln/>
        </p:spPr>
        <p:txBody>
          <a:bodyPr vert="horz" wrap="square" lIns="91440" tIns="45720" rIns="91440" bIns="45720" anchor="b" anchorCtr="0"/>
          <a:p>
            <a:r>
              <a:rPr lang="en-US" altLang="zh-CN" sz="2800">
                <a:solidFill>
                  <a:srgbClr val="A50021"/>
                </a:solidFill>
                <a:ea typeface="微软雅黑" panose="020B0503020204020204" pitchFamily="34" charset="-122"/>
              </a:rPr>
              <a:t>Basys3</a:t>
            </a:r>
            <a:r>
              <a:rPr lang="zh-CN" altLang="en-US" sz="2800">
                <a:solidFill>
                  <a:srgbClr val="A50021"/>
                </a:solidFill>
                <a:ea typeface="微软雅黑" panose="020B0503020204020204" pitchFamily="34" charset="-122"/>
              </a:rPr>
              <a:t>烧板验证（</a:t>
            </a:r>
            <a:r>
              <a:rPr lang="en-US" altLang="zh-CN" sz="2800">
                <a:solidFill>
                  <a:srgbClr val="A50021"/>
                </a:solidFill>
                <a:ea typeface="微软雅黑" panose="020B0503020204020204" pitchFamily="34" charset="-122"/>
              </a:rPr>
              <a:t>30</a:t>
            </a:r>
            <a:r>
              <a:rPr lang="zh-CN" altLang="en-US" sz="2800">
                <a:solidFill>
                  <a:srgbClr val="A50021"/>
                </a:solidFill>
                <a:ea typeface="微软雅黑" panose="020B0503020204020204" pitchFamily="34" charset="-122"/>
              </a:rPr>
              <a:t>分）</a:t>
            </a:r>
            <a:endParaRPr lang="zh-CN" altLang="en-US" sz="2800">
              <a:solidFill>
                <a:srgbClr val="A50021"/>
              </a:solidFill>
              <a:ea typeface="微软雅黑" panose="020B0503020204020204" pitchFamily="34" charset="-122"/>
            </a:endParaRPr>
          </a:p>
        </p:txBody>
      </p:sp>
      <p:pic>
        <p:nvPicPr>
          <p:cNvPr id="61442" name="图片 1"/>
          <p:cNvPicPr>
            <a:picLocks noChangeAspect="1"/>
          </p:cNvPicPr>
          <p:nvPr/>
        </p:nvPicPr>
        <p:blipFill>
          <a:blip r:embed="rId1"/>
          <a:stretch>
            <a:fillRect/>
          </a:stretch>
        </p:blipFill>
        <p:spPr>
          <a:xfrm>
            <a:off x="0" y="692150"/>
            <a:ext cx="9144000" cy="572135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实验概述</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88025"/>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实验内容</a:t>
            </a:r>
            <a:endParaRPr lang="en-US" altLang="zh-CN">
              <a:solidFill>
                <a:srgbClr val="FF0000"/>
              </a:solidFill>
              <a:latin typeface="华文新魏" panose="02010800040101010101" pitchFamily="2" charset="-122"/>
            </a:endParaRPr>
          </a:p>
          <a:p>
            <a:pPr lvl="1">
              <a:spcBef>
                <a:spcPts val="600"/>
              </a:spcBef>
              <a:buClr>
                <a:schemeClr val="tx2"/>
              </a:buClr>
            </a:pPr>
            <a:r>
              <a:rPr lang="zh-CN" altLang="en-US">
                <a:latin typeface="华文新魏" panose="02010800040101010101" pitchFamily="2" charset="-122"/>
              </a:rPr>
              <a:t>设计一个单周期</a:t>
            </a:r>
            <a:r>
              <a:rPr lang="en-US" altLang="zh-CN">
                <a:latin typeface="华文新魏" panose="02010800040101010101" pitchFamily="2" charset="-122"/>
              </a:rPr>
              <a:t>CPU</a:t>
            </a:r>
            <a:r>
              <a:rPr lang="zh-CN" altLang="en-US">
                <a:latin typeface="华文新魏" panose="02010800040101010101" pitchFamily="2" charset="-122"/>
              </a:rPr>
              <a:t>，该</a:t>
            </a:r>
            <a:r>
              <a:rPr lang="en-US" altLang="zh-CN">
                <a:latin typeface="华文新魏" panose="02010800040101010101" pitchFamily="2" charset="-122"/>
              </a:rPr>
              <a:t>CPU</a:t>
            </a:r>
            <a:r>
              <a:rPr lang="zh-CN" altLang="en-US">
                <a:latin typeface="华文新魏" panose="02010800040101010101" pitchFamily="2" charset="-122"/>
              </a:rPr>
              <a:t>至少能实现所要求的</a:t>
            </a:r>
            <a:r>
              <a:rPr lang="en-US" altLang="zh-CN">
                <a:latin typeface="华文新魏" panose="02010800040101010101" pitchFamily="2" charset="-122"/>
              </a:rPr>
              <a:t>MIPS</a:t>
            </a:r>
            <a:r>
              <a:rPr lang="zh-CN" altLang="en-US">
                <a:latin typeface="华文新魏" panose="02010800040101010101" pitchFamily="2" charset="-122"/>
              </a:rPr>
              <a:t>指令子集（</a:t>
            </a:r>
            <a:r>
              <a:rPr lang="en-US" altLang="zh-CN">
                <a:latin typeface="华文新魏" panose="02010800040101010101" pitchFamily="2" charset="-122"/>
              </a:rPr>
              <a:t>16</a:t>
            </a:r>
            <a:r>
              <a:rPr lang="zh-CN" altLang="en-US">
                <a:latin typeface="华文新魏" panose="02010800040101010101" pitchFamily="2" charset="-122"/>
              </a:rPr>
              <a:t>条指令）</a:t>
            </a:r>
            <a:endParaRPr lang="en-US" altLang="zh-CN">
              <a:latin typeface="华文新魏" panose="02010800040101010101" pitchFamily="2" charset="-122"/>
            </a:endParaRPr>
          </a:p>
          <a:p>
            <a:pPr lvl="1">
              <a:spcBef>
                <a:spcPts val="600"/>
              </a:spcBef>
              <a:buClr>
                <a:schemeClr val="tx2"/>
              </a:buClr>
            </a:pPr>
            <a:r>
              <a:rPr lang="zh-CN" altLang="en-US">
                <a:latin typeface="华文新魏" panose="02010800040101010101" pitchFamily="2" charset="-122"/>
              </a:rPr>
              <a:t>使用 硬件描述语言（</a:t>
            </a:r>
            <a:r>
              <a:rPr lang="" altLang="zh-CN">
                <a:latin typeface="华文新魏" panose="02010800040101010101" pitchFamily="2" charset="-122"/>
              </a:rPr>
              <a:t>HDL</a:t>
            </a:r>
            <a:r>
              <a:rPr lang="zh-CN" altLang="">
                <a:latin typeface="华文新魏" panose="02010800040101010101" pitchFamily="2" charset="-122"/>
              </a:rPr>
              <a:t>），</a:t>
            </a:r>
            <a:r>
              <a:rPr lang="zh-CN" altLang="en-US">
                <a:latin typeface="华文新魏" panose="02010800040101010101" pitchFamily="2" charset="-122"/>
              </a:rPr>
              <a:t>如 </a:t>
            </a:r>
            <a:r>
              <a:rPr lang="" altLang="zh-CN">
                <a:latin typeface="华文新魏" panose="02010800040101010101" pitchFamily="2" charset="-122"/>
              </a:rPr>
              <a:t>Verilog </a:t>
            </a:r>
            <a:r>
              <a:rPr lang="zh-CN" altLang="en-US">
                <a:latin typeface="华文新魏" panose="02010800040101010101" pitchFamily="2" charset="-122"/>
              </a:rPr>
              <a:t>或 </a:t>
            </a:r>
            <a:r>
              <a:rPr lang="" altLang="zh-CN">
                <a:latin typeface="华文新魏" panose="02010800040101010101" pitchFamily="2" charset="-122"/>
              </a:rPr>
              <a:t>VHDL</a:t>
            </a:r>
            <a:r>
              <a:rPr lang="zh-CN" altLang="">
                <a:latin typeface="华文新魏" panose="02010800040101010101" pitchFamily="2" charset="-122"/>
              </a:rPr>
              <a:t>，</a:t>
            </a:r>
            <a:r>
              <a:rPr lang="zh-CN" altLang="en-US">
                <a:latin typeface="华文新魏" panose="02010800040101010101" pitchFamily="2" charset="-122"/>
              </a:rPr>
              <a:t>编写单周期 </a:t>
            </a:r>
            <a:r>
              <a:rPr lang="" altLang="zh-CN">
                <a:latin typeface="华文新魏" panose="02010800040101010101" pitchFamily="2" charset="-122"/>
              </a:rPr>
              <a:t>MIPS CPU </a:t>
            </a:r>
            <a:r>
              <a:rPr lang="zh-CN" altLang="en-US">
                <a:latin typeface="华文新魏" panose="02010800040101010101" pitchFamily="2" charset="-122"/>
              </a:rPr>
              <a:t>的代码</a:t>
            </a:r>
            <a:endParaRPr lang="en-US" altLang="zh-CN">
              <a:latin typeface="华文新魏" panose="02010800040101010101" pitchFamily="2" charset="-122"/>
            </a:endParaRPr>
          </a:p>
          <a:p>
            <a:pPr lvl="1">
              <a:spcBef>
                <a:spcPts val="600"/>
              </a:spcBef>
              <a:buClr>
                <a:schemeClr val="tx2"/>
              </a:buClr>
            </a:pPr>
            <a:r>
              <a:rPr lang="zh-CN" altLang="en-US">
                <a:latin typeface="华文新魏" panose="02010800040101010101" pitchFamily="2" charset="-122"/>
              </a:rPr>
              <a:t>使用</a:t>
            </a:r>
            <a:r>
              <a:rPr lang="en-US" altLang="zh-CN">
                <a:latin typeface="华文新魏" panose="02010800040101010101" pitchFamily="2" charset="-122"/>
              </a:rPr>
              <a:t>Vivado</a:t>
            </a:r>
            <a:r>
              <a:rPr lang="zh-CN" altLang="en-US">
                <a:latin typeface="华文新魏" panose="02010800040101010101" pitchFamily="2" charset="-122"/>
              </a:rPr>
              <a:t>软件对所设计的</a:t>
            </a:r>
            <a:r>
              <a:rPr lang="" altLang="zh-CN">
                <a:latin typeface="华文新魏" panose="02010800040101010101" pitchFamily="2" charset="-122"/>
              </a:rPr>
              <a:t>MIPS CPU </a:t>
            </a:r>
            <a:r>
              <a:rPr lang="zh-CN" altLang="">
                <a:latin typeface="华文新魏" panose="02010800040101010101" pitchFamily="2" charset="-122"/>
              </a:rPr>
              <a:t>进行</a:t>
            </a:r>
            <a:r>
              <a:rPr lang="zh-CN" altLang="en-US">
                <a:latin typeface="华文新魏" panose="02010800040101010101" pitchFamily="2" charset="-122"/>
              </a:rPr>
              <a:t>测试，通过波形图观察指令执行过程中各种信号的变化</a:t>
            </a:r>
            <a:endParaRPr lang="en-US" altLang="zh-CN">
              <a:latin typeface="华文新魏" panose="02010800040101010101" pitchFamily="2" charset="-122"/>
            </a:endParaRPr>
          </a:p>
          <a:p>
            <a:pPr lvl="1">
              <a:spcBef>
                <a:spcPts val="600"/>
              </a:spcBef>
              <a:buClr>
                <a:schemeClr val="tx2"/>
              </a:buClr>
            </a:pPr>
            <a:r>
              <a:rPr lang="zh-CN" altLang="en-US">
                <a:latin typeface="华文新魏" panose="02010800040101010101" pitchFamily="2" charset="-122"/>
              </a:rPr>
              <a:t>将所编写的代码烧写到</a:t>
            </a:r>
            <a:r>
              <a:rPr lang="en-US" altLang="zh-CN">
                <a:latin typeface="华文新魏" panose="02010800040101010101" pitchFamily="2" charset="-122"/>
              </a:rPr>
              <a:t>Basys3</a:t>
            </a:r>
            <a:r>
              <a:rPr lang="zh-CN" altLang="en-US">
                <a:latin typeface="华文新魏" panose="02010800040101010101" pitchFamily="2" charset="-122"/>
              </a:rPr>
              <a:t> </a:t>
            </a:r>
            <a:r>
              <a:rPr lang="en-US" altLang="zh-CN">
                <a:latin typeface="华文新魏" panose="02010800040101010101" pitchFamily="2" charset="-122"/>
              </a:rPr>
              <a:t>FPGA</a:t>
            </a:r>
            <a:r>
              <a:rPr lang="zh-CN" altLang="en-US">
                <a:latin typeface="华文新魏" panose="02010800040101010101" pitchFamily="2" charset="-122"/>
              </a:rPr>
              <a:t>开发板，并进行功能测试</a:t>
            </a:r>
            <a:endParaRPr lang="en-US" altLang="zh-CN">
              <a:latin typeface="华文新魏" panose="02010800040101010101" pitchFamily="2" charset="-122"/>
            </a:endParaRPr>
          </a:p>
          <a:p>
            <a:pPr lvl="1">
              <a:spcBef>
                <a:spcPts val="1800"/>
              </a:spcBef>
              <a:buClr>
                <a:schemeClr val="tx2"/>
              </a:buClr>
            </a:pPr>
            <a:endParaRPr lang="en-US" altLang="zh-CN" sz="2400">
              <a:latin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5"/>
                                            </p:txEl>
                                          </p:spTgt>
                                        </p:tgtEl>
                                        <p:attrNameLst>
                                          <p:attrName>style.visibility</p:attrName>
                                        </p:attrNameLst>
                                      </p:cBhvr>
                                      <p:to>
                                        <p:strVal val="visible"/>
                                      </p:to>
                                    </p:set>
                                    <p:animEffect transition="in" filter="blinds(horizontal)">
                                      <p:cBhvr>
                                        <p:cTn id="7" dur="500"/>
                                        <p:tgtEl>
                                          <p:spTgt spid="915459">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5459">
                                            <p:txEl>
                                              <p:charRg st="5" end="45"/>
                                            </p:txEl>
                                          </p:spTgt>
                                        </p:tgtEl>
                                        <p:attrNameLst>
                                          <p:attrName>style.visibility</p:attrName>
                                        </p:attrNameLst>
                                      </p:cBhvr>
                                      <p:to>
                                        <p:strVal val="visible"/>
                                      </p:to>
                                    </p:set>
                                    <p:animEffect transition="in" filter="blinds(horizontal)">
                                      <p:cBhvr>
                                        <p:cTn id="12" dur="500"/>
                                        <p:tgtEl>
                                          <p:spTgt spid="915459">
                                            <p:txEl>
                                              <p:charRg st="5" end="4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5459">
                                            <p:txEl>
                                              <p:charRg st="45" end="96"/>
                                            </p:txEl>
                                          </p:spTgt>
                                        </p:tgtEl>
                                        <p:attrNameLst>
                                          <p:attrName>style.visibility</p:attrName>
                                        </p:attrNameLst>
                                      </p:cBhvr>
                                      <p:to>
                                        <p:strVal val="visible"/>
                                      </p:to>
                                    </p:set>
                                    <p:animEffect transition="in" filter="blinds(horizontal)">
                                      <p:cBhvr>
                                        <p:cTn id="17" dur="500"/>
                                        <p:tgtEl>
                                          <p:spTgt spid="915459">
                                            <p:txEl>
                                              <p:charRg st="45" end="9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5459">
                                            <p:txEl>
                                              <p:charRg st="96" end="147"/>
                                            </p:txEl>
                                          </p:spTgt>
                                        </p:tgtEl>
                                        <p:attrNameLst>
                                          <p:attrName>style.visibility</p:attrName>
                                        </p:attrNameLst>
                                      </p:cBhvr>
                                      <p:to>
                                        <p:strVal val="visible"/>
                                      </p:to>
                                    </p:set>
                                    <p:animEffect transition="in" filter="blinds(horizontal)">
                                      <p:cBhvr>
                                        <p:cTn id="22" dur="500"/>
                                        <p:tgtEl>
                                          <p:spTgt spid="915459">
                                            <p:txEl>
                                              <p:charRg st="96" end="14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15459">
                                            <p:txEl>
                                              <p:charRg st="147" end="180"/>
                                            </p:txEl>
                                          </p:spTgt>
                                        </p:tgtEl>
                                        <p:attrNameLst>
                                          <p:attrName>style.visibility</p:attrName>
                                        </p:attrNameLst>
                                      </p:cBhvr>
                                      <p:to>
                                        <p:strVal val="visible"/>
                                      </p:to>
                                    </p:set>
                                    <p:animEffect transition="in" filter="blinds(horizontal)">
                                      <p:cBhvr>
                                        <p:cTn id="27" dur="500"/>
                                        <p:tgtEl>
                                          <p:spTgt spid="915459">
                                            <p:txEl>
                                              <p:charRg st="147" end="1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消抖</a:t>
            </a:r>
            <a:endParaRPr lang="zh-CN" altLang="en-US" sz="2800">
              <a:solidFill>
                <a:srgbClr val="A50021"/>
              </a:solidFill>
              <a:ea typeface="微软雅黑" panose="020B0503020204020204" pitchFamily="34" charset="-122"/>
            </a:endParaRPr>
          </a:p>
        </p:txBody>
      </p:sp>
      <p:sp>
        <p:nvSpPr>
          <p:cNvPr id="63490" name="文本框 4"/>
          <p:cNvSpPr txBox="1"/>
          <p:nvPr/>
        </p:nvSpPr>
        <p:spPr>
          <a:xfrm>
            <a:off x="107950" y="836613"/>
            <a:ext cx="9036050" cy="1938337"/>
          </a:xfrm>
          <a:prstGeom prst="rect">
            <a:avLst/>
          </a:prstGeom>
          <a:noFill/>
          <a:ln w="9525">
            <a:noFill/>
          </a:ln>
        </p:spPr>
        <p:txBody>
          <a:bodyPr>
            <a:spAutoFit/>
          </a:bodyPr>
          <a:p>
            <a:pPr>
              <a:buNone/>
            </a:pPr>
            <a:r>
              <a:rPr lang="zh-CN" altLang="en-US" sz="2000" b="1">
                <a:latin typeface="微软雅黑" panose="020B0503020204020204" pitchFamily="34" charset="-122"/>
                <a:ea typeface="微软雅黑" panose="020B0503020204020204" pitchFamily="34" charset="-122"/>
              </a:rPr>
              <a:t>Basys3 板采用的是机械按键，在按下按键时按键会出现人眼无法观测但是系统会检测到的抖动变化，这可能会使短时间内电平频繁变化，导致程序接收到许多错误的触发信号而出现许多不可知的错误。消抖操作是每当检测到 CLK 上升沿到来时检测一次当前电平信号并记录，同计数器开始计数，若在计数器达到 5000 之前电平发生变化，则将计数器清零，若达到 5000，则将该记录电平取反输出。</a:t>
            </a:r>
            <a:endParaRPr lang="zh-CN" altLang="en-US" sz="2000" b="1">
              <a:latin typeface="微软雅黑" panose="020B0503020204020204" pitchFamily="34" charset="-122"/>
              <a:ea typeface="微软雅黑" panose="020B0503020204020204" pitchFamily="34" charset="-122"/>
            </a:endParaRPr>
          </a:p>
        </p:txBody>
      </p:sp>
      <p:pic>
        <p:nvPicPr>
          <p:cNvPr id="63491" name="图片 3"/>
          <p:cNvPicPr>
            <a:picLocks noChangeAspect="1"/>
          </p:cNvPicPr>
          <p:nvPr/>
        </p:nvPicPr>
        <p:blipFill>
          <a:blip r:embed="rId1"/>
          <a:stretch>
            <a:fillRect/>
          </a:stretch>
        </p:blipFill>
        <p:spPr>
          <a:xfrm>
            <a:off x="1331913" y="2565400"/>
            <a:ext cx="7608887" cy="4102100"/>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消抖</a:t>
            </a:r>
            <a:endParaRPr lang="zh-CN" altLang="en-US" sz="2800">
              <a:solidFill>
                <a:srgbClr val="A50021"/>
              </a:solidFill>
              <a:ea typeface="微软雅黑" panose="020B0503020204020204" pitchFamily="34" charset="-122"/>
            </a:endParaRPr>
          </a:p>
        </p:txBody>
      </p:sp>
      <p:sp>
        <p:nvSpPr>
          <p:cNvPr id="65538" name="文本框 4"/>
          <p:cNvSpPr txBox="1"/>
          <p:nvPr/>
        </p:nvSpPr>
        <p:spPr>
          <a:xfrm>
            <a:off x="107950" y="769938"/>
            <a:ext cx="9036050" cy="1938337"/>
          </a:xfrm>
          <a:prstGeom prst="rect">
            <a:avLst/>
          </a:prstGeom>
          <a:noFill/>
          <a:ln w="9525">
            <a:noFill/>
          </a:ln>
        </p:spPr>
        <p:txBody>
          <a:bodyPr>
            <a:spAutoFit/>
          </a:bodyPr>
          <a:p>
            <a:pPr>
              <a:buNone/>
            </a:pPr>
            <a:r>
              <a:rPr lang="zh-CN" altLang="en-US" sz="2000" b="1">
                <a:latin typeface="微软雅黑" panose="020B0503020204020204" pitchFamily="34" charset="-122"/>
                <a:ea typeface="微软雅黑" panose="020B0503020204020204" pitchFamily="34" charset="-122"/>
              </a:rPr>
              <a:t>Basys3 板采用的是机械按键，在按下按键时按键会出现人眼无法观测但是系统会检测到的抖动变化，这可能会使短时间内电平频繁变化，导致程序接收到许多错误的触发信号而出现许多不可知的错误。消抖操作是每当检测到 CLK 上升沿到来时检测一次当前电平信号并记录，同计数器开始计数，若在计数器达到 5000 之前电平发生变化，则将计数器清零，若达到 5000，则将该记录电平取反输出。</a:t>
            </a:r>
            <a:endParaRPr lang="zh-CN" altLang="en-US" sz="2000" b="1">
              <a:latin typeface="微软雅黑" panose="020B0503020204020204" pitchFamily="34" charset="-122"/>
              <a:ea typeface="微软雅黑" panose="020B0503020204020204" pitchFamily="34" charset="-122"/>
            </a:endParaRPr>
          </a:p>
        </p:txBody>
      </p:sp>
      <p:pic>
        <p:nvPicPr>
          <p:cNvPr id="65539" name="图片 3"/>
          <p:cNvPicPr>
            <a:picLocks noChangeAspect="1"/>
          </p:cNvPicPr>
          <p:nvPr/>
        </p:nvPicPr>
        <p:blipFill>
          <a:blip r:embed="rId1"/>
          <a:stretch>
            <a:fillRect/>
          </a:stretch>
        </p:blipFill>
        <p:spPr>
          <a:xfrm>
            <a:off x="1331913" y="2565400"/>
            <a:ext cx="7608887" cy="4102100"/>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type="title"/>
          </p:nvPr>
        </p:nvSpPr>
        <p:spPr>
          <a:xfrm>
            <a:off x="714375" y="190500"/>
            <a:ext cx="7961313" cy="358775"/>
          </a:xfrm>
          <a:ln/>
        </p:spPr>
        <p:txBody>
          <a:bodyPr vert="horz" wrap="square" lIns="91440" tIns="45720" rIns="91440" bIns="45720" anchor="b" anchorCtr="0"/>
          <a:p>
            <a:r>
              <a:rPr lang="zh-CN" altLang="en-US" sz="2800">
                <a:solidFill>
                  <a:srgbClr val="A50021"/>
                </a:solidFill>
                <a:ea typeface="微软雅黑" panose="020B0503020204020204" pitchFamily="34" charset="-122"/>
              </a:rPr>
              <a:t>数码管显示</a:t>
            </a:r>
            <a:endParaRPr lang="zh-CN" altLang="en-US" sz="2800">
              <a:solidFill>
                <a:srgbClr val="A50021"/>
              </a:solidFill>
              <a:ea typeface="微软雅黑" panose="020B0503020204020204" pitchFamily="34" charset="-122"/>
            </a:endParaRPr>
          </a:p>
        </p:txBody>
      </p:sp>
      <p:sp>
        <p:nvSpPr>
          <p:cNvPr id="67586" name="文本框 4"/>
          <p:cNvSpPr txBox="1"/>
          <p:nvPr/>
        </p:nvSpPr>
        <p:spPr>
          <a:xfrm>
            <a:off x="107950" y="769938"/>
            <a:ext cx="9036050" cy="1323975"/>
          </a:xfrm>
          <a:prstGeom prst="rect">
            <a:avLst/>
          </a:prstGeom>
          <a:noFill/>
          <a:ln w="9525">
            <a:noFill/>
          </a:ln>
        </p:spPr>
        <p:txBody>
          <a:bodyPr>
            <a:spAutoFit/>
          </a:bodyPr>
          <a:p>
            <a:pPr>
              <a:buNone/>
            </a:pPr>
            <a:r>
              <a:rPr lang="zh-CN" altLang="en-US" sz="2000" b="1">
                <a:latin typeface="微软雅黑" panose="020B0503020204020204" pitchFamily="34" charset="-122"/>
                <a:ea typeface="微软雅黑" panose="020B0503020204020204" pitchFamily="34" charset="-122"/>
              </a:rPr>
              <a:t>数码管译码模块。译码模块将 </a:t>
            </a:r>
            <a:r>
              <a:rPr lang="" altLang="zh-CN" sz="2000" b="1">
                <a:latin typeface="微软雅黑" panose="020B0503020204020204" pitchFamily="34" charset="-122"/>
                <a:ea typeface="微软雅黑" panose="020B0503020204020204" pitchFamily="34" charset="-122"/>
              </a:rPr>
              <a:t>CPU </a:t>
            </a:r>
            <a:r>
              <a:rPr lang="zh-CN" altLang="en-US" sz="2000" b="1">
                <a:latin typeface="微软雅黑" panose="020B0503020204020204" pitchFamily="34" charset="-122"/>
                <a:ea typeface="微软雅黑" panose="020B0503020204020204" pitchFamily="34" charset="-122"/>
              </a:rPr>
              <a:t>运算的结果转换成 </a:t>
            </a:r>
            <a:r>
              <a:rPr lang="en-US" altLang="zh-CN" sz="2000" b="1">
                <a:latin typeface="微软雅黑" panose="020B0503020204020204" pitchFamily="34" charset="-122"/>
                <a:ea typeface="微软雅黑" panose="020B0503020204020204" pitchFamily="34" charset="-122"/>
              </a:rPr>
              <a:t>7 </a:t>
            </a:r>
            <a:r>
              <a:rPr lang="zh-CN" altLang="en-US" sz="2000" b="1">
                <a:latin typeface="微软雅黑" panose="020B0503020204020204" pitchFamily="34" charset="-122"/>
                <a:ea typeface="微软雅黑" panose="020B0503020204020204" pitchFamily="34" charset="-122"/>
              </a:rPr>
              <a:t>段数码管中各个数码管显示所需的高低电平信号</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该单元的输入为 </a:t>
            </a:r>
            <a:r>
              <a:rPr lang="en-US" altLang="zh-CN" sz="2000" b="1">
                <a:latin typeface="微软雅黑" panose="020B0503020204020204" pitchFamily="34" charset="-122"/>
                <a:ea typeface="微软雅黑" panose="020B0503020204020204" pitchFamily="34" charset="-122"/>
              </a:rPr>
              <a:t>4-</a:t>
            </a:r>
            <a:r>
              <a:rPr lang="" altLang="zh-CN" sz="2000" b="1">
                <a:latin typeface="微软雅黑" panose="020B0503020204020204" pitchFamily="34" charset="-122"/>
                <a:ea typeface="微软雅黑" panose="020B0503020204020204" pitchFamily="34" charset="-122"/>
              </a:rPr>
              <a:t>bit </a:t>
            </a:r>
            <a:r>
              <a:rPr lang="zh-CN" altLang="en-US" sz="2000" b="1">
                <a:latin typeface="微软雅黑" panose="020B0503020204020204" pitchFamily="34" charset="-122"/>
                <a:ea typeface="微软雅黑" panose="020B0503020204020204" pitchFamily="34" charset="-122"/>
              </a:rPr>
              <a:t>位宽的二进制数。其中，七段数码管的八个电平控制输出中最低位是小数点的显示信号，但小数点在 </a:t>
            </a:r>
            <a:r>
              <a:rPr lang="" altLang="zh-CN" sz="2000" b="1">
                <a:latin typeface="微软雅黑" panose="020B0503020204020204" pitchFamily="34" charset="-122"/>
                <a:ea typeface="微软雅黑" panose="020B0503020204020204" pitchFamily="34" charset="-122"/>
              </a:rPr>
              <a:t>CPU </a:t>
            </a:r>
            <a:r>
              <a:rPr lang="zh-CN" altLang="en-US" sz="2000" b="1">
                <a:latin typeface="微软雅黑" panose="020B0503020204020204" pitchFamily="34" charset="-122"/>
                <a:ea typeface="微软雅黑" panose="020B0503020204020204" pitchFamily="34" charset="-122"/>
              </a:rPr>
              <a:t>运行时没有用到，恰好用于标记 </a:t>
            </a:r>
            <a:r>
              <a:rPr lang="" altLang="zh-CN" sz="2000" b="1">
                <a:latin typeface="微软雅黑" panose="020B0503020204020204" pitchFamily="34" charset="-122"/>
                <a:ea typeface="微软雅黑" panose="020B0503020204020204" pitchFamily="34" charset="-122"/>
              </a:rPr>
              <a:t>Reset </a:t>
            </a:r>
            <a:r>
              <a:rPr lang="zh-CN" altLang="en-US" sz="2000" b="1">
                <a:latin typeface="微软雅黑" panose="020B0503020204020204" pitchFamily="34" charset="-122"/>
                <a:ea typeface="微软雅黑" panose="020B0503020204020204" pitchFamily="34" charset="-122"/>
              </a:rPr>
              <a:t>状态。</a:t>
            </a: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2132013"/>
            <a:ext cx="9144000" cy="17557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82946" name="文本框 10"/>
          <p:cNvSpPr txBox="1">
            <a:spLocks noChangeArrowheads="1"/>
          </p:cNvSpPr>
          <p:nvPr/>
        </p:nvSpPr>
        <p:spPr bwMode="auto">
          <a:xfrm>
            <a:off x="1060450" y="2708275"/>
            <a:ext cx="6859588" cy="6000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4.2</a:t>
            </a:r>
            <a:r>
              <a:rPr kumimoji="0" lang="zh-CN" altLang="en-US" sz="3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逻辑设计规则</a:t>
            </a:r>
            <a:endParaRPr kumimoji="0" lang="en-US" altLang="zh-CN" sz="75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69635" name="图片 1"/>
          <p:cNvPicPr>
            <a:picLocks noChangeAspect="1"/>
          </p:cNvPicPr>
          <p:nvPr/>
        </p:nvPicPr>
        <p:blipFill>
          <a:blip r:embed="rId1"/>
          <a:stretch>
            <a:fillRect/>
          </a:stretch>
        </p:blipFill>
        <p:spPr>
          <a:xfrm>
            <a:off x="3746500" y="1644650"/>
            <a:ext cx="1651000" cy="3568700"/>
          </a:xfrm>
          <a:prstGeom prst="rect">
            <a:avLst/>
          </a:prstGeom>
          <a:noFill/>
          <a:ln w="9525">
            <a:noFill/>
          </a:ln>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5346" name="Rectangle 2"/>
          <p:cNvSpPr>
            <a:spLocks noGrp="1" noChangeArrowheads="1"/>
          </p:cNvSpPr>
          <p:nvPr>
            <p:ph type="title"/>
          </p:nvPr>
        </p:nvSpPr>
        <p:spPr>
          <a:xfrm>
            <a:off x="785813" y="173038"/>
            <a:ext cx="7021513" cy="376238"/>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8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Weibei SC" charset="-122"/>
              </a:rPr>
              <a:t>§ 4.2 </a:t>
            </a:r>
            <a:r>
              <a:rPr kumimoji="0" lang="zh-CN" altLang="en-US" sz="28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Weibei SC" charset="-122"/>
              </a:rPr>
              <a:t>逻辑设计规则</a:t>
            </a:r>
            <a:endParaRPr kumimoji="0" lang="zh-CN" altLang="en-US" sz="28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sp>
        <p:nvSpPr>
          <p:cNvPr id="71682" name="Rectangle 3"/>
          <p:cNvSpPr>
            <a:spLocks noGrp="1"/>
          </p:cNvSpPr>
          <p:nvPr>
            <p:ph idx="1"/>
          </p:nvPr>
        </p:nvSpPr>
        <p:spPr>
          <a:xfrm>
            <a:off x="682625" y="571500"/>
            <a:ext cx="8032750" cy="5256213"/>
          </a:xfrm>
          <a:ln/>
        </p:spPr>
        <p:txBody>
          <a:bodyPr vert="horz" wrap="square" lIns="0" tIns="45720" rIns="0" bIns="45720" anchor="t" anchorCtr="0"/>
          <a:p>
            <a:pPr>
              <a:spcBef>
                <a:spcPts val="300"/>
              </a:spcBef>
            </a:pPr>
            <a:r>
              <a:rPr lang="zh-CN" altLang="en-US" sz="2800"/>
              <a:t>数据通路由两类部件组成</a:t>
            </a:r>
            <a:endParaRPr lang="zh-CN" altLang="en-US" sz="2800"/>
          </a:p>
          <a:p>
            <a:pPr marL="622300" lvl="1" indent="-263525">
              <a:spcBef>
                <a:spcPts val="300"/>
              </a:spcBef>
            </a:pPr>
            <a:r>
              <a:rPr lang="zh-CN" altLang="en-US" sz="2400"/>
              <a:t>组合逻辑元件</a:t>
            </a:r>
            <a:r>
              <a:rPr lang="en-US" altLang="zh-CN" sz="2400"/>
              <a:t>(</a:t>
            </a:r>
            <a:r>
              <a:rPr lang="zh-CN" altLang="en-US" sz="2400"/>
              <a:t>亦称操作元件</a:t>
            </a:r>
            <a:r>
              <a:rPr lang="en-US" altLang="zh-CN" sz="2400"/>
              <a:t>)</a:t>
            </a:r>
            <a:r>
              <a:rPr lang="zh-CN" altLang="en-US" sz="2400"/>
              <a:t>（</a:t>
            </a:r>
            <a:r>
              <a:rPr lang="en-US" altLang="zh-CN" sz="2400"/>
              <a:t>ALU</a:t>
            </a:r>
            <a:r>
              <a:rPr lang="zh-CN" altLang="en-US" sz="2400"/>
              <a:t>）</a:t>
            </a:r>
            <a:endParaRPr lang="en-US" altLang="zh-CN" sz="2400"/>
          </a:p>
          <a:p>
            <a:pPr marL="622300" lvl="1" indent="-263525">
              <a:spcBef>
                <a:spcPts val="300"/>
              </a:spcBef>
            </a:pPr>
            <a:r>
              <a:rPr lang="zh-CN" altLang="en-US" sz="2400"/>
              <a:t>存储元件</a:t>
            </a:r>
            <a:r>
              <a:rPr lang="en-US" altLang="zh-CN" sz="2400"/>
              <a:t>(</a:t>
            </a:r>
            <a:r>
              <a:rPr lang="zh-CN" altLang="en-US" sz="2400"/>
              <a:t>亦称状态元件</a:t>
            </a:r>
            <a:r>
              <a:rPr lang="en-US" altLang="zh-CN" sz="2400"/>
              <a:t>)</a:t>
            </a:r>
            <a:r>
              <a:rPr lang="zh-CN" altLang="en-US" sz="2400"/>
              <a:t>（寄存器，指令存储器，数据存储器）</a:t>
            </a:r>
            <a:endParaRPr lang="en-US" altLang="zh-CN"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2132013"/>
            <a:ext cx="9144000" cy="17557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82946" name="文本框 10"/>
          <p:cNvSpPr txBox="1">
            <a:spLocks noChangeArrowheads="1"/>
          </p:cNvSpPr>
          <p:nvPr/>
        </p:nvSpPr>
        <p:spPr bwMode="auto">
          <a:xfrm>
            <a:off x="1060450" y="2708275"/>
            <a:ext cx="6859588" cy="6000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4.3</a:t>
            </a:r>
            <a:r>
              <a:rPr kumimoji="0" lang="zh-CN" altLang="en-US" sz="3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数据通路的建立</a:t>
            </a:r>
            <a:endParaRPr kumimoji="0" lang="en-US" altLang="zh-CN" sz="75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内容占位符 2"/>
          <p:cNvSpPr>
            <a:spLocks noGrp="1"/>
          </p:cNvSpPr>
          <p:nvPr>
            <p:ph idx="1"/>
          </p:nvPr>
        </p:nvSpPr>
        <p:spPr>
          <a:xfrm>
            <a:off x="571500" y="642938"/>
            <a:ext cx="8001000" cy="5380037"/>
          </a:xfrm>
          <a:ln/>
        </p:spPr>
        <p:txBody>
          <a:bodyPr vert="horz" wrap="square" lIns="0" tIns="45720" rIns="0" bIns="45720" anchor="t" anchorCtr="0"/>
          <a:p>
            <a:pPr marL="266700" indent="-266700"/>
            <a:r>
              <a:rPr lang="zh-CN" altLang="en-US"/>
              <a:t>实现核心</a:t>
            </a:r>
            <a:r>
              <a:rPr lang="en-US" altLang="zh-CN"/>
              <a:t>MIPS</a:t>
            </a:r>
            <a:r>
              <a:rPr lang="zh-CN" altLang="en-US"/>
              <a:t>指令集系统的一个子集：</a:t>
            </a:r>
            <a:endParaRPr lang="zh-CN" altLang="en-US"/>
          </a:p>
          <a:p>
            <a:pPr lvl="1"/>
            <a:r>
              <a:rPr lang="zh-CN" altLang="en-US"/>
              <a:t>存储访问指令</a:t>
            </a:r>
            <a:r>
              <a:rPr lang="en-US" altLang="zh-CN"/>
              <a:t>load word(lw)</a:t>
            </a:r>
            <a:r>
              <a:rPr lang="zh-CN" altLang="en-US"/>
              <a:t>和</a:t>
            </a:r>
            <a:r>
              <a:rPr lang="en-US" altLang="zh-CN"/>
              <a:t>store word(sw)</a:t>
            </a:r>
            <a:endParaRPr lang="zh-CN" altLang="en-US"/>
          </a:p>
          <a:p>
            <a:pPr lvl="1"/>
            <a:r>
              <a:rPr lang="zh-CN" altLang="en-US"/>
              <a:t>算术逻辑指令</a:t>
            </a:r>
            <a:r>
              <a:rPr lang="en-US" altLang="zh-CN"/>
              <a:t>add</a:t>
            </a:r>
            <a:r>
              <a:rPr lang="zh-CN" altLang="en-US"/>
              <a:t>、</a:t>
            </a:r>
            <a:r>
              <a:rPr lang="en-US" altLang="zh-CN"/>
              <a:t>sub</a:t>
            </a:r>
            <a:r>
              <a:rPr lang="zh-CN" altLang="en-US"/>
              <a:t>、</a:t>
            </a:r>
            <a:r>
              <a:rPr lang="en-US" altLang="zh-CN"/>
              <a:t>and</a:t>
            </a:r>
            <a:r>
              <a:rPr lang="zh-CN" altLang="en-US"/>
              <a:t>、</a:t>
            </a:r>
            <a:r>
              <a:rPr lang="en-US" altLang="zh-CN"/>
              <a:t>or</a:t>
            </a:r>
            <a:r>
              <a:rPr lang="zh-CN" altLang="en-US"/>
              <a:t>和</a:t>
            </a:r>
            <a:r>
              <a:rPr lang="en-US" altLang="zh-CN"/>
              <a:t>slt</a:t>
            </a:r>
            <a:endParaRPr lang="zh-CN" altLang="en-US"/>
          </a:p>
          <a:p>
            <a:pPr lvl="1"/>
            <a:r>
              <a:rPr lang="zh-CN" altLang="en-US"/>
              <a:t>跳转指令</a:t>
            </a:r>
            <a:r>
              <a:rPr lang="en-US" altLang="zh-CN"/>
              <a:t>branch equal(beq)</a:t>
            </a:r>
            <a:r>
              <a:rPr lang="zh-CN" altLang="en-US"/>
              <a:t>和</a:t>
            </a:r>
            <a:r>
              <a:rPr lang="en-US" altLang="zh-CN"/>
              <a:t>jump(j)</a:t>
            </a:r>
            <a:endParaRPr lang="zh-CN" altLang="en-US"/>
          </a:p>
          <a:p>
            <a:pPr marL="266700" indent="-266700"/>
            <a:endParaRPr lang="zh-CN" altLang="en-US"/>
          </a:p>
        </p:txBody>
      </p:sp>
      <p:sp>
        <p:nvSpPr>
          <p:cNvPr id="4" name="Rectangle 2"/>
          <p:cNvSpPr>
            <a:spLocks noGrp="1" noChangeArrowheads="1"/>
          </p:cNvSpPr>
          <p:nvPr>
            <p:ph type="title"/>
          </p:nvPr>
        </p:nvSpPr>
        <p:spPr>
          <a:xfrm>
            <a:off x="908050" y="0"/>
            <a:ext cx="7021513" cy="376238"/>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Weibei SC" charset="-122"/>
              </a:rPr>
              <a:t>§ 4.3 </a:t>
            </a:r>
            <a:r>
              <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Weibei SC" charset="-122"/>
              </a:rPr>
              <a:t>数据通路的建立</a:t>
            </a:r>
            <a:endPar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pic>
        <p:nvPicPr>
          <p:cNvPr id="24580" name="Picture 4"/>
          <p:cNvPicPr>
            <a:picLocks noChangeAspect="1"/>
          </p:cNvPicPr>
          <p:nvPr/>
        </p:nvPicPr>
        <p:blipFill>
          <a:blip r:embed="rId1"/>
          <a:stretch>
            <a:fillRect/>
          </a:stretch>
        </p:blipFill>
        <p:spPr>
          <a:xfrm>
            <a:off x="500063" y="1214438"/>
            <a:ext cx="8215312" cy="5572125"/>
          </a:xfrm>
          <a:prstGeom prst="rect">
            <a:avLst/>
          </a:prstGeom>
          <a:noFill/>
          <a:ln w="9525">
            <a:noFill/>
          </a:ln>
        </p:spPr>
      </p:pic>
      <p:sp>
        <p:nvSpPr>
          <p:cNvPr id="5" name="矩形 4"/>
          <p:cNvSpPr/>
          <p:nvPr/>
        </p:nvSpPr>
        <p:spPr>
          <a:xfrm>
            <a:off x="107950" y="5475288"/>
            <a:ext cx="2892425" cy="954087"/>
          </a:xfrm>
          <a:prstGeom prst="rect">
            <a:avLst/>
          </a:prstGeom>
          <a:noFill/>
          <a:ln w="9525">
            <a:noFill/>
          </a:ln>
        </p:spPr>
        <p:txBody>
          <a:bodyPr>
            <a:spAutoFit/>
          </a:bodyPr>
          <a:p>
            <a:pPr algn="ctr" eaLnBrk="1" hangingPunct="1"/>
            <a:r>
              <a:rPr lang="en-US" altLang="zh-CN" sz="2800" b="1">
                <a:solidFill>
                  <a:srgbClr val="0000CC"/>
                </a:solidFill>
                <a:latin typeface="Times New Roman" panose="02020603050405020304" pitchFamily="18" charset="0"/>
                <a:ea typeface="华文新魏" panose="02010800040101010101" pitchFamily="2" charset="-122"/>
              </a:rPr>
              <a:t>Fig4-2</a:t>
            </a:r>
            <a:r>
              <a:rPr lang="zh-CN" altLang="en-US" sz="2800" b="1">
                <a:solidFill>
                  <a:srgbClr val="0000CC"/>
                </a:solidFill>
                <a:latin typeface="Times New Roman" panose="02020603050405020304" pitchFamily="18" charset="0"/>
                <a:ea typeface="华文新魏" panose="02010800040101010101" pitchFamily="2" charset="-122"/>
              </a:rPr>
              <a:t> </a:t>
            </a:r>
            <a:r>
              <a:rPr lang="en-US" altLang="zh-CN" sz="2800" b="1">
                <a:solidFill>
                  <a:srgbClr val="0000CC"/>
                </a:solidFill>
                <a:latin typeface="Times New Roman" panose="02020603050405020304" pitchFamily="18" charset="0"/>
                <a:ea typeface="华文新魏" panose="02010800040101010101" pitchFamily="2" charset="-122"/>
              </a:rPr>
              <a:t>MIPS</a:t>
            </a:r>
            <a:r>
              <a:rPr lang="zh-CN" altLang="en-US" sz="2800" b="1">
                <a:solidFill>
                  <a:srgbClr val="0000CC"/>
                </a:solidFill>
                <a:latin typeface="Times New Roman" panose="02020603050405020304" pitchFamily="18" charset="0"/>
                <a:ea typeface="华文新魏" panose="02010800040101010101" pitchFamily="2" charset="-122"/>
              </a:rPr>
              <a:t>子集的基本实现框图</a:t>
            </a:r>
            <a:endParaRPr lang="zh-CN" altLang="en-US" sz="1600">
              <a:solidFill>
                <a:srgbClr val="0000CC"/>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a:xfrm>
            <a:off x="614363" y="69850"/>
            <a:ext cx="8101012" cy="479425"/>
          </a:xfrm>
          <a:ln/>
        </p:spPr>
        <p:txBody>
          <a:bodyPr vert="horz" wrap="square" lIns="91440" tIns="45720" rIns="91440" bIns="45720" anchor="b" anchorCtr="0"/>
          <a:p>
            <a:pPr>
              <a:buFont typeface="Wingdings" panose="05000000000000000000" pitchFamily="2" charset="2"/>
              <a:buChar char="Ø"/>
            </a:pPr>
            <a:r>
              <a:rPr lang="en-US" altLang="zh-CN" sz="2000">
                <a:solidFill>
                  <a:srgbClr val="A50021"/>
                </a:solidFill>
                <a:ea typeface="微软雅黑" panose="020B0503020204020204" pitchFamily="34" charset="-122"/>
              </a:rPr>
              <a:t>CPU</a:t>
            </a:r>
            <a:r>
              <a:rPr lang="zh-CN" altLang="en-US" sz="2000">
                <a:solidFill>
                  <a:srgbClr val="A50021"/>
                </a:solidFill>
                <a:ea typeface="微软雅黑" panose="020B0503020204020204" pitchFamily="34" charset="-122"/>
              </a:rPr>
              <a:t>执行指令过程及其与计算机性能的关系</a:t>
            </a:r>
            <a:endParaRPr lang="zh-CN" altLang="en-US" sz="2000">
              <a:solidFill>
                <a:srgbClr val="A50021"/>
              </a:solidFill>
              <a:ea typeface="微软雅黑" panose="020B0503020204020204" pitchFamily="34" charset="-122"/>
            </a:endParaRPr>
          </a:p>
        </p:txBody>
      </p:sp>
      <p:sp>
        <p:nvSpPr>
          <p:cNvPr id="820227" name="Rectangle 3"/>
          <p:cNvSpPr>
            <a:spLocks noGrp="1"/>
          </p:cNvSpPr>
          <p:nvPr>
            <p:ph idx="1"/>
          </p:nvPr>
        </p:nvSpPr>
        <p:spPr>
          <a:xfrm>
            <a:off x="395288" y="782638"/>
            <a:ext cx="8320087" cy="4987925"/>
          </a:xfrm>
          <a:ln/>
        </p:spPr>
        <p:txBody>
          <a:bodyPr vert="horz" wrap="square" lIns="0" tIns="45720" rIns="0" bIns="45720" anchor="t" anchorCtr="0"/>
          <a:p>
            <a:pPr marL="358775" indent="-358775">
              <a:lnSpc>
                <a:spcPct val="100000"/>
              </a:lnSpc>
              <a:spcBef>
                <a:spcPct val="0"/>
              </a:spcBef>
            </a:pPr>
            <a:r>
              <a:rPr lang="en-US" altLang="zh-CN" sz="2800"/>
              <a:t>CPU</a:t>
            </a:r>
            <a:r>
              <a:rPr lang="zh-CN" altLang="en-US" sz="2800"/>
              <a:t>执行指令的过程</a:t>
            </a:r>
            <a:endParaRPr lang="zh-CN" altLang="en-US" sz="2800"/>
          </a:p>
          <a:p>
            <a:pPr marL="625475" lvl="1" indent="-266700">
              <a:lnSpc>
                <a:spcPct val="100000"/>
              </a:lnSpc>
              <a:spcBef>
                <a:spcPct val="0"/>
              </a:spcBef>
            </a:pPr>
            <a:r>
              <a:rPr lang="zh-CN" altLang="en-US" sz="2400"/>
              <a:t>取指令</a:t>
            </a:r>
            <a:endParaRPr lang="zh-CN" altLang="en-US" sz="2400"/>
          </a:p>
          <a:p>
            <a:pPr marL="625475" lvl="1" indent="-266700">
              <a:lnSpc>
                <a:spcPct val="100000"/>
              </a:lnSpc>
              <a:spcBef>
                <a:spcPct val="0"/>
              </a:spcBef>
            </a:pPr>
            <a:r>
              <a:rPr lang="en-US" altLang="zh-CN" sz="2400"/>
              <a:t>PC+</a:t>
            </a:r>
            <a:r>
              <a:rPr lang="en-US" altLang="en-US">
                <a:solidFill>
                  <a:srgbClr val="FF0000"/>
                </a:solidFill>
              </a:rPr>
              <a:t>△</a:t>
            </a:r>
            <a:r>
              <a:rPr lang="zh-CN" altLang="en-US" sz="2400"/>
              <a:t>送</a:t>
            </a:r>
            <a:r>
              <a:rPr lang="en-US" altLang="zh-CN" sz="2400"/>
              <a:t>PC</a:t>
            </a:r>
            <a:endParaRPr lang="zh-CN" altLang="en-US" sz="2400"/>
          </a:p>
          <a:p>
            <a:pPr marL="625475" lvl="1" indent="-266700">
              <a:lnSpc>
                <a:spcPct val="100000"/>
              </a:lnSpc>
              <a:spcBef>
                <a:spcPct val="0"/>
              </a:spcBef>
            </a:pPr>
            <a:r>
              <a:rPr lang="zh-CN" altLang="en-US" sz="2400"/>
              <a:t>指令译码</a:t>
            </a:r>
            <a:endParaRPr lang="zh-CN" altLang="en-US" sz="2400"/>
          </a:p>
          <a:p>
            <a:pPr marL="625475" lvl="1" indent="-266700">
              <a:lnSpc>
                <a:spcPct val="100000"/>
              </a:lnSpc>
              <a:spcBef>
                <a:spcPct val="0"/>
              </a:spcBef>
            </a:pPr>
            <a:r>
              <a:rPr lang="zh-CN" altLang="en-US" sz="2400"/>
              <a:t>进行主存地址运算</a:t>
            </a:r>
            <a:endParaRPr lang="zh-CN" altLang="en-US" sz="2400"/>
          </a:p>
          <a:p>
            <a:pPr marL="625475" lvl="1" indent="-266700">
              <a:lnSpc>
                <a:spcPct val="100000"/>
              </a:lnSpc>
              <a:spcBef>
                <a:spcPct val="0"/>
              </a:spcBef>
            </a:pPr>
            <a:r>
              <a:rPr lang="zh-CN" altLang="en-US" sz="2400"/>
              <a:t>取操作数</a:t>
            </a:r>
            <a:endParaRPr lang="zh-CN" altLang="en-US" sz="2400"/>
          </a:p>
          <a:p>
            <a:pPr marL="625475" lvl="1" indent="-266700">
              <a:lnSpc>
                <a:spcPct val="100000"/>
              </a:lnSpc>
              <a:spcBef>
                <a:spcPct val="0"/>
              </a:spcBef>
            </a:pPr>
            <a:r>
              <a:rPr lang="zh-CN" altLang="en-US" sz="2400"/>
              <a:t>进行算术 </a:t>
            </a:r>
            <a:r>
              <a:rPr lang="en-US" altLang="zh-CN" sz="2400"/>
              <a:t>/ </a:t>
            </a:r>
            <a:r>
              <a:rPr lang="zh-CN" altLang="en-US" sz="2400"/>
              <a:t>逻辑运算</a:t>
            </a:r>
            <a:endParaRPr lang="zh-CN" altLang="en-US" sz="2400"/>
          </a:p>
          <a:p>
            <a:pPr marL="625475" lvl="1" indent="-266700">
              <a:lnSpc>
                <a:spcPct val="100000"/>
              </a:lnSpc>
              <a:spcBef>
                <a:spcPct val="0"/>
              </a:spcBef>
            </a:pPr>
            <a:r>
              <a:rPr lang="zh-CN" altLang="en-US" sz="2400"/>
              <a:t>存结果</a:t>
            </a:r>
            <a:endParaRPr lang="zh-CN" altLang="en-US" sz="2400"/>
          </a:p>
          <a:p>
            <a:pPr marL="625475" lvl="1" indent="-266700">
              <a:lnSpc>
                <a:spcPct val="100000"/>
              </a:lnSpc>
              <a:spcBef>
                <a:spcPct val="0"/>
              </a:spcBef>
            </a:pPr>
            <a:r>
              <a:rPr lang="zh-CN" altLang="en-US" sz="2400"/>
              <a:t>判断和检测“异常”事件</a:t>
            </a:r>
            <a:endParaRPr lang="zh-CN" altLang="en-US" sz="2400"/>
          </a:p>
          <a:p>
            <a:pPr marL="625475" lvl="1" indent="-266700">
              <a:lnSpc>
                <a:spcPct val="100000"/>
              </a:lnSpc>
              <a:spcBef>
                <a:spcPct val="0"/>
              </a:spcBef>
            </a:pPr>
            <a:r>
              <a:rPr lang="zh-CN" altLang="en-US" sz="2400"/>
              <a:t>若有异常，则自动切换到异常处理程序</a:t>
            </a:r>
            <a:endParaRPr lang="zh-CN" altLang="en-US" sz="2400"/>
          </a:p>
          <a:p>
            <a:pPr marL="625475" lvl="1" indent="-266700">
              <a:lnSpc>
                <a:spcPct val="100000"/>
              </a:lnSpc>
              <a:spcBef>
                <a:spcPct val="0"/>
              </a:spcBef>
            </a:pPr>
            <a:r>
              <a:rPr lang="zh-CN" altLang="en-US" sz="2400"/>
              <a:t>检测是否有“中断”请求，有则转中断处理</a:t>
            </a:r>
            <a:endParaRPr lang="zh-CN" altLang="en-US" sz="2400"/>
          </a:p>
        </p:txBody>
      </p:sp>
      <p:grpSp>
        <p:nvGrpSpPr>
          <p:cNvPr id="2" name="Group 9"/>
          <p:cNvGrpSpPr/>
          <p:nvPr/>
        </p:nvGrpSpPr>
        <p:grpSpPr>
          <a:xfrm>
            <a:off x="3071813" y="1282700"/>
            <a:ext cx="1143000" cy="1857375"/>
            <a:chOff x="1958" y="899"/>
            <a:chExt cx="495" cy="707"/>
          </a:xfrm>
        </p:grpSpPr>
        <p:sp>
          <p:nvSpPr>
            <p:cNvPr id="77833" name="AutoShape 10"/>
            <p:cNvSpPr/>
            <p:nvPr/>
          </p:nvSpPr>
          <p:spPr>
            <a:xfrm>
              <a:off x="1958" y="899"/>
              <a:ext cx="93" cy="366"/>
            </a:xfrm>
            <a:prstGeom prst="rightBrace">
              <a:avLst>
                <a:gd name="adj1" fmla="val 16397"/>
                <a:gd name="adj2" fmla="val 50000"/>
              </a:avLst>
            </a:prstGeom>
            <a:noFill/>
            <a:ln w="38100" cap="flat" cmpd="sng">
              <a:solidFill>
                <a:schemeClr val="tx2"/>
              </a:solidFill>
              <a:prstDash val="solid"/>
              <a:headEnd type="none" w="med" len="med"/>
              <a:tailEnd type="none" w="med" len="med"/>
            </a:ln>
          </p:spPr>
          <p:txBody>
            <a:bodyPr wrap="none" anchor="ctr" anchorCtr="0"/>
            <a:p>
              <a:pPr eaLnBrk="1" hangingPunct="1"/>
              <a:endParaRPr lang="zh-CN" altLang="en-US" sz="2400" b="1">
                <a:solidFill>
                  <a:srgbClr val="0000FF"/>
                </a:solidFill>
                <a:latin typeface="Arial" panose="020B0604020202020204" pitchFamily="34" charset="0"/>
              </a:endParaRPr>
            </a:p>
          </p:txBody>
        </p:sp>
        <p:sp>
          <p:nvSpPr>
            <p:cNvPr id="77834" name="Text Box 11"/>
            <p:cNvSpPr txBox="1"/>
            <p:nvPr/>
          </p:nvSpPr>
          <p:spPr>
            <a:xfrm>
              <a:off x="2019" y="899"/>
              <a:ext cx="434" cy="707"/>
            </a:xfrm>
            <a:prstGeom prst="rect">
              <a:avLst/>
            </a:prstGeom>
            <a:noFill/>
            <a:ln w="50800">
              <a:noFill/>
            </a:ln>
          </p:spPr>
          <p:txBody>
            <a:bodyPr>
              <a:spAutoFit/>
            </a:bodyPr>
            <a:p>
              <a:pPr algn="ct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取指阶段</a:t>
              </a:r>
              <a:endParaRPr lang="zh-CN" altLang="en-US" sz="2400" b="1">
                <a:solidFill>
                  <a:srgbClr val="0000FF"/>
                </a:solidFill>
                <a:latin typeface="Times New Roman" panose="02020603050405020304" pitchFamily="18" charset="0"/>
                <a:ea typeface="华文新魏" panose="02010800040101010101" pitchFamily="2" charset="-122"/>
              </a:endParaRPr>
            </a:p>
          </p:txBody>
        </p:sp>
      </p:grpSp>
      <p:grpSp>
        <p:nvGrpSpPr>
          <p:cNvPr id="3" name="Group 12"/>
          <p:cNvGrpSpPr/>
          <p:nvPr/>
        </p:nvGrpSpPr>
        <p:grpSpPr>
          <a:xfrm>
            <a:off x="7092950" y="2568575"/>
            <a:ext cx="1079500" cy="2230438"/>
            <a:chOff x="2439" y="1390"/>
            <a:chExt cx="590" cy="1428"/>
          </a:xfrm>
        </p:grpSpPr>
        <p:sp>
          <p:nvSpPr>
            <p:cNvPr id="77831" name="AutoShape 13"/>
            <p:cNvSpPr/>
            <p:nvPr/>
          </p:nvSpPr>
          <p:spPr>
            <a:xfrm>
              <a:off x="2439" y="1390"/>
              <a:ext cx="163" cy="1428"/>
            </a:xfrm>
            <a:prstGeom prst="rightBrace">
              <a:avLst>
                <a:gd name="adj1" fmla="val 55079"/>
                <a:gd name="adj2" fmla="val 50000"/>
              </a:avLst>
            </a:prstGeom>
            <a:noFill/>
            <a:ln w="38100" cap="flat" cmpd="sng">
              <a:solidFill>
                <a:schemeClr val="tx2"/>
              </a:solidFill>
              <a:prstDash val="solid"/>
              <a:headEnd type="none" w="med" len="med"/>
              <a:tailEnd type="none" w="med" len="med"/>
            </a:ln>
          </p:spPr>
          <p:txBody>
            <a:bodyPr wrap="none" anchor="ctr" anchorCtr="0"/>
            <a:p>
              <a:pPr eaLnBrk="1" hangingPunct="1"/>
              <a:endParaRPr lang="zh-CN" altLang="en-US" b="1">
                <a:solidFill>
                  <a:srgbClr val="0000FF"/>
                </a:solidFill>
                <a:latin typeface="Arial" panose="020B0604020202020204" pitchFamily="34" charset="0"/>
              </a:endParaRPr>
            </a:p>
          </p:txBody>
        </p:sp>
        <p:sp>
          <p:nvSpPr>
            <p:cNvPr id="77832" name="Text Box 14"/>
            <p:cNvSpPr txBox="1"/>
            <p:nvPr/>
          </p:nvSpPr>
          <p:spPr>
            <a:xfrm>
              <a:off x="2595" y="1846"/>
              <a:ext cx="434" cy="527"/>
            </a:xfrm>
            <a:prstGeom prst="rect">
              <a:avLst/>
            </a:prstGeom>
            <a:noFill/>
            <a:ln w="50800">
              <a:noFill/>
            </a:ln>
          </p:spPr>
          <p:txBody>
            <a:bodyPr>
              <a:spAutoFit/>
            </a:bodyPr>
            <a:p>
              <a:pPr algn="ctr"/>
              <a:r>
                <a:rPr lang="zh-CN" altLang="en-US" sz="2400" b="1">
                  <a:solidFill>
                    <a:srgbClr val="0000FF"/>
                  </a:solidFill>
                  <a:latin typeface="Times New Roman" panose="02020603050405020304" pitchFamily="18" charset="0"/>
                  <a:ea typeface="华文新魏" panose="02010800040101010101" pitchFamily="2" charset="-122"/>
                </a:rPr>
                <a:t>执行阶段</a:t>
              </a:r>
              <a:endParaRPr lang="zh-CN" altLang="en-US" sz="2400" b="1">
                <a:solidFill>
                  <a:srgbClr val="0000FF"/>
                </a:solidFill>
                <a:latin typeface="Times New Roman" panose="02020603050405020304" pitchFamily="18" charset="0"/>
                <a:ea typeface="华文新魏" panose="02010800040101010101" pitchFamily="2" charset="-122"/>
              </a:endParaRPr>
            </a:p>
          </p:txBody>
        </p:sp>
      </p:grpSp>
      <p:sp>
        <p:nvSpPr>
          <p:cNvPr id="820232" name="Text Box 8"/>
          <p:cNvSpPr txBox="1"/>
          <p:nvPr/>
        </p:nvSpPr>
        <p:spPr>
          <a:xfrm>
            <a:off x="493713" y="5226050"/>
            <a:ext cx="8342312" cy="1200150"/>
          </a:xfrm>
          <a:prstGeom prst="rect">
            <a:avLst/>
          </a:prstGeom>
          <a:noFill/>
          <a:ln w="50800">
            <a:noFill/>
          </a:ln>
        </p:spPr>
        <p:txBody>
          <a:bodyPr>
            <a:spAutoFit/>
          </a:bodyPr>
          <a:p>
            <a:r>
              <a:rPr lang="zh-CN" altLang="en-US" sz="2400" b="1">
                <a:solidFill>
                  <a:srgbClr val="FF0000"/>
                </a:solidFill>
                <a:latin typeface="Times New Roman" panose="02020603050405020304" pitchFamily="18" charset="0"/>
                <a:ea typeface="华文新魏" panose="02010800040101010101" pitchFamily="2" charset="-122"/>
              </a:rPr>
              <a:t>“取指令”一定是在最开始做吗？  一定</a:t>
            </a:r>
            <a:endParaRPr lang="zh-CN" altLang="en-US" sz="2400" b="1">
              <a:solidFill>
                <a:srgbClr val="FF0000"/>
              </a:solidFill>
              <a:latin typeface="Times New Roman" panose="02020603050405020304" pitchFamily="18" charset="0"/>
              <a:ea typeface="华文新魏" panose="02010800040101010101" pitchFamily="2" charset="-122"/>
            </a:endParaRPr>
          </a:p>
          <a:p>
            <a:r>
              <a:rPr lang="zh-CN" altLang="en-US" sz="2400" b="1">
                <a:solidFill>
                  <a:srgbClr val="FF0000"/>
                </a:solidFill>
                <a:latin typeface="Times New Roman" panose="02020603050405020304" pitchFamily="18" charset="0"/>
                <a:ea typeface="华文新魏" panose="02010800040101010101" pitchFamily="2" charset="-122"/>
              </a:rPr>
              <a:t>“</a:t>
            </a:r>
            <a:r>
              <a:rPr lang="en-US" altLang="zh-CN" sz="2400" b="1">
                <a:solidFill>
                  <a:srgbClr val="FF0000"/>
                </a:solidFill>
                <a:latin typeface="Times New Roman" panose="02020603050405020304" pitchFamily="18" charset="0"/>
                <a:ea typeface="华文新魏" panose="02010800040101010101" pitchFamily="2" charset="-122"/>
              </a:rPr>
              <a:t>PC+</a:t>
            </a:r>
            <a:r>
              <a:rPr lang="en-US" altLang="en-US" sz="2400" b="1">
                <a:solidFill>
                  <a:srgbClr val="FF0000"/>
                </a:solidFill>
                <a:latin typeface="Times New Roman" panose="02020603050405020304" pitchFamily="18" charset="0"/>
                <a:ea typeface="华文新魏" panose="02010800040101010101" pitchFamily="2" charset="-122"/>
              </a:rPr>
              <a:t>△</a:t>
            </a:r>
            <a:r>
              <a:rPr lang="zh-CN" altLang="en-US" sz="2400" b="1">
                <a:solidFill>
                  <a:srgbClr val="FF0000"/>
                </a:solidFill>
                <a:latin typeface="Times New Roman" panose="02020603050405020304" pitchFamily="18" charset="0"/>
                <a:ea typeface="华文新魏" panose="02010800040101010101" pitchFamily="2" charset="-122"/>
              </a:rPr>
              <a:t>”一定在译码之前做吗？  不一定 </a:t>
            </a:r>
            <a:r>
              <a:rPr lang="en-US" altLang="zh-CN" sz="2400" b="1">
                <a:solidFill>
                  <a:srgbClr val="FF0000"/>
                </a:solidFill>
                <a:latin typeface="Times New Roman" panose="02020603050405020304" pitchFamily="18" charset="0"/>
                <a:ea typeface="华文新魏" panose="02010800040101010101" pitchFamily="2" charset="-122"/>
              </a:rPr>
              <a:t>(</a:t>
            </a:r>
            <a:r>
              <a:rPr lang="zh-CN" altLang="en-US" sz="2400" b="1">
                <a:solidFill>
                  <a:srgbClr val="FF0000"/>
                </a:solidFill>
                <a:latin typeface="Times New Roman" panose="02020603050405020304" pitchFamily="18" charset="0"/>
                <a:ea typeface="华文新魏" panose="02010800040101010101" pitchFamily="2" charset="-122"/>
              </a:rPr>
              <a:t>定长</a:t>
            </a:r>
            <a:r>
              <a:rPr lang="en-US" altLang="zh-CN" sz="2400" b="1">
                <a:solidFill>
                  <a:srgbClr val="FF0000"/>
                </a:solidFill>
                <a:latin typeface="Times New Roman" panose="02020603050405020304" pitchFamily="18" charset="0"/>
                <a:ea typeface="华文新魏" panose="02010800040101010101" pitchFamily="2" charset="-122"/>
              </a:rPr>
              <a:t>/</a:t>
            </a:r>
            <a:r>
              <a:rPr lang="zh-CN" altLang="en-US" sz="2400" b="1">
                <a:solidFill>
                  <a:srgbClr val="FF0000"/>
                </a:solidFill>
                <a:latin typeface="Times New Roman" panose="02020603050405020304" pitchFamily="18" charset="0"/>
                <a:ea typeface="华文新魏" panose="02010800040101010101" pitchFamily="2" charset="-122"/>
              </a:rPr>
              <a:t>变长指令</a:t>
            </a:r>
            <a:r>
              <a:rPr lang="en-US" altLang="zh-CN" sz="2400" b="1">
                <a:solidFill>
                  <a:srgbClr val="FF0000"/>
                </a:solidFill>
                <a:latin typeface="Times New Roman" panose="02020603050405020304" pitchFamily="18" charset="0"/>
                <a:ea typeface="华文新魏" panose="02010800040101010101" pitchFamily="2" charset="-122"/>
              </a:rPr>
              <a:t>)</a:t>
            </a:r>
            <a:endParaRPr lang="zh-CN" altLang="en-US" sz="2400" b="1">
              <a:solidFill>
                <a:srgbClr val="FF0000"/>
              </a:solidFill>
              <a:latin typeface="Times New Roman" panose="02020603050405020304" pitchFamily="18" charset="0"/>
              <a:ea typeface="华文新魏" panose="02010800040101010101" pitchFamily="2" charset="-122"/>
            </a:endParaRPr>
          </a:p>
          <a:p>
            <a:r>
              <a:rPr lang="zh-CN" altLang="en-US" sz="2400" b="1">
                <a:solidFill>
                  <a:srgbClr val="FF0000"/>
                </a:solidFill>
                <a:latin typeface="Times New Roman" panose="02020603050405020304" pitchFamily="18" charset="0"/>
                <a:ea typeface="华文新魏" panose="02010800040101010101" pitchFamily="2" charset="-122"/>
              </a:rPr>
              <a:t>“译码”必须在指令执行前做吗？  一定</a:t>
            </a:r>
            <a:endParaRPr lang="zh-CN" altLang="en-US" sz="2400" b="1">
              <a:solidFill>
                <a:srgbClr val="FF0000"/>
              </a:solidFill>
              <a:latin typeface="Times New Roman" panose="02020603050405020304" pitchFamily="18" charset="0"/>
              <a:ea typeface="华文新魏" panose="02010800040101010101" pitchFamily="2" charset="-122"/>
            </a:endParaRPr>
          </a:p>
        </p:txBody>
      </p:sp>
      <p:sp>
        <p:nvSpPr>
          <p:cNvPr id="4" name="矩形 3"/>
          <p:cNvSpPr/>
          <p:nvPr/>
        </p:nvSpPr>
        <p:spPr>
          <a:xfrm>
            <a:off x="4814888" y="1660525"/>
            <a:ext cx="2954337" cy="461963"/>
          </a:xfrm>
          <a:prstGeom prst="rect">
            <a:avLst/>
          </a:prstGeom>
          <a:noFill/>
          <a:ln w="9525">
            <a:noFill/>
          </a:ln>
        </p:spPr>
        <p:txBody>
          <a:bodyPr wrap="none">
            <a:spAutoFit/>
          </a:bodyPr>
          <a:p>
            <a:r>
              <a:rPr lang="en-US" altLang="en-US"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：一条指令的长度</a:t>
            </a:r>
            <a:endParaRPr lang="zh-CN" altLang="en-US" sz="240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0227">
                                            <p:txEl>
                                              <p:charRg st="11" end="15"/>
                                            </p:txEl>
                                          </p:spTgt>
                                        </p:tgtEl>
                                        <p:attrNameLst>
                                          <p:attrName>style.visibility</p:attrName>
                                        </p:attrNameLst>
                                      </p:cBhvr>
                                      <p:to>
                                        <p:strVal val="visible"/>
                                      </p:to>
                                    </p:set>
                                    <p:animEffect transition="in" filter="blinds(horizontal)">
                                      <p:cBhvr>
                                        <p:cTn id="7" dur="500"/>
                                        <p:tgtEl>
                                          <p:spTgt spid="820227">
                                            <p:txEl>
                                              <p:charRg st="11" end="15"/>
                                            </p:txEl>
                                          </p:spTgt>
                                        </p:tgtEl>
                                      </p:cBhvr>
                                    </p:animEffect>
                                  </p:childTnLst>
                                  <p:subTnLst>
                                    <p:animClr clrSpc="rgb" dir="cw">
                                      <p:cBhvr override="childStyle">
                                        <p:cTn dur="1" fill="hold" display="0" masterRel="nextClick" afterEffect="1"/>
                                        <p:tgtEl>
                                          <p:spTgt spid="820227">
                                            <p:txEl>
                                              <p:charRg st="11" end="15"/>
                                            </p:txEl>
                                          </p:spTgt>
                                        </p:tgtEl>
                                        <p:attrNameLst>
                                          <p:attrName>ppt_c</p:attrName>
                                        </p:attrNameLst>
                                      </p:cBhvr>
                                      <p:to>
                                        <a:srgbClr val="0000FF"/>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0227">
                                            <p:txEl>
                                              <p:charRg st="15" end="23"/>
                                            </p:txEl>
                                          </p:spTgt>
                                        </p:tgtEl>
                                        <p:attrNameLst>
                                          <p:attrName>style.visibility</p:attrName>
                                        </p:attrNameLst>
                                      </p:cBhvr>
                                      <p:to>
                                        <p:strVal val="visible"/>
                                      </p:to>
                                    </p:set>
                                    <p:animEffect transition="in" filter="blinds(horizontal)">
                                      <p:cBhvr>
                                        <p:cTn id="12" dur="500"/>
                                        <p:tgtEl>
                                          <p:spTgt spid="820227">
                                            <p:txEl>
                                              <p:charRg st="15" end="23"/>
                                            </p:txEl>
                                          </p:spTgt>
                                        </p:tgtEl>
                                      </p:cBhvr>
                                    </p:animEffect>
                                  </p:childTnLst>
                                  <p:subTnLst>
                                    <p:animClr clrSpc="rgb" dir="cw">
                                      <p:cBhvr override="childStyle">
                                        <p:cTn dur="1" fill="hold" display="0" masterRel="nextClick" afterEffect="1"/>
                                        <p:tgtEl>
                                          <p:spTgt spid="820227">
                                            <p:txEl>
                                              <p:charRg st="15" end="23"/>
                                            </p:txEl>
                                          </p:spTgt>
                                        </p:tgtEl>
                                        <p:attrNameLst>
                                          <p:attrName>ppt_c</p:attrName>
                                        </p:attrNameLst>
                                      </p:cBhvr>
                                      <p:to>
                                        <a:srgbClr val="0000FF"/>
                                      </p:to>
                                    </p:animClr>
                                  </p:sub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20227">
                                            <p:txEl>
                                              <p:charRg st="23" end="28"/>
                                            </p:txEl>
                                          </p:spTgt>
                                        </p:tgtEl>
                                        <p:attrNameLst>
                                          <p:attrName>style.visibility</p:attrName>
                                        </p:attrNameLst>
                                      </p:cBhvr>
                                      <p:to>
                                        <p:strVal val="visible"/>
                                      </p:to>
                                    </p:set>
                                    <p:animEffect transition="in" filter="blinds(horizontal)">
                                      <p:cBhvr>
                                        <p:cTn id="20" dur="500"/>
                                        <p:tgtEl>
                                          <p:spTgt spid="820227">
                                            <p:txEl>
                                              <p:charRg st="23" end="28"/>
                                            </p:txEl>
                                          </p:spTgt>
                                        </p:tgtEl>
                                      </p:cBhvr>
                                    </p:animEffect>
                                  </p:childTnLst>
                                  <p:subTnLst>
                                    <p:animClr clrSpc="rgb" dir="cw">
                                      <p:cBhvr override="childStyle">
                                        <p:cTn dur="1" fill="hold" display="0" masterRel="nextClick" afterEffect="1"/>
                                        <p:tgtEl>
                                          <p:spTgt spid="820227">
                                            <p:txEl>
                                              <p:charRg st="23" end="28"/>
                                            </p:txEl>
                                          </p:spTgt>
                                        </p:tgtEl>
                                        <p:attrNameLst>
                                          <p:attrName>ppt_c</p:attrName>
                                        </p:attrNameLst>
                                      </p:cBhvr>
                                      <p:to>
                                        <a:srgbClr val="0000FF"/>
                                      </p:to>
                                    </p:animClr>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20227">
                                            <p:txEl>
                                              <p:charRg st="28" end="37"/>
                                            </p:txEl>
                                          </p:spTgt>
                                        </p:tgtEl>
                                        <p:attrNameLst>
                                          <p:attrName>style.visibility</p:attrName>
                                        </p:attrNameLst>
                                      </p:cBhvr>
                                      <p:to>
                                        <p:strVal val="visible"/>
                                      </p:to>
                                    </p:set>
                                    <p:animEffect transition="in" filter="blinds(horizontal)">
                                      <p:cBhvr>
                                        <p:cTn id="25" dur="500"/>
                                        <p:tgtEl>
                                          <p:spTgt spid="820227">
                                            <p:txEl>
                                              <p:charRg st="28" end="37"/>
                                            </p:txEl>
                                          </p:spTgt>
                                        </p:tgtEl>
                                      </p:cBhvr>
                                    </p:animEffect>
                                  </p:childTnLst>
                                  <p:subTnLst>
                                    <p:animClr clrSpc="rgb" dir="cw">
                                      <p:cBhvr override="childStyle">
                                        <p:cTn dur="1" fill="hold" display="0" masterRel="nextClick" afterEffect="1"/>
                                        <p:tgtEl>
                                          <p:spTgt spid="820227">
                                            <p:txEl>
                                              <p:charRg st="28" end="37"/>
                                            </p:txEl>
                                          </p:spTgt>
                                        </p:tgtEl>
                                        <p:attrNameLst>
                                          <p:attrName>ppt_c</p:attrName>
                                        </p:attrNameLst>
                                      </p:cBhvr>
                                      <p:to>
                                        <a:srgbClr val="CC3300"/>
                                      </p:to>
                                    </p:animClr>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20227">
                                            <p:txEl>
                                              <p:charRg st="37" end="42"/>
                                            </p:txEl>
                                          </p:spTgt>
                                        </p:tgtEl>
                                        <p:attrNameLst>
                                          <p:attrName>style.visibility</p:attrName>
                                        </p:attrNameLst>
                                      </p:cBhvr>
                                      <p:to>
                                        <p:strVal val="visible"/>
                                      </p:to>
                                    </p:set>
                                    <p:animEffect transition="in" filter="blinds(horizontal)">
                                      <p:cBhvr>
                                        <p:cTn id="30" dur="500"/>
                                        <p:tgtEl>
                                          <p:spTgt spid="820227">
                                            <p:txEl>
                                              <p:charRg st="37" end="42"/>
                                            </p:txEl>
                                          </p:spTgt>
                                        </p:tgtEl>
                                      </p:cBhvr>
                                    </p:animEffect>
                                  </p:childTnLst>
                                  <p:subTnLst>
                                    <p:animClr clrSpc="rgb" dir="cw">
                                      <p:cBhvr override="childStyle">
                                        <p:cTn dur="1" fill="hold" display="0" masterRel="nextClick" afterEffect="1"/>
                                        <p:tgtEl>
                                          <p:spTgt spid="820227">
                                            <p:txEl>
                                              <p:charRg st="37" end="42"/>
                                            </p:txEl>
                                          </p:spTgt>
                                        </p:tgtEl>
                                        <p:attrNameLst>
                                          <p:attrName>ppt_c</p:attrName>
                                        </p:attrNameLst>
                                      </p:cBhvr>
                                      <p:to>
                                        <a:srgbClr val="CC3300"/>
                                      </p:to>
                                    </p:animClr>
                                  </p:sub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20227">
                                            <p:txEl>
                                              <p:charRg st="42" end="54"/>
                                            </p:txEl>
                                          </p:spTgt>
                                        </p:tgtEl>
                                        <p:attrNameLst>
                                          <p:attrName>style.visibility</p:attrName>
                                        </p:attrNameLst>
                                      </p:cBhvr>
                                      <p:to>
                                        <p:strVal val="visible"/>
                                      </p:to>
                                    </p:set>
                                    <p:animEffect transition="in" filter="blinds(horizontal)">
                                      <p:cBhvr>
                                        <p:cTn id="35" dur="500"/>
                                        <p:tgtEl>
                                          <p:spTgt spid="820227">
                                            <p:txEl>
                                              <p:charRg st="42" end="54"/>
                                            </p:txEl>
                                          </p:spTgt>
                                        </p:tgtEl>
                                      </p:cBhvr>
                                    </p:animEffect>
                                  </p:childTnLst>
                                  <p:subTnLst>
                                    <p:animClr clrSpc="rgb" dir="cw">
                                      <p:cBhvr override="childStyle">
                                        <p:cTn dur="1" fill="hold" display="0" masterRel="nextClick" afterEffect="1"/>
                                        <p:tgtEl>
                                          <p:spTgt spid="820227">
                                            <p:txEl>
                                              <p:charRg st="42" end="54"/>
                                            </p:txEl>
                                          </p:spTgt>
                                        </p:tgtEl>
                                        <p:attrNameLst>
                                          <p:attrName>ppt_c</p:attrName>
                                        </p:attrNameLst>
                                      </p:cBhvr>
                                      <p:to>
                                        <a:srgbClr val="CC3300"/>
                                      </p:to>
                                    </p:animClr>
                                  </p:sub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20227">
                                            <p:txEl>
                                              <p:charRg st="54" end="58"/>
                                            </p:txEl>
                                          </p:spTgt>
                                        </p:tgtEl>
                                        <p:attrNameLst>
                                          <p:attrName>style.visibility</p:attrName>
                                        </p:attrNameLst>
                                      </p:cBhvr>
                                      <p:to>
                                        <p:strVal val="visible"/>
                                      </p:to>
                                    </p:set>
                                    <p:animEffect transition="in" filter="blinds(horizontal)">
                                      <p:cBhvr>
                                        <p:cTn id="40" dur="500"/>
                                        <p:tgtEl>
                                          <p:spTgt spid="820227">
                                            <p:txEl>
                                              <p:charRg st="54" end="58"/>
                                            </p:txEl>
                                          </p:spTgt>
                                        </p:tgtEl>
                                      </p:cBhvr>
                                    </p:animEffect>
                                  </p:childTnLst>
                                  <p:subTnLst>
                                    <p:animClr clrSpc="rgb" dir="cw">
                                      <p:cBhvr override="childStyle">
                                        <p:cTn dur="1" fill="hold" display="0" masterRel="nextClick" afterEffect="1"/>
                                        <p:tgtEl>
                                          <p:spTgt spid="820227">
                                            <p:txEl>
                                              <p:charRg st="54" end="58"/>
                                            </p:txEl>
                                          </p:spTgt>
                                        </p:tgtEl>
                                        <p:attrNameLst>
                                          <p:attrName>ppt_c</p:attrName>
                                        </p:attrNameLst>
                                      </p:cBhvr>
                                      <p:to>
                                        <a:srgbClr val="CC3300"/>
                                      </p:to>
                                    </p:animClr>
                                  </p:sub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20227">
                                            <p:txEl>
                                              <p:charRg st="58" end="70"/>
                                            </p:txEl>
                                          </p:spTgt>
                                        </p:tgtEl>
                                        <p:attrNameLst>
                                          <p:attrName>style.visibility</p:attrName>
                                        </p:attrNameLst>
                                      </p:cBhvr>
                                      <p:to>
                                        <p:strVal val="visible"/>
                                      </p:to>
                                    </p:set>
                                    <p:animEffect transition="in" filter="blinds(horizontal)">
                                      <p:cBhvr>
                                        <p:cTn id="45" dur="500"/>
                                        <p:tgtEl>
                                          <p:spTgt spid="820227">
                                            <p:txEl>
                                              <p:charRg st="58" end="70"/>
                                            </p:txEl>
                                          </p:spTgt>
                                        </p:tgtEl>
                                      </p:cBhvr>
                                    </p:animEffect>
                                  </p:childTnLst>
                                  <p:subTnLst>
                                    <p:animClr clrSpc="rgb" dir="cw">
                                      <p:cBhvr override="childStyle">
                                        <p:cTn dur="1" fill="hold" display="0" masterRel="nextClick" afterEffect="1"/>
                                        <p:tgtEl>
                                          <p:spTgt spid="820227">
                                            <p:txEl>
                                              <p:charRg st="58" end="70"/>
                                            </p:txEl>
                                          </p:spTgt>
                                        </p:tgtEl>
                                        <p:attrNameLst>
                                          <p:attrName>ppt_c</p:attrName>
                                        </p:attrNameLst>
                                      </p:cBhvr>
                                      <p:to>
                                        <a:srgbClr val="CC3300"/>
                                      </p:to>
                                    </p:animClr>
                                  </p:sub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20227">
                                            <p:txEl>
                                              <p:charRg st="70" end="88"/>
                                            </p:txEl>
                                          </p:spTgt>
                                        </p:tgtEl>
                                        <p:attrNameLst>
                                          <p:attrName>style.visibility</p:attrName>
                                        </p:attrNameLst>
                                      </p:cBhvr>
                                      <p:to>
                                        <p:strVal val="visible"/>
                                      </p:to>
                                    </p:set>
                                    <p:animEffect transition="in" filter="blinds(horizontal)">
                                      <p:cBhvr>
                                        <p:cTn id="50" dur="500"/>
                                        <p:tgtEl>
                                          <p:spTgt spid="820227">
                                            <p:txEl>
                                              <p:charRg st="70" end="88"/>
                                            </p:txEl>
                                          </p:spTgt>
                                        </p:tgtEl>
                                      </p:cBhvr>
                                    </p:animEffect>
                                  </p:childTnLst>
                                  <p:subTnLst>
                                    <p:animClr clrSpc="rgb" dir="cw">
                                      <p:cBhvr override="childStyle">
                                        <p:cTn dur="1" fill="hold" display="0" masterRel="nextClick" afterEffect="1"/>
                                        <p:tgtEl>
                                          <p:spTgt spid="820227">
                                            <p:txEl>
                                              <p:charRg st="70" end="88"/>
                                            </p:txEl>
                                          </p:spTgt>
                                        </p:tgtEl>
                                        <p:attrNameLst>
                                          <p:attrName>ppt_c</p:attrName>
                                        </p:attrNameLst>
                                      </p:cBhvr>
                                      <p:to>
                                        <a:srgbClr val="CC3300"/>
                                      </p:to>
                                    </p:animClr>
                                  </p:sub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20227">
                                            <p:txEl>
                                              <p:charRg st="88" end="108"/>
                                            </p:txEl>
                                          </p:spTgt>
                                        </p:tgtEl>
                                        <p:attrNameLst>
                                          <p:attrName>style.visibility</p:attrName>
                                        </p:attrNameLst>
                                      </p:cBhvr>
                                      <p:to>
                                        <p:strVal val="visible"/>
                                      </p:to>
                                    </p:set>
                                    <p:animEffect transition="in" filter="blinds(horizontal)">
                                      <p:cBhvr>
                                        <p:cTn id="55" dur="500"/>
                                        <p:tgtEl>
                                          <p:spTgt spid="820227">
                                            <p:txEl>
                                              <p:charRg st="88" end="108"/>
                                            </p:txEl>
                                          </p:spTgt>
                                        </p:tgtEl>
                                      </p:cBhvr>
                                    </p:animEffect>
                                  </p:childTnLst>
                                  <p:subTnLst>
                                    <p:animClr clrSpc="rgb" dir="cw">
                                      <p:cBhvr override="childStyle">
                                        <p:cTn dur="1" fill="hold" display="0" masterRel="nextClick" afterEffect="1"/>
                                        <p:tgtEl>
                                          <p:spTgt spid="820227">
                                            <p:txEl>
                                              <p:charRg st="88" end="108"/>
                                            </p:txEl>
                                          </p:spTgt>
                                        </p:tgtEl>
                                        <p:attrNameLst>
                                          <p:attrName>ppt_c</p:attrName>
                                        </p:attrNameLst>
                                      </p:cBhvr>
                                      <p:to>
                                        <a:srgbClr val="CC3300"/>
                                      </p:to>
                                    </p:animClr>
                                  </p:sub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blinds(horizontal)">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blinds(horizontal)">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820232"/>
                                        </p:tgtEl>
                                        <p:attrNameLst>
                                          <p:attrName>style.visibility</p:attrName>
                                        </p:attrNameLst>
                                      </p:cBhvr>
                                      <p:to>
                                        <p:strVal val="visible"/>
                                      </p:to>
                                    </p:set>
                                    <p:animEffect transition="in" filter="blinds(horizontal)">
                                      <p:cBhvr>
                                        <p:cTn id="70" dur="500"/>
                                        <p:tgtEl>
                                          <p:spTgt spid="82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3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a:xfrm>
            <a:off x="614363" y="69850"/>
            <a:ext cx="8101012" cy="479425"/>
          </a:xfrm>
          <a:ln/>
        </p:spPr>
        <p:txBody>
          <a:bodyPr vert="horz" wrap="square" lIns="91440" tIns="45720" rIns="91440" bIns="45720" anchor="b" anchorCtr="0"/>
          <a:p>
            <a:pPr>
              <a:buFont typeface="Wingdings" panose="05000000000000000000" pitchFamily="2" charset="2"/>
              <a:buChar char="Ø"/>
            </a:pPr>
            <a:r>
              <a:rPr lang="en-US" altLang="zh-CN" sz="2000">
                <a:solidFill>
                  <a:srgbClr val="A50021"/>
                </a:solidFill>
                <a:ea typeface="微软雅黑" panose="020B0503020204020204" pitchFamily="34" charset="-122"/>
              </a:rPr>
              <a:t>CPU</a:t>
            </a:r>
            <a:r>
              <a:rPr lang="zh-CN" altLang="en-US" sz="2000">
                <a:solidFill>
                  <a:srgbClr val="A50021"/>
                </a:solidFill>
                <a:ea typeface="微软雅黑" panose="020B0503020204020204" pitchFamily="34" charset="-122"/>
              </a:rPr>
              <a:t>执行指令过程及其与计算机性能的关系</a:t>
            </a:r>
            <a:endParaRPr lang="zh-CN" altLang="en-US" sz="2000">
              <a:solidFill>
                <a:srgbClr val="A50021"/>
              </a:solidFill>
              <a:ea typeface="微软雅黑" panose="020B0503020204020204" pitchFamily="34" charset="-122"/>
            </a:endParaRPr>
          </a:p>
        </p:txBody>
      </p:sp>
      <p:sp>
        <p:nvSpPr>
          <p:cNvPr id="820227" name="Rectangle 3"/>
          <p:cNvSpPr>
            <a:spLocks noGrp="1"/>
          </p:cNvSpPr>
          <p:nvPr>
            <p:ph idx="1"/>
          </p:nvPr>
        </p:nvSpPr>
        <p:spPr>
          <a:xfrm>
            <a:off x="395288" y="981075"/>
            <a:ext cx="8320087" cy="4578350"/>
          </a:xfrm>
          <a:ln/>
        </p:spPr>
        <p:txBody>
          <a:bodyPr vert="horz" wrap="square" lIns="0" tIns="45720" rIns="0" bIns="45720" anchor="t" anchorCtr="0"/>
          <a:p>
            <a:pPr marL="358775" indent="-358775">
              <a:lnSpc>
                <a:spcPct val="150000"/>
              </a:lnSpc>
              <a:spcBef>
                <a:spcPct val="0"/>
              </a:spcBef>
            </a:pPr>
            <a:r>
              <a:rPr lang="en-US" altLang="zh-CN"/>
              <a:t>CPU</a:t>
            </a:r>
            <a:r>
              <a:rPr lang="zh-CN" altLang="en-US"/>
              <a:t>的实现与计算机性能的关系</a:t>
            </a:r>
            <a:endParaRPr lang="zh-CN" altLang="en-US"/>
          </a:p>
          <a:p>
            <a:pPr marL="625475" lvl="1" indent="-266700">
              <a:lnSpc>
                <a:spcPct val="150000"/>
              </a:lnSpc>
              <a:spcBef>
                <a:spcPct val="0"/>
              </a:spcBef>
            </a:pPr>
            <a:r>
              <a:rPr lang="zh-CN" altLang="en-US"/>
              <a:t>决定计算机性能</a:t>
            </a:r>
            <a:r>
              <a:rPr lang="en-US" altLang="zh-CN"/>
              <a:t>(</a:t>
            </a:r>
            <a:r>
              <a:rPr lang="zh-CN" altLang="en-US"/>
              <a:t>程序执行快慢</a:t>
            </a:r>
            <a:r>
              <a:rPr lang="en-US" altLang="zh-CN"/>
              <a:t>)</a:t>
            </a:r>
            <a:r>
              <a:rPr lang="zh-CN" altLang="en-US"/>
              <a:t>三个关键因素</a:t>
            </a:r>
            <a:endParaRPr lang="zh-CN" altLang="en-US"/>
          </a:p>
          <a:p>
            <a:pPr marL="984250" lvl="2" indent="-266700">
              <a:lnSpc>
                <a:spcPct val="150000"/>
              </a:lnSpc>
              <a:spcBef>
                <a:spcPct val="0"/>
              </a:spcBef>
            </a:pPr>
            <a:r>
              <a:rPr lang="zh-CN" altLang="en-US" sz="2800"/>
              <a:t>指令数目、时钟周期、</a:t>
            </a:r>
            <a:r>
              <a:rPr lang="en-US" altLang="zh-CN" sz="2800"/>
              <a:t>CPI</a:t>
            </a:r>
            <a:endParaRPr lang="en-US" altLang="zh-CN" sz="2800"/>
          </a:p>
          <a:p>
            <a:pPr marL="1343025" lvl="3" indent="-266700">
              <a:lnSpc>
                <a:spcPct val="150000"/>
              </a:lnSpc>
              <a:spcBef>
                <a:spcPct val="0"/>
              </a:spcBef>
              <a:buClr>
                <a:schemeClr val="tx2"/>
              </a:buClr>
              <a:buFont typeface="Wingdings" panose="05000000000000000000" pitchFamily="2" charset="2"/>
              <a:buChar char="u"/>
            </a:pPr>
            <a:r>
              <a:rPr lang="zh-CN" altLang="en-US" sz="2800">
                <a:solidFill>
                  <a:srgbClr val="0000FF"/>
                </a:solidFill>
                <a:latin typeface="Times New Roman" panose="02020603050405020304" pitchFamily="18" charset="0"/>
                <a:ea typeface="华文新魏" panose="02010800040101010101" pitchFamily="2" charset="-122"/>
              </a:rPr>
              <a:t>指令数目是由编译器和指令集决定的</a:t>
            </a:r>
            <a:endParaRPr lang="zh-CN" altLang="en-US" sz="2800">
              <a:solidFill>
                <a:srgbClr val="0000FF"/>
              </a:solidFill>
              <a:latin typeface="Times New Roman" panose="02020603050405020304" pitchFamily="18" charset="0"/>
              <a:ea typeface="华文新魏" panose="02010800040101010101" pitchFamily="2" charset="-122"/>
            </a:endParaRPr>
          </a:p>
          <a:p>
            <a:pPr marL="1343025" lvl="3" indent="-266700">
              <a:lnSpc>
                <a:spcPct val="150000"/>
              </a:lnSpc>
              <a:spcBef>
                <a:spcPct val="0"/>
              </a:spcBef>
              <a:buClr>
                <a:schemeClr val="tx2"/>
              </a:buClr>
              <a:buFont typeface="Wingdings" panose="05000000000000000000" pitchFamily="2" charset="2"/>
              <a:buChar char="u"/>
            </a:pPr>
            <a:r>
              <a:rPr lang="zh-CN" altLang="en-US" sz="2800">
                <a:solidFill>
                  <a:srgbClr val="0000FF"/>
                </a:solidFill>
                <a:latin typeface="Times New Roman" panose="02020603050405020304" pitchFamily="18" charset="0"/>
                <a:ea typeface="华文新魏" panose="02010800040101010101" pitchFamily="2" charset="-122"/>
              </a:rPr>
              <a:t>时钟周期和</a:t>
            </a:r>
            <a:r>
              <a:rPr lang="en-US" altLang="zh-CN" sz="2800">
                <a:solidFill>
                  <a:srgbClr val="0000FF"/>
                </a:solidFill>
                <a:latin typeface="Times New Roman" panose="02020603050405020304" pitchFamily="18" charset="0"/>
                <a:ea typeface="华文新魏" panose="02010800040101010101" pitchFamily="2" charset="-122"/>
              </a:rPr>
              <a:t>CPI</a:t>
            </a:r>
            <a:r>
              <a:rPr lang="zh-CN" altLang="en-US" sz="2800">
                <a:solidFill>
                  <a:srgbClr val="0000FF"/>
                </a:solidFill>
                <a:latin typeface="Times New Roman" panose="02020603050405020304" pitchFamily="18" charset="0"/>
                <a:ea typeface="华文新魏" panose="02010800040101010101" pitchFamily="2" charset="-122"/>
              </a:rPr>
              <a:t>是由</a:t>
            </a:r>
            <a:r>
              <a:rPr lang="en-US" altLang="zh-CN" sz="2800">
                <a:solidFill>
                  <a:srgbClr val="0000FF"/>
                </a:solidFill>
                <a:latin typeface="Times New Roman" panose="02020603050405020304" pitchFamily="18" charset="0"/>
                <a:ea typeface="华文新魏" panose="02010800040101010101" pitchFamily="2" charset="-122"/>
              </a:rPr>
              <a:t>CPU</a:t>
            </a:r>
            <a:r>
              <a:rPr lang="zh-CN" altLang="en-US" sz="2800">
                <a:solidFill>
                  <a:srgbClr val="0000FF"/>
                </a:solidFill>
                <a:latin typeface="Times New Roman" panose="02020603050405020304" pitchFamily="18" charset="0"/>
                <a:ea typeface="华文新魏" panose="02010800040101010101" pitchFamily="2" charset="-122"/>
              </a:rPr>
              <a:t>实现决定的</a:t>
            </a:r>
            <a:endParaRPr lang="zh-CN" altLang="en-US" sz="2800">
              <a:solidFill>
                <a:srgbClr val="0000FF"/>
              </a:solidFill>
              <a:latin typeface="Times New Roman" panose="02020603050405020304" pitchFamily="18" charset="0"/>
              <a:ea typeface="华文新魏" panose="02010800040101010101" pitchFamily="2" charset="-122"/>
            </a:endParaRPr>
          </a:p>
        </p:txBody>
      </p:sp>
      <p:sp>
        <p:nvSpPr>
          <p:cNvPr id="820228" name="Text Box 4"/>
          <p:cNvSpPr txBox="1"/>
          <p:nvPr/>
        </p:nvSpPr>
        <p:spPr>
          <a:xfrm>
            <a:off x="542925" y="4962525"/>
            <a:ext cx="8243888" cy="590550"/>
          </a:xfrm>
          <a:prstGeom prst="rect">
            <a:avLst/>
          </a:prstGeom>
          <a:noFill/>
          <a:ln w="12700" cap="flat" cmpd="sng">
            <a:solidFill>
              <a:srgbClr val="00B050"/>
            </a:solidFill>
            <a:prstDash val="solid"/>
            <a:miter/>
            <a:headEnd type="none" w="med" len="med"/>
            <a:tailEnd type="none" w="med" len="med"/>
          </a:ln>
        </p:spPr>
        <p:txBody>
          <a:bodyPr>
            <a:spAutoFit/>
          </a:bodyPr>
          <a:p>
            <a:pPr algn="ctr">
              <a:lnSpc>
                <a:spcPct val="150000"/>
              </a:lnSpc>
              <a:spcBef>
                <a:spcPct val="50000"/>
              </a:spcBef>
              <a:spcAft>
                <a:spcPts val="1800"/>
              </a:spcAft>
            </a:pPr>
            <a:r>
              <a:rPr lang="zh-CN" altLang="en-US" sz="2400" b="1">
                <a:solidFill>
                  <a:srgbClr val="FF0000"/>
                </a:solidFill>
                <a:latin typeface="Times New Roman" panose="02020603050405020304" pitchFamily="18" charset="0"/>
                <a:ea typeface="华文新魏" panose="02010800040101010101" pitchFamily="2" charset="-122"/>
              </a:rPr>
              <a:t> </a:t>
            </a:r>
            <a:r>
              <a:rPr lang="en-US" altLang="zh-CN" sz="2400" b="1">
                <a:solidFill>
                  <a:srgbClr val="FF0000"/>
                </a:solidFill>
                <a:latin typeface="Times New Roman" panose="02020603050405020304" pitchFamily="18" charset="0"/>
                <a:ea typeface="华文新魏" panose="02010800040101010101" pitchFamily="2" charset="-122"/>
              </a:rPr>
              <a:t>CPU</a:t>
            </a:r>
            <a:r>
              <a:rPr lang="zh-CN" altLang="en-US" sz="2400" b="1">
                <a:solidFill>
                  <a:srgbClr val="FF0000"/>
                </a:solidFill>
                <a:latin typeface="Times New Roman" panose="02020603050405020304" pitchFamily="18" charset="0"/>
                <a:ea typeface="华文新魏" panose="02010800040101010101" pitchFamily="2" charset="-122"/>
              </a:rPr>
              <a:t>的设计与实现非常重要！它直接影响着计算机的性能</a:t>
            </a:r>
            <a:endParaRPr lang="en-US" altLang="zh-CN" sz="2400" b="1">
              <a:solidFill>
                <a:srgbClr val="FF0000"/>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0227">
                                            <p:txEl>
                                              <p:charRg st="52" end="69"/>
                                            </p:txEl>
                                          </p:spTgt>
                                        </p:tgtEl>
                                        <p:attrNameLst>
                                          <p:attrName>style.visibility</p:attrName>
                                        </p:attrNameLst>
                                      </p:cBhvr>
                                      <p:to>
                                        <p:strVal val="visible"/>
                                      </p:to>
                                    </p:set>
                                    <p:animEffect transition="in" filter="blinds(horizontal)">
                                      <p:cBhvr>
                                        <p:cTn id="7" dur="500"/>
                                        <p:tgtEl>
                                          <p:spTgt spid="820227">
                                            <p:txEl>
                                              <p:charRg st="52" end="69"/>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20227">
                                            <p:txEl>
                                              <p:charRg st="69" end="88"/>
                                            </p:txEl>
                                          </p:spTgt>
                                        </p:tgtEl>
                                        <p:attrNameLst>
                                          <p:attrName>style.visibility</p:attrName>
                                        </p:attrNameLst>
                                      </p:cBhvr>
                                      <p:to>
                                        <p:strVal val="visible"/>
                                      </p:to>
                                    </p:set>
                                    <p:animEffect transition="in" filter="blinds(horizontal)">
                                      <p:cBhvr>
                                        <p:cTn id="11" dur="500"/>
                                        <p:tgtEl>
                                          <p:spTgt spid="820227">
                                            <p:txEl>
                                              <p:charRg st="69" end="88"/>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20228">
                                            <p:txEl>
                                              <p:charRg st="0" end="28"/>
                                            </p:txEl>
                                          </p:spTgt>
                                        </p:tgtEl>
                                        <p:attrNameLst>
                                          <p:attrName>style.visibility</p:attrName>
                                        </p:attrNameLst>
                                      </p:cBhvr>
                                      <p:to>
                                        <p:strVal val="visible"/>
                                      </p:to>
                                    </p:set>
                                    <p:animEffect transition="in" filter="blinds(horizontal)">
                                      <p:cBhvr>
                                        <p:cTn id="16" dur="500"/>
                                        <p:tgtEl>
                                          <p:spTgt spid="820228">
                                            <p:txEl>
                                              <p:charRg st="0" end="28"/>
                                            </p:txEl>
                                          </p:spTgt>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820228"/>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820228">
                                            <p:txEl>
                                              <p:charRg st="0"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8" grpId="0" animBg="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a:xfrm>
            <a:off x="785813" y="117475"/>
            <a:ext cx="6680200"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回顾</a:t>
            </a:r>
            <a:r>
              <a:rPr lang="en-US" altLang="zh-CN" sz="2000">
                <a:solidFill>
                  <a:srgbClr val="A50021"/>
                </a:solidFill>
                <a:ea typeface="微软雅黑" panose="020B0503020204020204" pitchFamily="34" charset="-122"/>
              </a:rPr>
              <a:t>——MIPS</a:t>
            </a:r>
            <a:r>
              <a:rPr lang="zh-CN" altLang="en-US" sz="2000">
                <a:solidFill>
                  <a:srgbClr val="A50021"/>
                </a:solidFill>
                <a:ea typeface="微软雅黑" panose="020B0503020204020204" pitchFamily="34" charset="-122"/>
              </a:rPr>
              <a:t>的三种指令类型</a:t>
            </a:r>
            <a:endParaRPr lang="zh-CN" altLang="en-US" sz="2000">
              <a:solidFill>
                <a:srgbClr val="A50021"/>
              </a:solidFill>
              <a:ea typeface="微软雅黑" panose="020B0503020204020204" pitchFamily="34" charset="-122"/>
            </a:endParaRPr>
          </a:p>
        </p:txBody>
      </p:sp>
      <p:sp>
        <p:nvSpPr>
          <p:cNvPr id="842755" name="Rectangle 3"/>
          <p:cNvSpPr>
            <a:spLocks noGrp="1"/>
          </p:cNvSpPr>
          <p:nvPr>
            <p:ph idx="1"/>
          </p:nvPr>
        </p:nvSpPr>
        <p:spPr>
          <a:xfrm>
            <a:off x="468313" y="1077913"/>
            <a:ext cx="7975600" cy="5100637"/>
          </a:xfrm>
          <a:ln/>
        </p:spPr>
        <p:txBody>
          <a:bodyPr vert="horz" wrap="square" lIns="63500" tIns="25400" rIns="63500" bIns="25400" anchor="t" anchorCtr="0">
            <a:spAutoFit/>
          </a:bodyPr>
          <a:p>
            <a:pPr marL="266700" indent="-266700">
              <a:spcBef>
                <a:spcPct val="0"/>
              </a:spcBef>
            </a:pPr>
            <a:r>
              <a:rPr lang="en-US" altLang="zh-CN" sz="2600">
                <a:ea typeface="宋体" panose="02010600030101010101" pitchFamily="2" charset="-122"/>
              </a:rPr>
              <a:t>ADD and SUBSTRACT</a:t>
            </a:r>
            <a:endParaRPr lang="en-US" altLang="zh-CN" sz="2600">
              <a:ea typeface="宋体" panose="02010600030101010101" pitchFamily="2" charset="-122"/>
            </a:endParaRPr>
          </a:p>
          <a:p>
            <a:pPr marL="625475" lvl="1" indent="-266700">
              <a:spcBef>
                <a:spcPct val="0"/>
              </a:spcBef>
            </a:pPr>
            <a:r>
              <a:rPr lang="en-US" altLang="zh-CN" sz="2400">
                <a:ea typeface="宋体" panose="02010600030101010101" pitchFamily="2" charset="-122"/>
              </a:rPr>
              <a:t>add rd, rs, rt</a:t>
            </a:r>
            <a:endParaRPr lang="en-US" altLang="zh-CN" sz="2400">
              <a:ea typeface="宋体" panose="02010600030101010101" pitchFamily="2" charset="-122"/>
            </a:endParaRPr>
          </a:p>
          <a:p>
            <a:pPr marL="625475" lvl="1" indent="-266700">
              <a:spcBef>
                <a:spcPct val="0"/>
              </a:spcBef>
            </a:pPr>
            <a:r>
              <a:rPr lang="en-US" altLang="zh-CN" sz="2400">
                <a:ea typeface="宋体" panose="02010600030101010101" pitchFamily="2" charset="-122"/>
              </a:rPr>
              <a:t>sub rd, rs, rt</a:t>
            </a:r>
            <a:endParaRPr lang="en-US" altLang="zh-CN" sz="2400">
              <a:ea typeface="宋体" panose="02010600030101010101" pitchFamily="2" charset="-122"/>
            </a:endParaRPr>
          </a:p>
          <a:p>
            <a:pPr marL="266700" indent="-266700">
              <a:spcBef>
                <a:spcPct val="0"/>
              </a:spcBef>
            </a:pPr>
            <a:r>
              <a:rPr lang="en-US" altLang="zh-CN" sz="2600">
                <a:ea typeface="宋体" panose="02010600030101010101" pitchFamily="2" charset="-122"/>
              </a:rPr>
              <a:t>OR Immediate</a:t>
            </a:r>
            <a:r>
              <a:rPr lang="en-US" altLang="zh-CN" sz="2800">
                <a:ea typeface="宋体" panose="02010600030101010101" pitchFamily="2" charset="-122"/>
              </a:rPr>
              <a:t> </a:t>
            </a:r>
            <a:endParaRPr lang="en-US" altLang="zh-CN" sz="2800">
              <a:ea typeface="宋体" panose="02010600030101010101" pitchFamily="2" charset="-122"/>
            </a:endParaRPr>
          </a:p>
          <a:p>
            <a:pPr marL="625475" lvl="1" indent="-266700">
              <a:spcBef>
                <a:spcPct val="0"/>
              </a:spcBef>
            </a:pPr>
            <a:r>
              <a:rPr lang="en-US" altLang="zh-CN" sz="2400">
                <a:ea typeface="宋体" panose="02010600030101010101" pitchFamily="2" charset="-122"/>
              </a:rPr>
              <a:t>ori  rt, rs, imm16</a:t>
            </a:r>
            <a:endParaRPr lang="en-US" altLang="zh-CN" sz="2400">
              <a:ea typeface="宋体" panose="02010600030101010101" pitchFamily="2" charset="-122"/>
            </a:endParaRPr>
          </a:p>
          <a:p>
            <a:pPr marL="266700" indent="-266700">
              <a:spcBef>
                <a:spcPct val="0"/>
              </a:spcBef>
            </a:pPr>
            <a:r>
              <a:rPr lang="en-US" altLang="zh-CN" sz="2600">
                <a:ea typeface="宋体" panose="02010600030101010101" pitchFamily="2" charset="-122"/>
              </a:rPr>
              <a:t>LOAD and STORE</a:t>
            </a:r>
            <a:endParaRPr lang="en-US" altLang="zh-CN" sz="2600">
              <a:ea typeface="宋体" panose="02010600030101010101" pitchFamily="2" charset="-122"/>
            </a:endParaRPr>
          </a:p>
          <a:p>
            <a:pPr marL="625475" lvl="1" indent="-266700">
              <a:spcBef>
                <a:spcPct val="0"/>
              </a:spcBef>
            </a:pPr>
            <a:r>
              <a:rPr lang="en-US" altLang="zh-CN" sz="2400">
                <a:ea typeface="宋体" panose="02010600030101010101" pitchFamily="2" charset="-122"/>
              </a:rPr>
              <a:t>lw rt, rs, imm16</a:t>
            </a:r>
            <a:endParaRPr lang="en-US" altLang="zh-CN" sz="2400">
              <a:ea typeface="宋体" panose="02010600030101010101" pitchFamily="2" charset="-122"/>
            </a:endParaRPr>
          </a:p>
          <a:p>
            <a:pPr marL="625475" lvl="1" indent="-266700">
              <a:spcBef>
                <a:spcPct val="0"/>
              </a:spcBef>
            </a:pPr>
            <a:r>
              <a:rPr lang="en-US" altLang="zh-CN" sz="2400">
                <a:ea typeface="宋体" panose="02010600030101010101" pitchFamily="2" charset="-122"/>
              </a:rPr>
              <a:t>sw rt, rs, imm16</a:t>
            </a:r>
            <a:endParaRPr lang="en-US" altLang="zh-CN" sz="2400">
              <a:ea typeface="宋体" panose="02010600030101010101" pitchFamily="2" charset="-122"/>
            </a:endParaRPr>
          </a:p>
          <a:p>
            <a:pPr marL="266700" indent="-266700">
              <a:spcBef>
                <a:spcPct val="0"/>
              </a:spcBef>
            </a:pPr>
            <a:r>
              <a:rPr lang="en-US" altLang="zh-CN" sz="2600">
                <a:ea typeface="宋体" panose="02010600030101010101" pitchFamily="2" charset="-122"/>
              </a:rPr>
              <a:t>BRANCH </a:t>
            </a:r>
            <a:endParaRPr lang="en-US" altLang="zh-CN" sz="2600">
              <a:ea typeface="宋体" panose="02010600030101010101" pitchFamily="2" charset="-122"/>
            </a:endParaRPr>
          </a:p>
          <a:p>
            <a:pPr marL="625475" lvl="1" indent="-266700">
              <a:spcBef>
                <a:spcPct val="0"/>
              </a:spcBef>
            </a:pPr>
            <a:r>
              <a:rPr lang="en-US" altLang="zh-CN" sz="2400">
                <a:ea typeface="宋体" panose="02010600030101010101" pitchFamily="2" charset="-122"/>
              </a:rPr>
              <a:t>beq rs, rt, imm16</a:t>
            </a:r>
            <a:endParaRPr lang="en-US" altLang="zh-CN" sz="2400">
              <a:ea typeface="宋体" panose="02010600030101010101" pitchFamily="2" charset="-122"/>
            </a:endParaRPr>
          </a:p>
          <a:p>
            <a:pPr marL="266700" indent="-266700">
              <a:spcBef>
                <a:spcPct val="0"/>
              </a:spcBef>
            </a:pPr>
            <a:r>
              <a:rPr lang="en-US" altLang="zh-CN" sz="2600">
                <a:ea typeface="宋体" panose="02010600030101010101" pitchFamily="2" charset="-122"/>
              </a:rPr>
              <a:t>JUMP</a:t>
            </a:r>
            <a:endParaRPr lang="en-US" altLang="zh-CN" sz="2600">
              <a:ea typeface="宋体" panose="02010600030101010101" pitchFamily="2" charset="-122"/>
            </a:endParaRPr>
          </a:p>
          <a:p>
            <a:pPr marL="625475" lvl="1" indent="-266700">
              <a:spcBef>
                <a:spcPct val="0"/>
              </a:spcBef>
            </a:pPr>
            <a:r>
              <a:rPr lang="en-US" altLang="zh-CN" sz="2400">
                <a:ea typeface="宋体" panose="02010600030101010101" pitchFamily="2" charset="-122"/>
              </a:rPr>
              <a:t>j  target</a:t>
            </a:r>
            <a:endParaRPr lang="en-US" altLang="zh-CN" sz="2400">
              <a:ea typeface="宋体" panose="02010600030101010101" pitchFamily="2" charset="-122"/>
            </a:endParaRPr>
          </a:p>
        </p:txBody>
      </p:sp>
      <p:grpSp>
        <p:nvGrpSpPr>
          <p:cNvPr id="2" name="Group 4"/>
          <p:cNvGrpSpPr/>
          <p:nvPr/>
        </p:nvGrpSpPr>
        <p:grpSpPr>
          <a:xfrm>
            <a:off x="3348038" y="5219700"/>
            <a:ext cx="5884862" cy="946150"/>
            <a:chOff x="1918" y="3360"/>
            <a:chExt cx="3752" cy="596"/>
          </a:xfrm>
        </p:grpSpPr>
        <p:sp>
          <p:nvSpPr>
            <p:cNvPr id="80962" name="Rectangle 5"/>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0963" name="Group 6"/>
            <p:cNvGrpSpPr/>
            <p:nvPr/>
          </p:nvGrpSpPr>
          <p:grpSpPr>
            <a:xfrm>
              <a:off x="1979" y="3552"/>
              <a:ext cx="624" cy="212"/>
              <a:chOff x="1979" y="3552"/>
              <a:chExt cx="624" cy="212"/>
            </a:xfrm>
          </p:grpSpPr>
          <p:sp>
            <p:nvSpPr>
              <p:cNvPr id="80971" name="Rectangle 7"/>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72" name="Rectangle 8"/>
              <p:cNvSpPr/>
              <p:nvPr/>
            </p:nvSpPr>
            <p:spPr>
              <a:xfrm>
                <a:off x="2161" y="3552"/>
                <a:ext cx="25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80964" name="Rectangle 9"/>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65" name="Rectangle 10"/>
            <p:cNvSpPr/>
            <p:nvPr/>
          </p:nvSpPr>
          <p:spPr>
            <a:xfrm>
              <a:off x="3554" y="3552"/>
              <a:ext cx="90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80966" name="Rectangle 11"/>
            <p:cNvSpPr/>
            <p:nvPr/>
          </p:nvSpPr>
          <p:spPr>
            <a:xfrm>
              <a:off x="5488" y="3360"/>
              <a:ext cx="182"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0967" name="Rectangle 12"/>
            <p:cNvSpPr/>
            <p:nvPr/>
          </p:nvSpPr>
          <p:spPr>
            <a:xfrm>
              <a:off x="2414" y="3360"/>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0968" name="Rectangle 13"/>
            <p:cNvSpPr/>
            <p:nvPr/>
          </p:nvSpPr>
          <p:spPr>
            <a:xfrm>
              <a:off x="1918" y="3360"/>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80969" name="Rectangle 14"/>
            <p:cNvSpPr/>
            <p:nvPr/>
          </p:nvSpPr>
          <p:spPr>
            <a:xfrm>
              <a:off x="2143" y="3744"/>
              <a:ext cx="41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70" name="Rectangle 15"/>
            <p:cNvSpPr/>
            <p:nvPr/>
          </p:nvSpPr>
          <p:spPr>
            <a:xfrm>
              <a:off x="3816" y="3744"/>
              <a:ext cx="48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4" name="Group 16"/>
          <p:cNvGrpSpPr/>
          <p:nvPr/>
        </p:nvGrpSpPr>
        <p:grpSpPr>
          <a:xfrm>
            <a:off x="3348038" y="1450975"/>
            <a:ext cx="5867400" cy="946150"/>
            <a:chOff x="1918" y="672"/>
            <a:chExt cx="3751" cy="596"/>
          </a:xfrm>
        </p:grpSpPr>
        <p:grpSp>
          <p:nvGrpSpPr>
            <p:cNvPr id="80927" name="Group 17"/>
            <p:cNvGrpSpPr/>
            <p:nvPr/>
          </p:nvGrpSpPr>
          <p:grpSpPr>
            <a:xfrm>
              <a:off x="1918" y="672"/>
              <a:ext cx="3751" cy="404"/>
              <a:chOff x="1918" y="672"/>
              <a:chExt cx="3751" cy="404"/>
            </a:xfrm>
          </p:grpSpPr>
          <p:grpSp>
            <p:nvGrpSpPr>
              <p:cNvPr id="80934" name="Group 18"/>
              <p:cNvGrpSpPr/>
              <p:nvPr/>
            </p:nvGrpSpPr>
            <p:grpSpPr>
              <a:xfrm>
                <a:off x="1979" y="864"/>
                <a:ext cx="3607" cy="212"/>
                <a:chOff x="1979" y="864"/>
                <a:chExt cx="3607" cy="212"/>
              </a:xfrm>
            </p:grpSpPr>
            <p:sp>
              <p:nvSpPr>
                <p:cNvPr id="80942" name="Rectangle 19"/>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0943" name="Group 20"/>
                <p:cNvGrpSpPr/>
                <p:nvPr/>
              </p:nvGrpSpPr>
              <p:grpSpPr>
                <a:xfrm>
                  <a:off x="1979" y="864"/>
                  <a:ext cx="3607" cy="212"/>
                  <a:chOff x="1979" y="864"/>
                  <a:chExt cx="3607" cy="212"/>
                </a:xfrm>
              </p:grpSpPr>
              <p:grpSp>
                <p:nvGrpSpPr>
                  <p:cNvPr id="80944" name="Group 21"/>
                  <p:cNvGrpSpPr/>
                  <p:nvPr/>
                </p:nvGrpSpPr>
                <p:grpSpPr>
                  <a:xfrm>
                    <a:off x="1979" y="864"/>
                    <a:ext cx="624" cy="212"/>
                    <a:chOff x="1979" y="864"/>
                    <a:chExt cx="624" cy="212"/>
                  </a:xfrm>
                </p:grpSpPr>
                <p:sp>
                  <p:nvSpPr>
                    <p:cNvPr id="80960" name="Rectangle 22"/>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61" name="Rectangle 23"/>
                    <p:cNvSpPr/>
                    <p:nvPr/>
                  </p:nvSpPr>
                  <p:spPr>
                    <a:xfrm>
                      <a:off x="2161" y="864"/>
                      <a:ext cx="255"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80945" name="Group 24"/>
                  <p:cNvGrpSpPr/>
                  <p:nvPr/>
                </p:nvGrpSpPr>
                <p:grpSpPr>
                  <a:xfrm>
                    <a:off x="2611" y="864"/>
                    <a:ext cx="580" cy="212"/>
                    <a:chOff x="2611" y="864"/>
                    <a:chExt cx="580" cy="212"/>
                  </a:xfrm>
                </p:grpSpPr>
                <p:sp>
                  <p:nvSpPr>
                    <p:cNvPr id="80958" name="Rectangle 25"/>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59" name="Rectangle 26"/>
                    <p:cNvSpPr/>
                    <p:nvPr/>
                  </p:nvSpPr>
                  <p:spPr>
                    <a:xfrm>
                      <a:off x="2776" y="864"/>
                      <a:ext cx="22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80946" name="Group 27"/>
                  <p:cNvGrpSpPr/>
                  <p:nvPr/>
                </p:nvGrpSpPr>
                <p:grpSpPr>
                  <a:xfrm>
                    <a:off x="3199" y="864"/>
                    <a:ext cx="579" cy="212"/>
                    <a:chOff x="3199" y="864"/>
                    <a:chExt cx="579" cy="212"/>
                  </a:xfrm>
                </p:grpSpPr>
                <p:sp>
                  <p:nvSpPr>
                    <p:cNvPr id="80956" name="Rectangle 28"/>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57" name="Rectangle 29"/>
                    <p:cNvSpPr/>
                    <p:nvPr/>
                  </p:nvSpPr>
                  <p:spPr>
                    <a:xfrm>
                      <a:off x="3363" y="864"/>
                      <a:ext cx="21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80947" name="Group 30"/>
                  <p:cNvGrpSpPr/>
                  <p:nvPr/>
                </p:nvGrpSpPr>
                <p:grpSpPr>
                  <a:xfrm>
                    <a:off x="3786" y="864"/>
                    <a:ext cx="579" cy="210"/>
                    <a:chOff x="3786" y="864"/>
                    <a:chExt cx="579" cy="210"/>
                  </a:xfrm>
                </p:grpSpPr>
                <p:sp>
                  <p:nvSpPr>
                    <p:cNvPr id="80954" name="Rectangle 31"/>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55" name="Rectangle 32"/>
                    <p:cNvSpPr/>
                    <p:nvPr/>
                  </p:nvSpPr>
                  <p:spPr>
                    <a:xfrm>
                      <a:off x="3951" y="864"/>
                      <a:ext cx="24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80948" name="Group 33"/>
                  <p:cNvGrpSpPr/>
                  <p:nvPr/>
                </p:nvGrpSpPr>
                <p:grpSpPr>
                  <a:xfrm>
                    <a:off x="4373" y="864"/>
                    <a:ext cx="580" cy="210"/>
                    <a:chOff x="4373" y="864"/>
                    <a:chExt cx="580" cy="210"/>
                  </a:xfrm>
                </p:grpSpPr>
                <p:sp>
                  <p:nvSpPr>
                    <p:cNvPr id="80952" name="Rectangle 34"/>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53" name="Rectangle 35"/>
                    <p:cNvSpPr/>
                    <p:nvPr/>
                  </p:nvSpPr>
                  <p:spPr>
                    <a:xfrm>
                      <a:off x="4448" y="864"/>
                      <a:ext cx="45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80949" name="Group 36"/>
                  <p:cNvGrpSpPr/>
                  <p:nvPr/>
                </p:nvGrpSpPr>
                <p:grpSpPr>
                  <a:xfrm>
                    <a:off x="4961" y="864"/>
                    <a:ext cx="625" cy="212"/>
                    <a:chOff x="4961" y="864"/>
                    <a:chExt cx="625" cy="212"/>
                  </a:xfrm>
                </p:grpSpPr>
                <p:sp>
                  <p:nvSpPr>
                    <p:cNvPr id="80950" name="Rectangle 37"/>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51" name="Rectangle 38"/>
                    <p:cNvSpPr/>
                    <p:nvPr/>
                  </p:nvSpPr>
                  <p:spPr>
                    <a:xfrm>
                      <a:off x="5143" y="864"/>
                      <a:ext cx="40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80935" name="Rectangle 39"/>
              <p:cNvSpPr/>
              <p:nvPr/>
            </p:nvSpPr>
            <p:spPr>
              <a:xfrm>
                <a:off x="5488" y="672"/>
                <a:ext cx="18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0936" name="Rectangle 40"/>
              <p:cNvSpPr/>
              <p:nvPr/>
            </p:nvSpPr>
            <p:spPr>
              <a:xfrm>
                <a:off x="4810" y="672"/>
                <a:ext cx="18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80937" name="Rectangle 41"/>
              <p:cNvSpPr/>
              <p:nvPr/>
            </p:nvSpPr>
            <p:spPr>
              <a:xfrm>
                <a:off x="4177" y="672"/>
                <a:ext cx="246"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80938" name="Rectangle 42"/>
              <p:cNvSpPr/>
              <p:nvPr/>
            </p:nvSpPr>
            <p:spPr>
              <a:xfrm>
                <a:off x="3590" y="672"/>
                <a:ext cx="248"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80939" name="Rectangle 43"/>
              <p:cNvSpPr/>
              <p:nvPr/>
            </p:nvSpPr>
            <p:spPr>
              <a:xfrm>
                <a:off x="3002" y="672"/>
                <a:ext cx="246"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80940" name="Rectangle 44"/>
              <p:cNvSpPr/>
              <p:nvPr/>
            </p:nvSpPr>
            <p:spPr>
              <a:xfrm>
                <a:off x="2414" y="672"/>
                <a:ext cx="246"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0941" name="Rectangle 45"/>
              <p:cNvSpPr/>
              <p:nvPr/>
            </p:nvSpPr>
            <p:spPr>
              <a:xfrm>
                <a:off x="1918" y="672"/>
                <a:ext cx="246"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80928" name="Rectangle 46"/>
            <p:cNvSpPr/>
            <p:nvPr/>
          </p:nvSpPr>
          <p:spPr>
            <a:xfrm>
              <a:off x="2143"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29" name="Rectangle 47"/>
            <p:cNvSpPr/>
            <p:nvPr/>
          </p:nvSpPr>
          <p:spPr>
            <a:xfrm>
              <a:off x="5126"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30" name="Rectangle 48"/>
            <p:cNvSpPr/>
            <p:nvPr/>
          </p:nvSpPr>
          <p:spPr>
            <a:xfrm>
              <a:off x="4493"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31" name="Rectangle 49"/>
            <p:cNvSpPr/>
            <p:nvPr/>
          </p:nvSpPr>
          <p:spPr>
            <a:xfrm>
              <a:off x="3906"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32" name="Rectangle 50"/>
            <p:cNvSpPr/>
            <p:nvPr/>
          </p:nvSpPr>
          <p:spPr>
            <a:xfrm>
              <a:off x="3318"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33" name="Rectangle 51"/>
            <p:cNvSpPr/>
            <p:nvPr/>
          </p:nvSpPr>
          <p:spPr>
            <a:xfrm>
              <a:off x="2731" y="1056"/>
              <a:ext cx="42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4" name="Group 52"/>
          <p:cNvGrpSpPr/>
          <p:nvPr/>
        </p:nvGrpSpPr>
        <p:grpSpPr>
          <a:xfrm>
            <a:off x="3348038" y="2308225"/>
            <a:ext cx="5884862" cy="946150"/>
            <a:chOff x="1918" y="1392"/>
            <a:chExt cx="3752" cy="596"/>
          </a:xfrm>
        </p:grpSpPr>
        <p:sp>
          <p:nvSpPr>
            <p:cNvPr id="80906" name="Rectangle 53"/>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0907" name="Group 54"/>
            <p:cNvGrpSpPr/>
            <p:nvPr/>
          </p:nvGrpSpPr>
          <p:grpSpPr>
            <a:xfrm>
              <a:off x="1979" y="1584"/>
              <a:ext cx="624" cy="212"/>
              <a:chOff x="1979" y="1584"/>
              <a:chExt cx="624" cy="212"/>
            </a:xfrm>
          </p:grpSpPr>
          <p:sp>
            <p:nvSpPr>
              <p:cNvPr id="80925" name="Rectangle 55"/>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26" name="Rectangle 56"/>
              <p:cNvSpPr/>
              <p:nvPr/>
            </p:nvSpPr>
            <p:spPr>
              <a:xfrm>
                <a:off x="2161" y="1584"/>
                <a:ext cx="25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80908" name="Group 57"/>
            <p:cNvGrpSpPr/>
            <p:nvPr/>
          </p:nvGrpSpPr>
          <p:grpSpPr>
            <a:xfrm>
              <a:off x="2611" y="1584"/>
              <a:ext cx="580" cy="210"/>
              <a:chOff x="2611" y="1584"/>
              <a:chExt cx="580" cy="210"/>
            </a:xfrm>
          </p:grpSpPr>
          <p:sp>
            <p:nvSpPr>
              <p:cNvPr id="80923" name="Rectangle 58"/>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24" name="Rectangle 59"/>
              <p:cNvSpPr/>
              <p:nvPr/>
            </p:nvSpPr>
            <p:spPr>
              <a:xfrm>
                <a:off x="2776" y="1584"/>
                <a:ext cx="22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80909" name="Group 60"/>
            <p:cNvGrpSpPr/>
            <p:nvPr/>
          </p:nvGrpSpPr>
          <p:grpSpPr>
            <a:xfrm>
              <a:off x="3199" y="1584"/>
              <a:ext cx="579" cy="210"/>
              <a:chOff x="3199" y="1584"/>
              <a:chExt cx="579" cy="210"/>
            </a:xfrm>
          </p:grpSpPr>
          <p:sp>
            <p:nvSpPr>
              <p:cNvPr id="80921" name="Rectangle 61"/>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22" name="Rectangle 62"/>
              <p:cNvSpPr/>
              <p:nvPr/>
            </p:nvSpPr>
            <p:spPr>
              <a:xfrm>
                <a:off x="3363" y="1584"/>
                <a:ext cx="217"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80910" name="Rectangle 63"/>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0911" name="Rectangle 64"/>
            <p:cNvSpPr/>
            <p:nvPr/>
          </p:nvSpPr>
          <p:spPr>
            <a:xfrm>
              <a:off x="4289" y="1584"/>
              <a:ext cx="701"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80912" name="Rectangle 65"/>
            <p:cNvSpPr/>
            <p:nvPr/>
          </p:nvSpPr>
          <p:spPr>
            <a:xfrm>
              <a:off x="5488" y="1392"/>
              <a:ext cx="182"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0913" name="Rectangle 66"/>
            <p:cNvSpPr/>
            <p:nvPr/>
          </p:nvSpPr>
          <p:spPr>
            <a:xfrm>
              <a:off x="3590" y="1392"/>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80914" name="Rectangle 67"/>
            <p:cNvSpPr/>
            <p:nvPr/>
          </p:nvSpPr>
          <p:spPr>
            <a:xfrm>
              <a:off x="3002" y="1392"/>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80915" name="Rectangle 68"/>
            <p:cNvSpPr/>
            <p:nvPr/>
          </p:nvSpPr>
          <p:spPr>
            <a:xfrm>
              <a:off x="2414" y="1392"/>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0916" name="Rectangle 69"/>
            <p:cNvSpPr/>
            <p:nvPr/>
          </p:nvSpPr>
          <p:spPr>
            <a:xfrm>
              <a:off x="1918" y="1392"/>
              <a:ext cx="24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80917" name="Rectangle 70"/>
            <p:cNvSpPr/>
            <p:nvPr/>
          </p:nvSpPr>
          <p:spPr>
            <a:xfrm>
              <a:off x="2143" y="1776"/>
              <a:ext cx="41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18" name="Rectangle 71"/>
            <p:cNvSpPr/>
            <p:nvPr/>
          </p:nvSpPr>
          <p:spPr>
            <a:xfrm>
              <a:off x="4448" y="1776"/>
              <a:ext cx="48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19" name="Rectangle 72"/>
            <p:cNvSpPr/>
            <p:nvPr/>
          </p:nvSpPr>
          <p:spPr>
            <a:xfrm>
              <a:off x="3318" y="1776"/>
              <a:ext cx="41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0920" name="Rectangle 73"/>
            <p:cNvSpPr/>
            <p:nvPr/>
          </p:nvSpPr>
          <p:spPr>
            <a:xfrm>
              <a:off x="2731" y="1776"/>
              <a:ext cx="41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842826" name="Text Box 74"/>
          <p:cNvSpPr txBox="1"/>
          <p:nvPr/>
        </p:nvSpPr>
        <p:spPr>
          <a:xfrm>
            <a:off x="3563938" y="3216275"/>
            <a:ext cx="5400675" cy="1200150"/>
          </a:xfrm>
          <a:prstGeom prst="rect">
            <a:avLst/>
          </a:prstGeom>
          <a:noFill/>
          <a:ln w="25400">
            <a:noFill/>
          </a:ln>
        </p:spPr>
        <p:txBody>
          <a:bodyPr>
            <a:spAutoFit/>
          </a:bodyPr>
          <a:p>
            <a:pPr algn="ctr"/>
            <a:r>
              <a:rPr lang="zh-CN" altLang="en-US" sz="2400" b="1">
                <a:solidFill>
                  <a:srgbClr val="0000FF"/>
                </a:solidFill>
                <a:latin typeface="Times New Roman" panose="02020603050405020304" pitchFamily="18" charset="0"/>
                <a:ea typeface="华文新魏" panose="02010800040101010101" pitchFamily="2" charset="-122"/>
              </a:rPr>
              <a:t>这些指令具有代表性！</a:t>
            </a:r>
            <a:endParaRPr lang="zh-CN" altLang="en-US" sz="2400" b="1">
              <a:solidFill>
                <a:srgbClr val="0000FF"/>
              </a:solidFill>
              <a:latin typeface="Times New Roman" panose="02020603050405020304" pitchFamily="18" charset="0"/>
              <a:ea typeface="华文新魏" panose="02010800040101010101" pitchFamily="2" charset="-122"/>
            </a:endParaRPr>
          </a:p>
          <a:p>
            <a:pPr algn="ctr"/>
            <a:r>
              <a:rPr lang="zh-CN" altLang="en-US" sz="2400" b="1">
                <a:latin typeface="Times New Roman" panose="02020603050405020304" pitchFamily="18" charset="0"/>
                <a:ea typeface="华文新魏" panose="02010800040101010101" pitchFamily="2" charset="-122"/>
              </a:rPr>
              <a:t>算术运算、逻辑运算；</a:t>
            </a:r>
            <a:r>
              <a:rPr lang="en-US" altLang="zh-CN" sz="2400" b="1">
                <a:latin typeface="Times New Roman" panose="02020603050405020304" pitchFamily="18" charset="0"/>
                <a:ea typeface="华文新魏" panose="02010800040101010101" pitchFamily="2" charset="-122"/>
              </a:rPr>
              <a:t>RR</a:t>
            </a:r>
            <a:r>
              <a:rPr lang="zh-CN" altLang="en-US" sz="2400" b="1">
                <a:latin typeface="Times New Roman" panose="02020603050405020304" pitchFamily="18" charset="0"/>
                <a:ea typeface="华文新魏" panose="02010800040101010101" pitchFamily="2" charset="-122"/>
              </a:rPr>
              <a:t>型、</a:t>
            </a:r>
            <a:r>
              <a:rPr lang="en-US" altLang="zh-CN" sz="2400" b="1">
                <a:latin typeface="Times New Roman" panose="02020603050405020304" pitchFamily="18" charset="0"/>
                <a:ea typeface="华文新魏" panose="02010800040101010101" pitchFamily="2" charset="-122"/>
              </a:rPr>
              <a:t>RI</a:t>
            </a:r>
            <a:r>
              <a:rPr lang="zh-CN" altLang="en-US" sz="2400" b="1">
                <a:latin typeface="Times New Roman" panose="02020603050405020304" pitchFamily="18" charset="0"/>
                <a:ea typeface="华文新魏" panose="02010800040101010101" pitchFamily="2" charset="-122"/>
              </a:rPr>
              <a:t>型；访存指令；条件转移、无条件转移</a:t>
            </a:r>
            <a:endParaRPr lang="zh-CN" altLang="en-US" sz="2400" b="1">
              <a:latin typeface="Times New Roman" panose="02020603050405020304" pitchFamily="18" charset="0"/>
              <a:ea typeface="华文新魏" panose="02010800040101010101" pitchFamily="2" charset="-122"/>
            </a:endParaRPr>
          </a:p>
        </p:txBody>
      </p:sp>
      <p:sp>
        <p:nvSpPr>
          <p:cNvPr id="842827" name="Rectangle 75"/>
          <p:cNvSpPr/>
          <p:nvPr/>
        </p:nvSpPr>
        <p:spPr>
          <a:xfrm>
            <a:off x="3584575" y="4332288"/>
            <a:ext cx="5524500" cy="457200"/>
          </a:xfrm>
          <a:prstGeom prst="rect">
            <a:avLst/>
          </a:prstGeom>
          <a:noFill/>
          <a:ln w="50800">
            <a:noFill/>
          </a:ln>
        </p:spPr>
        <p:txBody>
          <a:bodyPr>
            <a:spAutoFit/>
          </a:bodyPr>
          <a:p>
            <a:r>
              <a:rPr lang="zh-CN" altLang="en-US" sz="2400" b="1">
                <a:solidFill>
                  <a:srgbClr val="FF0000"/>
                </a:solidFill>
                <a:latin typeface="Times New Roman" panose="02020603050405020304" pitchFamily="18" charset="0"/>
                <a:ea typeface="华文新魏" panose="02010800040101010101" pitchFamily="2" charset="-122"/>
              </a:rPr>
              <a:t>本讲重点：实现</a:t>
            </a:r>
            <a:r>
              <a:rPr lang="en-US" altLang="zh-CN" sz="2400" b="1">
                <a:solidFill>
                  <a:srgbClr val="FF0000"/>
                </a:solidFill>
                <a:latin typeface="Times New Roman" panose="02020603050405020304" pitchFamily="18" charset="0"/>
                <a:ea typeface="华文新魏" panose="02010800040101010101" pitchFamily="2" charset="-122"/>
              </a:rPr>
              <a:t>7</a:t>
            </a:r>
            <a:r>
              <a:rPr lang="zh-CN" altLang="en-US" sz="2400" b="1">
                <a:solidFill>
                  <a:srgbClr val="FF0000"/>
                </a:solidFill>
                <a:latin typeface="Times New Roman" panose="02020603050405020304" pitchFamily="18" charset="0"/>
                <a:ea typeface="华文新魏" panose="02010800040101010101" pitchFamily="2" charset="-122"/>
              </a:rPr>
              <a:t>条指令的数据通路！</a:t>
            </a:r>
            <a:endParaRPr lang="zh-CN" altLang="en-US" sz="2400" b="1">
              <a:solidFill>
                <a:srgbClr val="FF0000"/>
              </a:solidFill>
              <a:latin typeface="Times New Roman" panose="02020603050405020304" pitchFamily="18" charset="0"/>
              <a:ea typeface="华文新魏" panose="02010800040101010101" pitchFamily="2" charset="-122"/>
            </a:endParaRPr>
          </a:p>
        </p:txBody>
      </p:sp>
      <p:sp>
        <p:nvSpPr>
          <p:cNvPr id="80904" name="Text Box 76"/>
          <p:cNvSpPr txBox="1"/>
          <p:nvPr/>
        </p:nvSpPr>
        <p:spPr>
          <a:xfrm>
            <a:off x="611188" y="604838"/>
            <a:ext cx="4667250" cy="520700"/>
          </a:xfrm>
          <a:prstGeom prst="rect">
            <a:avLst/>
          </a:prstGeom>
          <a:noFill/>
          <a:ln w="50800">
            <a:noFill/>
          </a:ln>
        </p:spPr>
        <p:txBody>
          <a:bodyPr>
            <a:spAutoFit/>
          </a:bodyPr>
          <a:p>
            <a:pPr>
              <a:spcBef>
                <a:spcPct val="50000"/>
              </a:spcBef>
            </a:pPr>
            <a:r>
              <a:rPr lang="en-US" altLang="zh-CN" sz="2800" b="1">
                <a:solidFill>
                  <a:srgbClr val="FF0000"/>
                </a:solidFill>
                <a:latin typeface="Times New Roman" panose="02020603050405020304" pitchFamily="18" charset="0"/>
                <a:ea typeface="华文新魏" panose="02010800040101010101" pitchFamily="2" charset="-122"/>
              </a:rPr>
              <a:t>MIPS	</a:t>
            </a:r>
            <a:r>
              <a:rPr lang="zh-CN" altLang="en-US" sz="2800" b="1">
                <a:solidFill>
                  <a:srgbClr val="FF0000"/>
                </a:solidFill>
                <a:latin typeface="Times New Roman" panose="02020603050405020304" pitchFamily="18" charset="0"/>
                <a:ea typeface="华文新魏" panose="02010800040101010101" pitchFamily="2" charset="-122"/>
              </a:rPr>
              <a:t>三种类型指令：</a:t>
            </a:r>
            <a:endParaRPr lang="zh-CN" altLang="en-US" sz="2800" b="1">
              <a:solidFill>
                <a:srgbClr val="FF0000"/>
              </a:solidFill>
              <a:latin typeface="Times New Roman" panose="02020603050405020304" pitchFamily="18" charset="0"/>
              <a:ea typeface="华文新魏" panose="02010800040101010101" pitchFamily="2" charset="-122"/>
            </a:endParaRPr>
          </a:p>
        </p:txBody>
      </p:sp>
      <p:sp>
        <p:nvSpPr>
          <p:cNvPr id="842829" name="Text Box 77"/>
          <p:cNvSpPr txBox="1"/>
          <p:nvPr/>
        </p:nvSpPr>
        <p:spPr>
          <a:xfrm>
            <a:off x="4787900" y="668338"/>
            <a:ext cx="3960813" cy="457200"/>
          </a:xfrm>
          <a:prstGeom prst="rect">
            <a:avLst/>
          </a:prstGeom>
          <a:noFill/>
          <a:ln w="50800">
            <a:noFill/>
          </a:ln>
        </p:spPr>
        <p:txBody>
          <a:bodyPr>
            <a:spAutoFit/>
          </a:bodyPr>
          <a:p>
            <a:pPr>
              <a:spcBef>
                <a:spcPct val="50000"/>
              </a:spcBef>
            </a:pPr>
            <a:r>
              <a:rPr lang="en-US" altLang="zh-CN" sz="2400" b="1">
                <a:solidFill>
                  <a:srgbClr val="0000FF"/>
                </a:solidFill>
                <a:latin typeface="Times New Roman" panose="02020603050405020304" pitchFamily="18" charset="0"/>
              </a:rPr>
              <a:t>R-Type</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I-Type</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J-Type</a:t>
            </a:r>
            <a:endParaRPr lang="en-US" altLang="zh-CN" sz="2400" b="1">
              <a:solidFill>
                <a:srgbClr val="0000FF"/>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2829"/>
                                        </p:tgtEl>
                                        <p:attrNameLst>
                                          <p:attrName>style.visibility</p:attrName>
                                        </p:attrNameLst>
                                      </p:cBhvr>
                                      <p:to>
                                        <p:strVal val="visible"/>
                                      </p:to>
                                    </p:set>
                                    <p:animEffect transition="in" filter="blinds(horizontal)">
                                      <p:cBhvr>
                                        <p:cTn id="7" dur="500"/>
                                        <p:tgtEl>
                                          <p:spTgt spid="8428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842755">
                                            <p:txEl>
                                              <p:charRg st="0" end="18"/>
                                            </p:txEl>
                                          </p:spTgt>
                                        </p:tgtEl>
                                        <p:attrNameLst>
                                          <p:attrName>style.visibility</p:attrName>
                                        </p:attrNameLst>
                                      </p:cBhvr>
                                      <p:to>
                                        <p:strVal val="visible"/>
                                      </p:to>
                                    </p:set>
                                    <p:animEffect transition="in" filter="blinds(horizontal)">
                                      <p:cBhvr>
                                        <p:cTn id="16" dur="500"/>
                                        <p:tgtEl>
                                          <p:spTgt spid="842755">
                                            <p:txEl>
                                              <p:charRg st="0" end="1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42755">
                                            <p:txEl>
                                              <p:charRg st="18" end="33"/>
                                            </p:txEl>
                                          </p:spTgt>
                                        </p:tgtEl>
                                        <p:attrNameLst>
                                          <p:attrName>style.visibility</p:attrName>
                                        </p:attrNameLst>
                                      </p:cBhvr>
                                      <p:to>
                                        <p:strVal val="visible"/>
                                      </p:to>
                                    </p:set>
                                    <p:animEffect transition="in" filter="blinds(horizontal)">
                                      <p:cBhvr>
                                        <p:cTn id="19" dur="500"/>
                                        <p:tgtEl>
                                          <p:spTgt spid="842755">
                                            <p:txEl>
                                              <p:charRg st="18" end="3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842755">
                                            <p:txEl>
                                              <p:charRg st="33" end="48"/>
                                            </p:txEl>
                                          </p:spTgt>
                                        </p:tgtEl>
                                        <p:attrNameLst>
                                          <p:attrName>style.visibility</p:attrName>
                                        </p:attrNameLst>
                                      </p:cBhvr>
                                      <p:to>
                                        <p:strVal val="visible"/>
                                      </p:to>
                                    </p:set>
                                    <p:animEffect transition="in" filter="blinds(horizontal)">
                                      <p:cBhvr>
                                        <p:cTn id="22" dur="500"/>
                                        <p:tgtEl>
                                          <p:spTgt spid="842755">
                                            <p:txEl>
                                              <p:charRg st="33" end="4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842755">
                                            <p:txEl>
                                              <p:charRg st="48" end="62"/>
                                            </p:txEl>
                                          </p:spTgt>
                                        </p:tgtEl>
                                        <p:attrNameLst>
                                          <p:attrName>style.visibility</p:attrName>
                                        </p:attrNameLst>
                                      </p:cBhvr>
                                      <p:to>
                                        <p:strVal val="visible"/>
                                      </p:to>
                                    </p:set>
                                    <p:animEffect transition="in" filter="blinds(horizontal)">
                                      <p:cBhvr>
                                        <p:cTn id="31" dur="500"/>
                                        <p:tgtEl>
                                          <p:spTgt spid="842755">
                                            <p:txEl>
                                              <p:charRg st="48" end="6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842755">
                                            <p:txEl>
                                              <p:charRg st="62" end="81"/>
                                            </p:txEl>
                                          </p:spTgt>
                                        </p:tgtEl>
                                        <p:attrNameLst>
                                          <p:attrName>style.visibility</p:attrName>
                                        </p:attrNameLst>
                                      </p:cBhvr>
                                      <p:to>
                                        <p:strVal val="visible"/>
                                      </p:to>
                                    </p:set>
                                    <p:animEffect transition="in" filter="blinds(horizontal)">
                                      <p:cBhvr>
                                        <p:cTn id="34" dur="500"/>
                                        <p:tgtEl>
                                          <p:spTgt spid="842755">
                                            <p:txEl>
                                              <p:charRg st="62" end="8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842755">
                                            <p:txEl>
                                              <p:charRg st="81" end="96"/>
                                            </p:txEl>
                                          </p:spTgt>
                                        </p:tgtEl>
                                        <p:attrNameLst>
                                          <p:attrName>style.visibility</p:attrName>
                                        </p:attrNameLst>
                                      </p:cBhvr>
                                      <p:to>
                                        <p:strVal val="visible"/>
                                      </p:to>
                                    </p:set>
                                    <p:animEffect transition="in" filter="blinds(horizontal)">
                                      <p:cBhvr>
                                        <p:cTn id="39" dur="500"/>
                                        <p:tgtEl>
                                          <p:spTgt spid="842755">
                                            <p:txEl>
                                              <p:charRg st="81" end="9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842755">
                                            <p:txEl>
                                              <p:charRg st="96" end="113"/>
                                            </p:txEl>
                                          </p:spTgt>
                                        </p:tgtEl>
                                        <p:attrNameLst>
                                          <p:attrName>style.visibility</p:attrName>
                                        </p:attrNameLst>
                                      </p:cBhvr>
                                      <p:to>
                                        <p:strVal val="visible"/>
                                      </p:to>
                                    </p:set>
                                    <p:animEffect transition="in" filter="blinds(horizontal)">
                                      <p:cBhvr>
                                        <p:cTn id="42" dur="500"/>
                                        <p:tgtEl>
                                          <p:spTgt spid="842755">
                                            <p:txEl>
                                              <p:charRg st="96" end="113"/>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842755">
                                            <p:txEl>
                                              <p:charRg st="113" end="130"/>
                                            </p:txEl>
                                          </p:spTgt>
                                        </p:tgtEl>
                                        <p:attrNameLst>
                                          <p:attrName>style.visibility</p:attrName>
                                        </p:attrNameLst>
                                      </p:cBhvr>
                                      <p:to>
                                        <p:strVal val="visible"/>
                                      </p:to>
                                    </p:set>
                                    <p:animEffect transition="in" filter="blinds(horizontal)">
                                      <p:cBhvr>
                                        <p:cTn id="45" dur="500"/>
                                        <p:tgtEl>
                                          <p:spTgt spid="842755">
                                            <p:txEl>
                                              <p:charRg st="113" end="13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42755">
                                            <p:txEl>
                                              <p:charRg st="130" end="138"/>
                                            </p:txEl>
                                          </p:spTgt>
                                        </p:tgtEl>
                                        <p:attrNameLst>
                                          <p:attrName>style.visibility</p:attrName>
                                        </p:attrNameLst>
                                      </p:cBhvr>
                                      <p:to>
                                        <p:strVal val="visible"/>
                                      </p:to>
                                    </p:set>
                                    <p:animEffect transition="in" filter="blinds(horizontal)">
                                      <p:cBhvr>
                                        <p:cTn id="50" dur="500"/>
                                        <p:tgtEl>
                                          <p:spTgt spid="842755">
                                            <p:txEl>
                                              <p:charRg st="130" end="13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842755">
                                            <p:txEl>
                                              <p:charRg st="138" end="156"/>
                                            </p:txEl>
                                          </p:spTgt>
                                        </p:tgtEl>
                                        <p:attrNameLst>
                                          <p:attrName>style.visibility</p:attrName>
                                        </p:attrNameLst>
                                      </p:cBhvr>
                                      <p:to>
                                        <p:strVal val="visible"/>
                                      </p:to>
                                    </p:set>
                                    <p:animEffect transition="in" filter="blinds(horizontal)">
                                      <p:cBhvr>
                                        <p:cTn id="53" dur="500"/>
                                        <p:tgtEl>
                                          <p:spTgt spid="842755">
                                            <p:txEl>
                                              <p:charRg st="138" end="15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linds(horizontal)">
                                      <p:cBhvr>
                                        <p:cTn id="58" dur="500"/>
                                        <p:tgtEl>
                                          <p:spTgt spid="2"/>
                                        </p:tgtEl>
                                      </p:cBhvr>
                                    </p:animEffect>
                                  </p:childTnLst>
                                </p:cTn>
                              </p:par>
                            </p:childTnLst>
                          </p:cTn>
                        </p:par>
                        <p:par>
                          <p:cTn id="59" fill="hold">
                            <p:stCondLst>
                              <p:cond delay="500"/>
                            </p:stCondLst>
                            <p:childTnLst>
                              <p:par>
                                <p:cTn id="60" presetID="3" presetClass="entr" presetSubtype="10" fill="hold" nodeType="afterEffect">
                                  <p:stCondLst>
                                    <p:cond delay="0"/>
                                  </p:stCondLst>
                                  <p:childTnLst>
                                    <p:set>
                                      <p:cBhvr>
                                        <p:cTn id="61" dur="1" fill="hold">
                                          <p:stCondLst>
                                            <p:cond delay="0"/>
                                          </p:stCondLst>
                                        </p:cTn>
                                        <p:tgtEl>
                                          <p:spTgt spid="842755">
                                            <p:txEl>
                                              <p:charRg st="156" end="161"/>
                                            </p:txEl>
                                          </p:spTgt>
                                        </p:tgtEl>
                                        <p:attrNameLst>
                                          <p:attrName>style.visibility</p:attrName>
                                        </p:attrNameLst>
                                      </p:cBhvr>
                                      <p:to>
                                        <p:strVal val="visible"/>
                                      </p:to>
                                    </p:set>
                                    <p:animEffect transition="in" filter="blinds(horizontal)">
                                      <p:cBhvr>
                                        <p:cTn id="62" dur="500"/>
                                        <p:tgtEl>
                                          <p:spTgt spid="842755">
                                            <p:txEl>
                                              <p:charRg st="156" end="161"/>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842755">
                                            <p:txEl>
                                              <p:charRg st="161" end="171"/>
                                            </p:txEl>
                                          </p:spTgt>
                                        </p:tgtEl>
                                        <p:attrNameLst>
                                          <p:attrName>style.visibility</p:attrName>
                                        </p:attrNameLst>
                                      </p:cBhvr>
                                      <p:to>
                                        <p:strVal val="visible"/>
                                      </p:to>
                                    </p:set>
                                    <p:animEffect transition="in" filter="blinds(horizontal)">
                                      <p:cBhvr>
                                        <p:cTn id="65" dur="500"/>
                                        <p:tgtEl>
                                          <p:spTgt spid="842755">
                                            <p:txEl>
                                              <p:charRg st="161" end="17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842826"/>
                                        </p:tgtEl>
                                        <p:attrNameLst>
                                          <p:attrName>style.visibility</p:attrName>
                                        </p:attrNameLst>
                                      </p:cBhvr>
                                      <p:to>
                                        <p:strVal val="visible"/>
                                      </p:to>
                                    </p:set>
                                    <p:animEffect transition="in" filter="blinds(horizontal)">
                                      <p:cBhvr>
                                        <p:cTn id="70" dur="500"/>
                                        <p:tgtEl>
                                          <p:spTgt spid="84282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842827"/>
                                        </p:tgtEl>
                                        <p:attrNameLst>
                                          <p:attrName>style.visibility</p:attrName>
                                        </p:attrNameLst>
                                      </p:cBhvr>
                                      <p:to>
                                        <p:strVal val="visible"/>
                                      </p:to>
                                    </p:set>
                                    <p:animEffect transition="in" filter="blinds(horizontal)">
                                      <p:cBhvr>
                                        <p:cTn id="75" dur="500"/>
                                        <p:tgtEl>
                                          <p:spTgt spid="842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826" grpId="0"/>
      <p:bldP spid="842827" grpId="0"/>
      <p:bldP spid="8428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实验概述</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2227262"/>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实验工具</a:t>
            </a:r>
            <a:endParaRPr lang="en-US" altLang="zh-CN">
              <a:solidFill>
                <a:srgbClr val="FF0000"/>
              </a:solidFill>
              <a:latin typeface="华文新魏" panose="02010800040101010101" pitchFamily="2" charset="-122"/>
            </a:endParaRPr>
          </a:p>
          <a:p>
            <a:pPr lvl="1">
              <a:spcBef>
                <a:spcPts val="600"/>
              </a:spcBef>
              <a:buClr>
                <a:schemeClr val="tx2"/>
              </a:buClr>
            </a:pPr>
            <a:r>
              <a:rPr lang="" altLang="zh-CN">
                <a:latin typeface="华文新魏" panose="02010800040101010101" pitchFamily="2" charset="-122"/>
              </a:rPr>
              <a:t>PC</a:t>
            </a:r>
            <a:r>
              <a:rPr lang="zh-CN" altLang="en-US">
                <a:latin typeface="华文新魏" panose="02010800040101010101" pitchFamily="2" charset="-122"/>
              </a:rPr>
              <a:t>机一台</a:t>
            </a:r>
            <a:endParaRPr lang="en-US" altLang="zh-CN">
              <a:latin typeface="华文新魏" panose="02010800040101010101" pitchFamily="2" charset="-122"/>
            </a:endParaRPr>
          </a:p>
          <a:p>
            <a:pPr lvl="1">
              <a:spcBef>
                <a:spcPts val="600"/>
              </a:spcBef>
              <a:buClr>
                <a:schemeClr val="tx2"/>
              </a:buClr>
            </a:pPr>
            <a:r>
              <a:rPr lang="" altLang="zh-CN">
                <a:latin typeface="华文新魏" panose="02010800040101010101" pitchFamily="2" charset="-122"/>
              </a:rPr>
              <a:t>BASYS 3 </a:t>
            </a:r>
            <a:r>
              <a:rPr lang="zh-CN" altLang="en-US">
                <a:latin typeface="华文新魏" panose="02010800040101010101" pitchFamily="2" charset="-122"/>
              </a:rPr>
              <a:t>实验板一块</a:t>
            </a:r>
            <a:endParaRPr lang="en-US" altLang="zh-CN">
              <a:latin typeface="华文新魏" panose="02010800040101010101" pitchFamily="2" charset="-122"/>
            </a:endParaRPr>
          </a:p>
          <a:p>
            <a:pPr lvl="1">
              <a:spcBef>
                <a:spcPts val="600"/>
              </a:spcBef>
              <a:buClr>
                <a:schemeClr val="tx2"/>
              </a:buClr>
            </a:pPr>
            <a:r>
              <a:rPr lang="" altLang="zh-CN">
                <a:latin typeface="华文新魏" panose="02010800040101010101" pitchFamily="2" charset="-122"/>
              </a:rPr>
              <a:t>Xilinx Vivado </a:t>
            </a:r>
            <a:r>
              <a:rPr lang="zh-CN" altLang="en-US">
                <a:latin typeface="华文新魏" panose="02010800040101010101" pitchFamily="2" charset="-122"/>
              </a:rPr>
              <a:t>开发软件一套</a:t>
            </a:r>
            <a:endParaRPr lang="en-US" altLang="zh-CN" sz="2400">
              <a:latin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5"/>
                                            </p:txEl>
                                          </p:spTgt>
                                        </p:tgtEl>
                                        <p:attrNameLst>
                                          <p:attrName>style.visibility</p:attrName>
                                        </p:attrNameLst>
                                      </p:cBhvr>
                                      <p:to>
                                        <p:strVal val="visible"/>
                                      </p:to>
                                    </p:set>
                                    <p:animEffect transition="in" filter="blinds(horizontal)">
                                      <p:cBhvr>
                                        <p:cTn id="7" dur="500"/>
                                        <p:tgtEl>
                                          <p:spTgt spid="915459">
                                            <p:txEl>
                                              <p:charRg st="0"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 name="Line 66"/>
          <p:cNvSpPr>
            <a:spLocks noChangeShapeType="1"/>
          </p:cNvSpPr>
          <p:nvPr/>
        </p:nvSpPr>
        <p:spPr bwMode="auto">
          <a:xfrm>
            <a:off x="3724275" y="5903913"/>
            <a:ext cx="1092200" cy="0"/>
          </a:xfrm>
          <a:prstGeom prst="line">
            <a:avLst/>
          </a:prstGeom>
          <a:noFill/>
          <a:ln w="50800">
            <a:solidFill>
              <a:schemeClr val="tx1"/>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solidFill>
                  <a:schemeClr val="tx1"/>
                </a:solid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946" name="Rectangle 2"/>
          <p:cNvSpPr>
            <a:spLocks noGrp="1"/>
          </p:cNvSpPr>
          <p:nvPr>
            <p:ph type="title"/>
          </p:nvPr>
        </p:nvSpPr>
        <p:spPr>
          <a:xfrm>
            <a:off x="785813" y="190500"/>
            <a:ext cx="6954837" cy="358775"/>
          </a:xfrm>
          <a:ln/>
        </p:spPr>
        <p:txBody>
          <a:bodyPr vert="horz" wrap="square" lIns="91440" tIns="45720" rIns="91440" bIns="45720" anchor="b" anchorCtr="0"/>
          <a:p>
            <a:pPr>
              <a:buFont typeface="Wingdings" panose="05000000000000000000" pitchFamily="2" charset="2"/>
              <a:buChar char="Ø"/>
            </a:pPr>
            <a:r>
              <a:rPr lang="zh-CN" altLang="en-US" sz="2400">
                <a:solidFill>
                  <a:srgbClr val="A50021"/>
                </a:solidFill>
                <a:ea typeface="微软雅黑" panose="020B0503020204020204" pitchFamily="34" charset="-122"/>
              </a:rPr>
              <a:t>数据通路中的关键路径</a:t>
            </a:r>
            <a:r>
              <a:rPr lang="en-US" altLang="zh-CN" sz="2400">
                <a:solidFill>
                  <a:srgbClr val="A50021"/>
                </a:solidFill>
                <a:ea typeface="微软雅黑" panose="020B0503020204020204" pitchFamily="34" charset="-122"/>
              </a:rPr>
              <a:t>(Load</a:t>
            </a:r>
            <a:r>
              <a:rPr lang="zh-CN" altLang="en-US" sz="2400">
                <a:solidFill>
                  <a:srgbClr val="A50021"/>
                </a:solidFill>
                <a:ea typeface="微软雅黑" panose="020B0503020204020204" pitchFamily="34" charset="-122"/>
              </a:rPr>
              <a:t>操作</a:t>
            </a:r>
            <a:r>
              <a:rPr lang="en-US" altLang="zh-CN" sz="2400">
                <a:solidFill>
                  <a:srgbClr val="A50021"/>
                </a:solidFill>
                <a:ea typeface="微软雅黑" panose="020B0503020204020204" pitchFamily="34" charset="-122"/>
              </a:rPr>
              <a:t>)</a:t>
            </a:r>
            <a:endParaRPr lang="en-US" altLang="zh-CN" sz="2400">
              <a:solidFill>
                <a:srgbClr val="A50021"/>
              </a:solidFill>
              <a:ea typeface="微软雅黑" panose="020B0503020204020204" pitchFamily="34" charset="-122"/>
            </a:endParaRPr>
          </a:p>
        </p:txBody>
      </p:sp>
      <p:sp>
        <p:nvSpPr>
          <p:cNvPr id="850947" name="Rectangle 3"/>
          <p:cNvSpPr>
            <a:spLocks noGrp="1"/>
          </p:cNvSpPr>
          <p:nvPr>
            <p:ph idx="1"/>
          </p:nvPr>
        </p:nvSpPr>
        <p:spPr>
          <a:xfrm>
            <a:off x="541338" y="571500"/>
            <a:ext cx="8207375" cy="2298700"/>
          </a:xfrm>
          <a:ln/>
        </p:spPr>
        <p:txBody>
          <a:bodyPr vert="horz" wrap="square" lIns="63500" tIns="25400" rIns="63500" bIns="25400" anchor="t" anchorCtr="0">
            <a:spAutoFit/>
          </a:bodyPr>
          <a:p>
            <a:pPr>
              <a:lnSpc>
                <a:spcPct val="100000"/>
              </a:lnSpc>
              <a:spcBef>
                <a:spcPct val="0"/>
              </a:spcBef>
            </a:pPr>
            <a:r>
              <a:rPr lang="zh-CN" altLang="en-US" sz="2800"/>
              <a:t>寄存器组和理想存储器的定时方式</a:t>
            </a:r>
            <a:endParaRPr lang="zh-CN" altLang="en-US" sz="2800"/>
          </a:p>
          <a:p>
            <a:pPr lvl="1">
              <a:lnSpc>
                <a:spcPct val="100000"/>
              </a:lnSpc>
              <a:spcBef>
                <a:spcPct val="0"/>
              </a:spcBef>
            </a:pPr>
            <a:r>
              <a:rPr lang="zh-CN" altLang="en-US" sz="2400"/>
              <a:t>写操作时，作为时序逻辑电路</a:t>
            </a:r>
            <a:r>
              <a:rPr lang="zh-CN" altLang="en-US"/>
              <a:t> </a:t>
            </a:r>
            <a:endParaRPr lang="zh-CN" altLang="en-US"/>
          </a:p>
          <a:p>
            <a:pPr lvl="2">
              <a:lnSpc>
                <a:spcPct val="100000"/>
              </a:lnSpc>
              <a:spcBef>
                <a:spcPct val="0"/>
              </a:spcBef>
            </a:pPr>
            <a:r>
              <a:rPr lang="zh-CN" altLang="en-US" sz="2200"/>
              <a:t>时钟到达前输入需</a:t>
            </a:r>
            <a:r>
              <a:rPr lang="en-US" altLang="zh-CN" sz="2200">
                <a:solidFill>
                  <a:srgbClr val="FF0000"/>
                </a:solidFill>
              </a:rPr>
              <a:t>setup</a:t>
            </a:r>
            <a:r>
              <a:rPr lang="zh-CN" altLang="en-US" sz="2200"/>
              <a:t>；到达后经“</a:t>
            </a:r>
            <a:r>
              <a:rPr lang="en-US" altLang="zh-CN" sz="2200">
                <a:solidFill>
                  <a:srgbClr val="FF0000"/>
                </a:solidFill>
              </a:rPr>
              <a:t>Clk-to-Q</a:t>
            </a:r>
            <a:r>
              <a:rPr lang="en-US" altLang="zh-CN" sz="2200">
                <a:latin typeface="华文新魏" panose="02010800040101010101" pitchFamily="2" charset="-122"/>
              </a:rPr>
              <a:t>”</a:t>
            </a:r>
            <a:r>
              <a:rPr lang="zh-CN" altLang="en-US" sz="2200"/>
              <a:t>写入数据到达输出端</a:t>
            </a:r>
            <a:endParaRPr lang="zh-CN" altLang="en-US" sz="2200"/>
          </a:p>
          <a:p>
            <a:pPr lvl="1">
              <a:lnSpc>
                <a:spcPct val="100000"/>
              </a:lnSpc>
              <a:spcBef>
                <a:spcPct val="0"/>
              </a:spcBef>
            </a:pPr>
            <a:r>
              <a:rPr lang="zh-CN" altLang="en-US" sz="2400"/>
              <a:t>读操作时，作为组合逻辑电路 </a:t>
            </a:r>
            <a:endParaRPr lang="en-US" altLang="zh-CN" sz="2400"/>
          </a:p>
          <a:p>
            <a:pPr lvl="2">
              <a:lnSpc>
                <a:spcPct val="100000"/>
              </a:lnSpc>
              <a:spcBef>
                <a:spcPct val="0"/>
              </a:spcBef>
            </a:pPr>
            <a:r>
              <a:rPr lang="zh-CN" altLang="en-US" sz="2200"/>
              <a:t>地址有效后经过 “</a:t>
            </a:r>
            <a:r>
              <a:rPr lang="en-US" altLang="zh-CN" sz="2200">
                <a:solidFill>
                  <a:srgbClr val="FF0000"/>
                </a:solidFill>
              </a:rPr>
              <a:t>access time</a:t>
            </a:r>
            <a:r>
              <a:rPr lang="en-US" altLang="zh-CN" sz="2200">
                <a:latin typeface="华文新魏" panose="02010800040101010101" pitchFamily="2" charset="-122"/>
              </a:rPr>
              <a:t>”</a:t>
            </a:r>
            <a:r>
              <a:rPr lang="zh-CN" altLang="en-US" sz="2200"/>
              <a:t>，输出开始有效</a:t>
            </a:r>
            <a:endParaRPr lang="zh-CN" altLang="en-US" sz="2200"/>
          </a:p>
        </p:txBody>
      </p:sp>
      <p:sp>
        <p:nvSpPr>
          <p:cNvPr id="850948" name="Line 4"/>
          <p:cNvSpPr/>
          <p:nvPr/>
        </p:nvSpPr>
        <p:spPr>
          <a:xfrm>
            <a:off x="4427538" y="5891213"/>
            <a:ext cx="425450" cy="12700"/>
          </a:xfrm>
          <a:prstGeom prst="line">
            <a:avLst/>
          </a:prstGeom>
          <a:ln w="50800" cap="flat" cmpd="sng">
            <a:solidFill>
              <a:srgbClr val="FF0000"/>
            </a:solidFill>
            <a:prstDash val="solid"/>
            <a:headEnd type="none" w="med" len="med"/>
            <a:tailEnd type="triangle" w="med" len="med"/>
          </a:ln>
        </p:spPr>
      </p:sp>
      <p:sp>
        <p:nvSpPr>
          <p:cNvPr id="82949" name="Rectangle 5"/>
          <p:cNvSpPr/>
          <p:nvPr/>
        </p:nvSpPr>
        <p:spPr>
          <a:xfrm>
            <a:off x="1692275" y="5588000"/>
            <a:ext cx="541338" cy="366713"/>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rPr>
              <a:t>Clk</a:t>
            </a:r>
            <a:endParaRPr lang="en-US" altLang="zh-CN" b="1">
              <a:solidFill>
                <a:srgbClr val="0000FF"/>
              </a:solidFill>
              <a:latin typeface="Times New Roman" panose="02020603050405020304" pitchFamily="18" charset="0"/>
            </a:endParaRPr>
          </a:p>
        </p:txBody>
      </p:sp>
      <p:sp>
        <p:nvSpPr>
          <p:cNvPr id="82950" name="Rectangle 6"/>
          <p:cNvSpPr/>
          <p:nvPr/>
        </p:nvSpPr>
        <p:spPr>
          <a:xfrm>
            <a:off x="2425700" y="4895850"/>
            <a:ext cx="1298575" cy="1187450"/>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51" name="Line 7"/>
          <p:cNvSpPr/>
          <p:nvPr/>
        </p:nvSpPr>
        <p:spPr>
          <a:xfrm>
            <a:off x="2447925" y="5854700"/>
            <a:ext cx="231775" cy="69850"/>
          </a:xfrm>
          <a:prstGeom prst="line">
            <a:avLst/>
          </a:prstGeom>
          <a:ln w="25400" cap="flat" cmpd="sng">
            <a:solidFill>
              <a:schemeClr val="tx1"/>
            </a:solidFill>
            <a:prstDash val="solid"/>
            <a:headEnd type="none" w="med" len="med"/>
            <a:tailEnd type="none" w="med" len="med"/>
          </a:ln>
        </p:spPr>
      </p:sp>
      <p:sp>
        <p:nvSpPr>
          <p:cNvPr id="82952" name="Line 8"/>
          <p:cNvSpPr/>
          <p:nvPr/>
        </p:nvSpPr>
        <p:spPr>
          <a:xfrm flipH="1">
            <a:off x="2422525" y="5949950"/>
            <a:ext cx="282575" cy="107950"/>
          </a:xfrm>
          <a:prstGeom prst="line">
            <a:avLst/>
          </a:prstGeom>
          <a:ln w="25400" cap="flat" cmpd="sng">
            <a:solidFill>
              <a:schemeClr val="tx1"/>
            </a:solidFill>
            <a:prstDash val="solid"/>
            <a:headEnd type="none" w="med" len="med"/>
            <a:tailEnd type="none" w="med" len="med"/>
          </a:ln>
        </p:spPr>
      </p:sp>
      <p:sp>
        <p:nvSpPr>
          <p:cNvPr id="82953" name="Oval 9"/>
          <p:cNvSpPr/>
          <p:nvPr/>
        </p:nvSpPr>
        <p:spPr>
          <a:xfrm>
            <a:off x="2273300" y="5892800"/>
            <a:ext cx="114300" cy="12700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54" name="Line 10"/>
          <p:cNvSpPr/>
          <p:nvPr/>
        </p:nvSpPr>
        <p:spPr>
          <a:xfrm flipH="1">
            <a:off x="1833563" y="5937250"/>
            <a:ext cx="449262" cy="0"/>
          </a:xfrm>
          <a:prstGeom prst="line">
            <a:avLst/>
          </a:prstGeom>
          <a:ln w="25400" cap="flat" cmpd="sng">
            <a:solidFill>
              <a:schemeClr val="tx1"/>
            </a:solidFill>
            <a:prstDash val="solid"/>
            <a:headEnd type="none" w="med" len="med"/>
            <a:tailEnd type="none" w="med" len="med"/>
          </a:ln>
        </p:spPr>
      </p:sp>
      <p:sp>
        <p:nvSpPr>
          <p:cNvPr id="850955" name="Line 11"/>
          <p:cNvSpPr/>
          <p:nvPr/>
        </p:nvSpPr>
        <p:spPr>
          <a:xfrm>
            <a:off x="4421188" y="3795713"/>
            <a:ext cx="11112" cy="2120900"/>
          </a:xfrm>
          <a:prstGeom prst="line">
            <a:avLst/>
          </a:prstGeom>
          <a:ln w="50800" cap="flat" cmpd="sng">
            <a:solidFill>
              <a:srgbClr val="FF0000"/>
            </a:solidFill>
            <a:prstDash val="solid"/>
            <a:headEnd type="none" w="med" len="med"/>
            <a:tailEnd type="triangle" w="med" len="med"/>
          </a:ln>
        </p:spPr>
      </p:sp>
      <p:sp>
        <p:nvSpPr>
          <p:cNvPr id="82956" name="Line 12"/>
          <p:cNvSpPr/>
          <p:nvPr/>
        </p:nvSpPr>
        <p:spPr>
          <a:xfrm flipV="1">
            <a:off x="2522538" y="4254500"/>
            <a:ext cx="188912" cy="207963"/>
          </a:xfrm>
          <a:prstGeom prst="line">
            <a:avLst/>
          </a:prstGeom>
          <a:ln w="12700" cap="flat" cmpd="sng">
            <a:solidFill>
              <a:schemeClr val="tx1"/>
            </a:solidFill>
            <a:prstDash val="solid"/>
            <a:headEnd type="none" w="med" len="med"/>
            <a:tailEnd type="none" w="med" len="med"/>
          </a:ln>
        </p:spPr>
      </p:sp>
      <p:sp>
        <p:nvSpPr>
          <p:cNvPr id="82957" name="Rectangle 13"/>
          <p:cNvSpPr/>
          <p:nvPr/>
        </p:nvSpPr>
        <p:spPr>
          <a:xfrm>
            <a:off x="2373313" y="4108450"/>
            <a:ext cx="369887" cy="363538"/>
          </a:xfrm>
          <a:prstGeom prst="rect">
            <a:avLst/>
          </a:prstGeom>
          <a:noFill/>
          <a:ln w="12700">
            <a:noFill/>
          </a:ln>
        </p:spPr>
        <p:txBody>
          <a:bodyPr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82958" name="Rectangle 14"/>
          <p:cNvSpPr/>
          <p:nvPr/>
        </p:nvSpPr>
        <p:spPr>
          <a:xfrm>
            <a:off x="2449513" y="4870450"/>
            <a:ext cx="5159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82959" name="Rectangle 15"/>
          <p:cNvSpPr/>
          <p:nvPr/>
        </p:nvSpPr>
        <p:spPr>
          <a:xfrm>
            <a:off x="2873375" y="4870450"/>
            <a:ext cx="4651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82960" name="Rectangle 16"/>
          <p:cNvSpPr/>
          <p:nvPr/>
        </p:nvSpPr>
        <p:spPr>
          <a:xfrm>
            <a:off x="3300413" y="4870450"/>
            <a:ext cx="4778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82961" name="Rectangle 17"/>
          <p:cNvSpPr/>
          <p:nvPr/>
        </p:nvSpPr>
        <p:spPr>
          <a:xfrm>
            <a:off x="2522538" y="5272088"/>
            <a:ext cx="1106487" cy="588962"/>
          </a:xfrm>
          <a:prstGeom prst="rect">
            <a:avLst/>
          </a:prstGeom>
          <a:noFill/>
          <a:ln w="12700">
            <a:noFill/>
          </a:ln>
        </p:spPr>
        <p:txBody>
          <a:bodyPr wrap="none" lIns="90488" tIns="44450" rIns="90488" bIns="44450">
            <a:spAutoFit/>
          </a:bodyPr>
          <a:p>
            <a:pPr>
              <a:lnSpc>
                <a:spcPct val="90000"/>
              </a:lnSpc>
            </a:pPr>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pPr>
              <a:lnSpc>
                <a:spcPct val="90000"/>
              </a:lnSpc>
            </a:pPr>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82962" name="Rectangle 18"/>
          <p:cNvSpPr/>
          <p:nvPr/>
        </p:nvSpPr>
        <p:spPr>
          <a:xfrm>
            <a:off x="2162175" y="3879850"/>
            <a:ext cx="4778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grpSp>
        <p:nvGrpSpPr>
          <p:cNvPr id="82963" name="Group 19"/>
          <p:cNvGrpSpPr/>
          <p:nvPr/>
        </p:nvGrpSpPr>
        <p:grpSpPr>
          <a:xfrm>
            <a:off x="4852988" y="4883150"/>
            <a:ext cx="511175" cy="1219200"/>
            <a:chOff x="3057" y="2968"/>
            <a:chExt cx="322" cy="768"/>
          </a:xfrm>
        </p:grpSpPr>
        <p:grpSp>
          <p:nvGrpSpPr>
            <p:cNvPr id="83021" name="Group 20"/>
            <p:cNvGrpSpPr/>
            <p:nvPr/>
          </p:nvGrpSpPr>
          <p:grpSpPr>
            <a:xfrm>
              <a:off x="3057" y="2968"/>
              <a:ext cx="288" cy="768"/>
              <a:chOff x="3057" y="2968"/>
              <a:chExt cx="288" cy="768"/>
            </a:xfrm>
          </p:grpSpPr>
          <p:sp>
            <p:nvSpPr>
              <p:cNvPr id="83023" name="Line 21"/>
              <p:cNvSpPr/>
              <p:nvPr/>
            </p:nvSpPr>
            <p:spPr>
              <a:xfrm>
                <a:off x="3057" y="2968"/>
                <a:ext cx="0" cy="176"/>
              </a:xfrm>
              <a:prstGeom prst="line">
                <a:avLst/>
              </a:prstGeom>
              <a:ln w="25400" cap="flat" cmpd="sng">
                <a:solidFill>
                  <a:schemeClr val="tx1"/>
                </a:solidFill>
                <a:prstDash val="solid"/>
                <a:headEnd type="none" w="med" len="med"/>
                <a:tailEnd type="none" w="med" len="med"/>
              </a:ln>
            </p:spPr>
          </p:sp>
          <p:sp>
            <p:nvSpPr>
              <p:cNvPr id="83024" name="Line 22"/>
              <p:cNvSpPr/>
              <p:nvPr/>
            </p:nvSpPr>
            <p:spPr>
              <a:xfrm>
                <a:off x="3065" y="2968"/>
                <a:ext cx="272" cy="176"/>
              </a:xfrm>
              <a:prstGeom prst="line">
                <a:avLst/>
              </a:prstGeom>
              <a:ln w="25400" cap="flat" cmpd="sng">
                <a:solidFill>
                  <a:schemeClr val="tx1"/>
                </a:solidFill>
                <a:prstDash val="solid"/>
                <a:headEnd type="none" w="med" len="med"/>
                <a:tailEnd type="none" w="med" len="med"/>
              </a:ln>
            </p:spPr>
          </p:sp>
          <p:sp>
            <p:nvSpPr>
              <p:cNvPr id="83025" name="Line 23"/>
              <p:cNvSpPr/>
              <p:nvPr/>
            </p:nvSpPr>
            <p:spPr>
              <a:xfrm>
                <a:off x="3065" y="3160"/>
                <a:ext cx="128" cy="80"/>
              </a:xfrm>
              <a:prstGeom prst="line">
                <a:avLst/>
              </a:prstGeom>
              <a:ln w="25400" cap="flat" cmpd="sng">
                <a:solidFill>
                  <a:schemeClr val="tx1"/>
                </a:solidFill>
                <a:prstDash val="solid"/>
                <a:headEnd type="none" w="med" len="med"/>
                <a:tailEnd type="none" w="med" len="med"/>
              </a:ln>
            </p:spPr>
          </p:sp>
          <p:sp>
            <p:nvSpPr>
              <p:cNvPr id="83026" name="Line 24"/>
              <p:cNvSpPr/>
              <p:nvPr/>
            </p:nvSpPr>
            <p:spPr>
              <a:xfrm>
                <a:off x="3201" y="3256"/>
                <a:ext cx="0" cy="176"/>
              </a:xfrm>
              <a:prstGeom prst="line">
                <a:avLst/>
              </a:prstGeom>
              <a:ln w="25400" cap="flat" cmpd="sng">
                <a:solidFill>
                  <a:schemeClr val="tx1"/>
                </a:solidFill>
                <a:prstDash val="solid"/>
                <a:headEnd type="none" w="med" len="med"/>
                <a:tailEnd type="none" w="med" len="med"/>
              </a:ln>
            </p:spPr>
          </p:sp>
          <p:sp>
            <p:nvSpPr>
              <p:cNvPr id="83027" name="Line 25"/>
              <p:cNvSpPr/>
              <p:nvPr/>
            </p:nvSpPr>
            <p:spPr>
              <a:xfrm>
                <a:off x="3345" y="3160"/>
                <a:ext cx="0" cy="368"/>
              </a:xfrm>
              <a:prstGeom prst="line">
                <a:avLst/>
              </a:prstGeom>
              <a:ln w="25400" cap="flat" cmpd="sng">
                <a:solidFill>
                  <a:schemeClr val="tx1"/>
                </a:solidFill>
                <a:prstDash val="solid"/>
                <a:headEnd type="none" w="med" len="med"/>
                <a:tailEnd type="none" w="med" len="med"/>
              </a:ln>
            </p:spPr>
          </p:sp>
          <p:sp>
            <p:nvSpPr>
              <p:cNvPr id="83028" name="Line 26"/>
              <p:cNvSpPr/>
              <p:nvPr/>
            </p:nvSpPr>
            <p:spPr>
              <a:xfrm flipV="1">
                <a:off x="3065" y="3432"/>
                <a:ext cx="128" cy="112"/>
              </a:xfrm>
              <a:prstGeom prst="line">
                <a:avLst/>
              </a:prstGeom>
              <a:ln w="25400" cap="flat" cmpd="sng">
                <a:solidFill>
                  <a:schemeClr val="tx1"/>
                </a:solidFill>
                <a:prstDash val="solid"/>
                <a:headEnd type="none" w="med" len="med"/>
                <a:tailEnd type="none" w="med" len="med"/>
              </a:ln>
            </p:spPr>
          </p:sp>
          <p:sp>
            <p:nvSpPr>
              <p:cNvPr id="83029" name="Line 27"/>
              <p:cNvSpPr/>
              <p:nvPr/>
            </p:nvSpPr>
            <p:spPr>
              <a:xfrm>
                <a:off x="3057" y="3544"/>
                <a:ext cx="0" cy="176"/>
              </a:xfrm>
              <a:prstGeom prst="line">
                <a:avLst/>
              </a:prstGeom>
              <a:ln w="25400" cap="flat" cmpd="sng">
                <a:solidFill>
                  <a:schemeClr val="tx1"/>
                </a:solidFill>
                <a:prstDash val="solid"/>
                <a:headEnd type="none" w="med" len="med"/>
                <a:tailEnd type="none" w="med" len="med"/>
              </a:ln>
            </p:spPr>
          </p:sp>
          <p:sp>
            <p:nvSpPr>
              <p:cNvPr id="83030" name="Line 28"/>
              <p:cNvSpPr/>
              <p:nvPr/>
            </p:nvSpPr>
            <p:spPr>
              <a:xfrm flipV="1">
                <a:off x="3065" y="3528"/>
                <a:ext cx="272" cy="208"/>
              </a:xfrm>
              <a:prstGeom prst="line">
                <a:avLst/>
              </a:prstGeom>
              <a:ln w="25400" cap="flat" cmpd="sng">
                <a:solidFill>
                  <a:schemeClr val="tx1"/>
                </a:solidFill>
                <a:prstDash val="solid"/>
                <a:headEnd type="none" w="med" len="med"/>
                <a:tailEnd type="none" w="med" len="med"/>
              </a:ln>
            </p:spPr>
          </p:sp>
        </p:grpSp>
        <p:sp>
          <p:nvSpPr>
            <p:cNvPr id="83022" name="Rectangle 29"/>
            <p:cNvSpPr/>
            <p:nvPr/>
          </p:nvSpPr>
          <p:spPr>
            <a:xfrm rot="5400000">
              <a:off x="3079" y="3236"/>
              <a:ext cx="387"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ALU</a:t>
              </a:r>
              <a:endParaRPr lang="en-US" altLang="zh-CN" sz="1600" b="1">
                <a:latin typeface="Times New Roman" panose="02020603050405020304" pitchFamily="18" charset="0"/>
              </a:endParaRPr>
            </a:p>
          </p:txBody>
        </p:sp>
      </p:grpSp>
      <p:sp>
        <p:nvSpPr>
          <p:cNvPr id="82964" name="Rectangle 30"/>
          <p:cNvSpPr/>
          <p:nvPr/>
        </p:nvSpPr>
        <p:spPr>
          <a:xfrm>
            <a:off x="6372225" y="6159500"/>
            <a:ext cx="541338" cy="366713"/>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rPr>
              <a:t>Clk</a:t>
            </a:r>
            <a:endParaRPr lang="en-US" altLang="zh-CN" b="1">
              <a:solidFill>
                <a:srgbClr val="0000FF"/>
              </a:solidFill>
              <a:latin typeface="Times New Roman" panose="02020603050405020304" pitchFamily="18" charset="0"/>
            </a:endParaRPr>
          </a:p>
        </p:txBody>
      </p:sp>
      <p:sp>
        <p:nvSpPr>
          <p:cNvPr id="82965" name="Rectangle 31"/>
          <p:cNvSpPr/>
          <p:nvPr/>
        </p:nvSpPr>
        <p:spPr>
          <a:xfrm>
            <a:off x="5800725" y="5481638"/>
            <a:ext cx="1008063" cy="366712"/>
          </a:xfrm>
          <a:prstGeom prst="rect">
            <a:avLst/>
          </a:prstGeom>
          <a:noFill/>
          <a:ln w="12700">
            <a:noFill/>
          </a:ln>
        </p:spPr>
        <p:txBody>
          <a:bodyPr lIns="90488" tIns="44450" rIns="90488" bIns="44450">
            <a:spAutoFit/>
          </a:bodyPr>
          <a:p>
            <a:r>
              <a:rPr lang="en-US" altLang="zh-CN" b="1">
                <a:latin typeface="Times New Roman" panose="02020603050405020304" pitchFamily="18" charset="0"/>
              </a:rPr>
              <a:t>Data In</a:t>
            </a:r>
            <a:endParaRPr lang="en-US" altLang="zh-CN" b="1">
              <a:latin typeface="Times New Roman" panose="02020603050405020304" pitchFamily="18" charset="0"/>
            </a:endParaRPr>
          </a:p>
        </p:txBody>
      </p:sp>
      <p:sp>
        <p:nvSpPr>
          <p:cNvPr id="82966" name="Rectangle 32"/>
          <p:cNvSpPr/>
          <p:nvPr/>
        </p:nvSpPr>
        <p:spPr>
          <a:xfrm>
            <a:off x="6732588" y="4938713"/>
            <a:ext cx="1201737" cy="1087437"/>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67" name="Line 33"/>
          <p:cNvSpPr/>
          <p:nvPr/>
        </p:nvSpPr>
        <p:spPr>
          <a:xfrm flipV="1">
            <a:off x="6788150" y="5761038"/>
            <a:ext cx="71438" cy="269875"/>
          </a:xfrm>
          <a:prstGeom prst="line">
            <a:avLst/>
          </a:prstGeom>
          <a:ln w="25400" cap="flat" cmpd="sng">
            <a:solidFill>
              <a:schemeClr val="tx1"/>
            </a:solidFill>
            <a:prstDash val="solid"/>
            <a:headEnd type="none" w="med" len="med"/>
            <a:tailEnd type="none" w="med" len="med"/>
          </a:ln>
        </p:spPr>
      </p:sp>
      <p:sp>
        <p:nvSpPr>
          <p:cNvPr id="82968" name="Line 34"/>
          <p:cNvSpPr/>
          <p:nvPr/>
        </p:nvSpPr>
        <p:spPr>
          <a:xfrm>
            <a:off x="6884988" y="5786438"/>
            <a:ext cx="109537" cy="219075"/>
          </a:xfrm>
          <a:prstGeom prst="line">
            <a:avLst/>
          </a:prstGeom>
          <a:ln w="25400" cap="flat" cmpd="sng">
            <a:solidFill>
              <a:schemeClr val="tx1"/>
            </a:solidFill>
            <a:prstDash val="solid"/>
            <a:headEnd type="none" w="med" len="med"/>
            <a:tailEnd type="none" w="med" len="med"/>
          </a:ln>
        </p:spPr>
      </p:sp>
      <p:sp>
        <p:nvSpPr>
          <p:cNvPr id="82969" name="Oval 35"/>
          <p:cNvSpPr/>
          <p:nvPr/>
        </p:nvSpPr>
        <p:spPr>
          <a:xfrm>
            <a:off x="6826250" y="6064250"/>
            <a:ext cx="128588" cy="109538"/>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70" name="Rectangle 36"/>
          <p:cNvSpPr/>
          <p:nvPr/>
        </p:nvSpPr>
        <p:spPr>
          <a:xfrm>
            <a:off x="7966075" y="5068888"/>
            <a:ext cx="1041400"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DataOut</a:t>
            </a:r>
            <a:endParaRPr lang="en-US" altLang="zh-CN" b="1">
              <a:latin typeface="Times New Roman" panose="02020603050405020304" pitchFamily="18" charset="0"/>
            </a:endParaRPr>
          </a:p>
        </p:txBody>
      </p:sp>
      <p:sp>
        <p:nvSpPr>
          <p:cNvPr id="82971" name="Line 37"/>
          <p:cNvSpPr/>
          <p:nvPr/>
        </p:nvSpPr>
        <p:spPr>
          <a:xfrm flipH="1">
            <a:off x="6877050" y="6192838"/>
            <a:ext cx="0" cy="215900"/>
          </a:xfrm>
          <a:prstGeom prst="line">
            <a:avLst/>
          </a:prstGeom>
          <a:ln w="25400" cap="flat" cmpd="sng">
            <a:solidFill>
              <a:schemeClr val="tx1"/>
            </a:solidFill>
            <a:prstDash val="solid"/>
            <a:headEnd type="none" w="med" len="med"/>
            <a:tailEnd type="none" w="med" len="med"/>
          </a:ln>
        </p:spPr>
      </p:sp>
      <p:sp>
        <p:nvSpPr>
          <p:cNvPr id="850982" name="Line 38"/>
          <p:cNvSpPr/>
          <p:nvPr/>
        </p:nvSpPr>
        <p:spPr>
          <a:xfrm flipV="1">
            <a:off x="5330825" y="5294313"/>
            <a:ext cx="1422400" cy="0"/>
          </a:xfrm>
          <a:prstGeom prst="line">
            <a:avLst/>
          </a:prstGeom>
          <a:ln w="50800" cap="flat" cmpd="sng">
            <a:solidFill>
              <a:srgbClr val="FF0000"/>
            </a:solidFill>
            <a:prstDash val="solid"/>
            <a:headEnd type="none" w="med" len="med"/>
            <a:tailEnd type="triangle" w="med" len="med"/>
          </a:ln>
        </p:spPr>
      </p:sp>
      <p:sp>
        <p:nvSpPr>
          <p:cNvPr id="82973" name="Rectangle 39"/>
          <p:cNvSpPr/>
          <p:nvPr/>
        </p:nvSpPr>
        <p:spPr>
          <a:xfrm>
            <a:off x="5729288" y="4708525"/>
            <a:ext cx="985837" cy="588963"/>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Address</a:t>
            </a:r>
            <a:endParaRPr lang="en-US" altLang="zh-CN" b="1">
              <a:latin typeface="Times New Roman" panose="02020603050405020304" pitchFamily="18" charset="0"/>
            </a:endParaRPr>
          </a:p>
        </p:txBody>
      </p:sp>
      <p:sp>
        <p:nvSpPr>
          <p:cNvPr id="82974" name="Rectangle 40"/>
          <p:cNvSpPr/>
          <p:nvPr/>
        </p:nvSpPr>
        <p:spPr>
          <a:xfrm>
            <a:off x="6858000" y="5014913"/>
            <a:ext cx="1028700" cy="838200"/>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Ideal</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82975" name="Rectangle 41"/>
          <p:cNvSpPr/>
          <p:nvPr/>
        </p:nvSpPr>
        <p:spPr>
          <a:xfrm>
            <a:off x="938213" y="3533775"/>
            <a:ext cx="1241425" cy="973138"/>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76" name="Rectangle 42"/>
          <p:cNvSpPr/>
          <p:nvPr/>
        </p:nvSpPr>
        <p:spPr>
          <a:xfrm>
            <a:off x="2487613" y="3460750"/>
            <a:ext cx="168910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Instruction bus</a:t>
            </a:r>
            <a:endParaRPr lang="en-US" altLang="zh-CN" b="1">
              <a:latin typeface="Times New Roman" panose="02020603050405020304" pitchFamily="18" charset="0"/>
            </a:endParaRPr>
          </a:p>
        </p:txBody>
      </p:sp>
      <p:sp>
        <p:nvSpPr>
          <p:cNvPr id="850987" name="Line 43"/>
          <p:cNvSpPr/>
          <p:nvPr/>
        </p:nvSpPr>
        <p:spPr>
          <a:xfrm flipV="1">
            <a:off x="2228850" y="3824288"/>
            <a:ext cx="2222500" cy="4762"/>
          </a:xfrm>
          <a:prstGeom prst="line">
            <a:avLst/>
          </a:prstGeom>
          <a:ln w="50800" cap="flat" cmpd="sng">
            <a:solidFill>
              <a:srgbClr val="FF0000"/>
            </a:solidFill>
            <a:prstDash val="solid"/>
            <a:headEnd type="none" w="med" len="med"/>
            <a:tailEnd type="none" w="med" len="med"/>
          </a:ln>
        </p:spPr>
      </p:sp>
      <p:sp>
        <p:nvSpPr>
          <p:cNvPr id="850988" name="Line 44"/>
          <p:cNvSpPr/>
          <p:nvPr/>
        </p:nvSpPr>
        <p:spPr>
          <a:xfrm>
            <a:off x="1512888" y="3163888"/>
            <a:ext cx="0" cy="512762"/>
          </a:xfrm>
          <a:prstGeom prst="line">
            <a:avLst/>
          </a:prstGeom>
          <a:ln w="50800" cap="flat" cmpd="sng">
            <a:solidFill>
              <a:srgbClr val="FF0000"/>
            </a:solidFill>
            <a:prstDash val="solid"/>
            <a:headEnd type="none" w="med" len="med"/>
            <a:tailEnd type="triangle" w="med" len="med"/>
          </a:ln>
        </p:spPr>
      </p:sp>
      <p:sp>
        <p:nvSpPr>
          <p:cNvPr id="82979" name="Rectangle 45"/>
          <p:cNvSpPr/>
          <p:nvPr/>
        </p:nvSpPr>
        <p:spPr>
          <a:xfrm>
            <a:off x="1500188" y="3173413"/>
            <a:ext cx="2951162" cy="366712"/>
          </a:xfrm>
          <a:prstGeom prst="rect">
            <a:avLst/>
          </a:prstGeom>
          <a:noFill/>
          <a:ln w="12700">
            <a:noFill/>
          </a:ln>
        </p:spPr>
        <p:txBody>
          <a:bodyPr lIns="90488" tIns="44450" rIns="90488" bIns="44450">
            <a:spAutoFit/>
          </a:bodyPr>
          <a:p>
            <a:r>
              <a:rPr lang="en-US" altLang="zh-CN" b="1">
                <a:latin typeface="Times New Roman" panose="02020603050405020304" pitchFamily="18" charset="0"/>
              </a:rPr>
              <a:t>Instruction Address</a:t>
            </a:r>
            <a:endParaRPr lang="en-US" altLang="zh-CN" b="1">
              <a:latin typeface="Times New Roman" panose="02020603050405020304" pitchFamily="18" charset="0"/>
            </a:endParaRPr>
          </a:p>
        </p:txBody>
      </p:sp>
      <p:sp>
        <p:nvSpPr>
          <p:cNvPr id="82980" name="Rectangle 46"/>
          <p:cNvSpPr/>
          <p:nvPr/>
        </p:nvSpPr>
        <p:spPr>
          <a:xfrm>
            <a:off x="909638" y="3622675"/>
            <a:ext cx="1285875" cy="838200"/>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Ideal</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Instruction</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82981" name="Rectangle 47"/>
          <p:cNvSpPr/>
          <p:nvPr/>
        </p:nvSpPr>
        <p:spPr>
          <a:xfrm>
            <a:off x="179388" y="2708275"/>
            <a:ext cx="541337" cy="366713"/>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rPr>
              <a:t>Clk</a:t>
            </a:r>
            <a:endParaRPr lang="en-US" altLang="zh-CN" b="1">
              <a:solidFill>
                <a:srgbClr val="0000FF"/>
              </a:solidFill>
              <a:latin typeface="Times New Roman" panose="02020603050405020304" pitchFamily="18" charset="0"/>
            </a:endParaRPr>
          </a:p>
        </p:txBody>
      </p:sp>
      <p:sp>
        <p:nvSpPr>
          <p:cNvPr id="82982" name="Rectangle 48"/>
          <p:cNvSpPr/>
          <p:nvPr/>
        </p:nvSpPr>
        <p:spPr>
          <a:xfrm>
            <a:off x="920750" y="2941638"/>
            <a:ext cx="1187450" cy="263525"/>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83" name="Line 49"/>
          <p:cNvSpPr/>
          <p:nvPr/>
        </p:nvSpPr>
        <p:spPr>
          <a:xfrm>
            <a:off x="908050" y="3005138"/>
            <a:ext cx="203200" cy="50800"/>
          </a:xfrm>
          <a:prstGeom prst="line">
            <a:avLst/>
          </a:prstGeom>
          <a:ln w="25400" cap="flat" cmpd="sng">
            <a:solidFill>
              <a:schemeClr val="tx1"/>
            </a:solidFill>
            <a:prstDash val="solid"/>
            <a:headEnd type="none" w="med" len="med"/>
            <a:tailEnd type="none" w="med" len="med"/>
          </a:ln>
        </p:spPr>
      </p:sp>
      <p:sp>
        <p:nvSpPr>
          <p:cNvPr id="82984" name="Line 50"/>
          <p:cNvSpPr/>
          <p:nvPr/>
        </p:nvSpPr>
        <p:spPr>
          <a:xfrm flipH="1">
            <a:off x="882650" y="3081338"/>
            <a:ext cx="254000" cy="50800"/>
          </a:xfrm>
          <a:prstGeom prst="line">
            <a:avLst/>
          </a:prstGeom>
          <a:ln w="25400" cap="flat" cmpd="sng">
            <a:solidFill>
              <a:schemeClr val="tx1"/>
            </a:solidFill>
            <a:prstDash val="solid"/>
            <a:headEnd type="none" w="med" len="med"/>
            <a:tailEnd type="none" w="med" len="med"/>
          </a:ln>
        </p:spPr>
      </p:sp>
      <p:sp>
        <p:nvSpPr>
          <p:cNvPr id="82985" name="Oval 51"/>
          <p:cNvSpPr/>
          <p:nvPr/>
        </p:nvSpPr>
        <p:spPr>
          <a:xfrm>
            <a:off x="755650" y="3005138"/>
            <a:ext cx="127000" cy="12700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2986" name="Line 52"/>
          <p:cNvSpPr/>
          <p:nvPr/>
        </p:nvSpPr>
        <p:spPr>
          <a:xfrm flipH="1">
            <a:off x="368300" y="3070225"/>
            <a:ext cx="363538" cy="0"/>
          </a:xfrm>
          <a:prstGeom prst="line">
            <a:avLst/>
          </a:prstGeom>
          <a:ln w="25400" cap="flat" cmpd="sng">
            <a:solidFill>
              <a:schemeClr val="tx1"/>
            </a:solidFill>
            <a:prstDash val="solid"/>
            <a:headEnd type="none" w="med" len="med"/>
            <a:tailEnd type="none" w="med" len="med"/>
          </a:ln>
        </p:spPr>
      </p:sp>
      <p:sp>
        <p:nvSpPr>
          <p:cNvPr id="82987" name="Rectangle 53"/>
          <p:cNvSpPr/>
          <p:nvPr/>
        </p:nvSpPr>
        <p:spPr>
          <a:xfrm>
            <a:off x="1300163" y="2881313"/>
            <a:ext cx="4905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PC</a:t>
            </a:r>
            <a:endParaRPr lang="en-US" altLang="zh-CN" b="1">
              <a:latin typeface="Times New Roman" panose="02020603050405020304" pitchFamily="18" charset="0"/>
            </a:endParaRPr>
          </a:p>
        </p:txBody>
      </p:sp>
      <p:sp>
        <p:nvSpPr>
          <p:cNvPr id="850998" name="Line 54"/>
          <p:cNvSpPr/>
          <p:nvPr/>
        </p:nvSpPr>
        <p:spPr>
          <a:xfrm>
            <a:off x="3059113" y="3827463"/>
            <a:ext cx="0" cy="1027112"/>
          </a:xfrm>
          <a:prstGeom prst="line">
            <a:avLst/>
          </a:prstGeom>
          <a:ln w="50800" cap="flat" cmpd="sng">
            <a:solidFill>
              <a:srgbClr val="FF0000"/>
            </a:solidFill>
            <a:prstDash val="solid"/>
            <a:headEnd type="none" w="med" len="med"/>
            <a:tailEnd type="triangle" w="med" len="med"/>
          </a:ln>
        </p:spPr>
      </p:sp>
      <p:sp>
        <p:nvSpPr>
          <p:cNvPr id="82989" name="Line 55"/>
          <p:cNvSpPr/>
          <p:nvPr/>
        </p:nvSpPr>
        <p:spPr>
          <a:xfrm flipV="1">
            <a:off x="2979738" y="4254500"/>
            <a:ext cx="188912" cy="207963"/>
          </a:xfrm>
          <a:prstGeom prst="line">
            <a:avLst/>
          </a:prstGeom>
          <a:ln w="12700" cap="flat" cmpd="sng">
            <a:solidFill>
              <a:schemeClr val="tx1"/>
            </a:solidFill>
            <a:prstDash val="solid"/>
            <a:headEnd type="none" w="med" len="med"/>
            <a:tailEnd type="none" w="med" len="med"/>
          </a:ln>
        </p:spPr>
      </p:sp>
      <p:sp>
        <p:nvSpPr>
          <p:cNvPr id="82990" name="Rectangle 56"/>
          <p:cNvSpPr/>
          <p:nvPr/>
        </p:nvSpPr>
        <p:spPr>
          <a:xfrm>
            <a:off x="2830513" y="4108450"/>
            <a:ext cx="369887" cy="363538"/>
          </a:xfrm>
          <a:prstGeom prst="rect">
            <a:avLst/>
          </a:prstGeom>
          <a:noFill/>
          <a:ln w="12700">
            <a:noFill/>
          </a:ln>
        </p:spPr>
        <p:txBody>
          <a:bodyPr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82991" name="Rectangle 57"/>
          <p:cNvSpPr/>
          <p:nvPr/>
        </p:nvSpPr>
        <p:spPr>
          <a:xfrm>
            <a:off x="2667000" y="3879850"/>
            <a:ext cx="4397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851002" name="Line 58"/>
          <p:cNvSpPr/>
          <p:nvPr/>
        </p:nvSpPr>
        <p:spPr>
          <a:xfrm>
            <a:off x="3492500" y="3843338"/>
            <a:ext cx="0" cy="1025525"/>
          </a:xfrm>
          <a:prstGeom prst="line">
            <a:avLst/>
          </a:prstGeom>
          <a:ln w="50800" cap="flat" cmpd="sng">
            <a:solidFill>
              <a:srgbClr val="FF0000"/>
            </a:solidFill>
            <a:prstDash val="solid"/>
            <a:headEnd type="none" w="med" len="med"/>
            <a:tailEnd type="triangle" w="med" len="med"/>
          </a:ln>
        </p:spPr>
      </p:sp>
      <p:sp>
        <p:nvSpPr>
          <p:cNvPr id="82993" name="Line 59"/>
          <p:cNvSpPr/>
          <p:nvPr/>
        </p:nvSpPr>
        <p:spPr>
          <a:xfrm flipV="1">
            <a:off x="3419475" y="4260850"/>
            <a:ext cx="188913" cy="207963"/>
          </a:xfrm>
          <a:prstGeom prst="line">
            <a:avLst/>
          </a:prstGeom>
          <a:ln w="12700" cap="flat" cmpd="sng">
            <a:solidFill>
              <a:schemeClr val="tx1"/>
            </a:solidFill>
            <a:prstDash val="solid"/>
            <a:headEnd type="none" w="med" len="med"/>
            <a:tailEnd type="none" w="med" len="med"/>
          </a:ln>
        </p:spPr>
      </p:sp>
      <p:sp>
        <p:nvSpPr>
          <p:cNvPr id="82994" name="Rectangle 60"/>
          <p:cNvSpPr/>
          <p:nvPr/>
        </p:nvSpPr>
        <p:spPr>
          <a:xfrm>
            <a:off x="3265488" y="4108450"/>
            <a:ext cx="369887" cy="363538"/>
          </a:xfrm>
          <a:prstGeom prst="rect">
            <a:avLst/>
          </a:prstGeom>
          <a:noFill/>
          <a:ln w="12700">
            <a:noFill/>
          </a:ln>
        </p:spPr>
        <p:txBody>
          <a:bodyPr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82995" name="Rectangle 61"/>
          <p:cNvSpPr/>
          <p:nvPr/>
        </p:nvSpPr>
        <p:spPr>
          <a:xfrm>
            <a:off x="3105150" y="3879850"/>
            <a:ext cx="4270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sp>
        <p:nvSpPr>
          <p:cNvPr id="82996" name="Line 62"/>
          <p:cNvSpPr/>
          <p:nvPr/>
        </p:nvSpPr>
        <p:spPr>
          <a:xfrm>
            <a:off x="4427538" y="3859213"/>
            <a:ext cx="0" cy="2032000"/>
          </a:xfrm>
          <a:prstGeom prst="line">
            <a:avLst/>
          </a:prstGeom>
          <a:ln w="25400" cap="flat" cmpd="sng">
            <a:solidFill>
              <a:schemeClr val="tx1"/>
            </a:solidFill>
            <a:prstDash val="solid"/>
            <a:headEnd type="none" w="med" len="med"/>
            <a:tailEnd type="triangle" w="med" len="med"/>
          </a:ln>
        </p:spPr>
      </p:sp>
      <p:sp>
        <p:nvSpPr>
          <p:cNvPr id="82997" name="Line 63"/>
          <p:cNvSpPr/>
          <p:nvPr/>
        </p:nvSpPr>
        <p:spPr>
          <a:xfrm flipV="1">
            <a:off x="4351338" y="4254500"/>
            <a:ext cx="188912" cy="207963"/>
          </a:xfrm>
          <a:prstGeom prst="line">
            <a:avLst/>
          </a:prstGeom>
          <a:ln w="12700" cap="flat" cmpd="sng">
            <a:solidFill>
              <a:schemeClr val="tx1"/>
            </a:solidFill>
            <a:prstDash val="solid"/>
            <a:headEnd type="none" w="med" len="med"/>
            <a:tailEnd type="none" w="med" len="med"/>
          </a:ln>
        </p:spPr>
      </p:sp>
      <p:sp>
        <p:nvSpPr>
          <p:cNvPr id="82998" name="Rectangle 64"/>
          <p:cNvSpPr/>
          <p:nvPr/>
        </p:nvSpPr>
        <p:spPr>
          <a:xfrm>
            <a:off x="4049713" y="4108450"/>
            <a:ext cx="446087" cy="363538"/>
          </a:xfrm>
          <a:prstGeom prst="rect">
            <a:avLst/>
          </a:prstGeom>
          <a:noFill/>
          <a:ln w="12700">
            <a:noFill/>
          </a:ln>
        </p:spPr>
        <p:txBody>
          <a:bodyPr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82999" name="Rectangle 65"/>
          <p:cNvSpPr/>
          <p:nvPr/>
        </p:nvSpPr>
        <p:spPr>
          <a:xfrm>
            <a:off x="3824288" y="3879850"/>
            <a:ext cx="6572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a:t>
            </a:r>
            <a:endParaRPr lang="en-US" altLang="zh-CN" b="1">
              <a:latin typeface="Times New Roman" panose="02020603050405020304" pitchFamily="18" charset="0"/>
            </a:endParaRPr>
          </a:p>
        </p:txBody>
      </p:sp>
      <p:sp>
        <p:nvSpPr>
          <p:cNvPr id="851010" name="Line 66"/>
          <p:cNvSpPr/>
          <p:nvPr/>
        </p:nvSpPr>
        <p:spPr>
          <a:xfrm>
            <a:off x="3760788" y="4989513"/>
            <a:ext cx="1092200" cy="0"/>
          </a:xfrm>
          <a:prstGeom prst="line">
            <a:avLst/>
          </a:prstGeom>
          <a:ln w="50800" cap="flat" cmpd="sng">
            <a:solidFill>
              <a:srgbClr val="FF0000"/>
            </a:solidFill>
            <a:prstDash val="solid"/>
            <a:headEnd type="none" w="med" len="med"/>
            <a:tailEnd type="triangle" w="med" len="med"/>
          </a:ln>
        </p:spPr>
      </p:sp>
      <p:sp>
        <p:nvSpPr>
          <p:cNvPr id="83001" name="Line 67"/>
          <p:cNvSpPr/>
          <p:nvPr/>
        </p:nvSpPr>
        <p:spPr>
          <a:xfrm>
            <a:off x="4192588" y="5916613"/>
            <a:ext cx="0" cy="279400"/>
          </a:xfrm>
          <a:prstGeom prst="line">
            <a:avLst/>
          </a:prstGeom>
          <a:ln w="25400" cap="flat" cmpd="sng">
            <a:solidFill>
              <a:schemeClr val="tx1"/>
            </a:solidFill>
            <a:prstDash val="solid"/>
            <a:headEnd type="none" w="med" len="med"/>
            <a:tailEnd type="none" w="med" len="med"/>
          </a:ln>
        </p:spPr>
      </p:sp>
      <p:sp>
        <p:nvSpPr>
          <p:cNvPr id="83002" name="Line 68"/>
          <p:cNvSpPr/>
          <p:nvPr/>
        </p:nvSpPr>
        <p:spPr>
          <a:xfrm>
            <a:off x="4205288" y="6208713"/>
            <a:ext cx="1270000" cy="0"/>
          </a:xfrm>
          <a:prstGeom prst="line">
            <a:avLst/>
          </a:prstGeom>
          <a:ln w="25400" cap="flat" cmpd="sng">
            <a:solidFill>
              <a:schemeClr val="tx1"/>
            </a:solidFill>
            <a:prstDash val="solid"/>
            <a:headEnd type="none" w="med" len="med"/>
            <a:tailEnd type="none" w="med" len="med"/>
          </a:ln>
        </p:spPr>
      </p:sp>
      <p:sp>
        <p:nvSpPr>
          <p:cNvPr id="83003" name="Line 69"/>
          <p:cNvSpPr/>
          <p:nvPr/>
        </p:nvSpPr>
        <p:spPr>
          <a:xfrm>
            <a:off x="5500688" y="5827713"/>
            <a:ext cx="1193800" cy="0"/>
          </a:xfrm>
          <a:prstGeom prst="line">
            <a:avLst/>
          </a:prstGeom>
          <a:ln w="25400" cap="flat" cmpd="sng">
            <a:solidFill>
              <a:schemeClr val="tx1"/>
            </a:solidFill>
            <a:prstDash val="solid"/>
            <a:headEnd type="none" w="med" len="med"/>
            <a:tailEnd type="triangle" w="med" len="med"/>
          </a:ln>
        </p:spPr>
      </p:sp>
      <p:sp>
        <p:nvSpPr>
          <p:cNvPr id="83004" name="Line 70"/>
          <p:cNvSpPr/>
          <p:nvPr/>
        </p:nvSpPr>
        <p:spPr>
          <a:xfrm>
            <a:off x="5487988" y="5840413"/>
            <a:ext cx="0" cy="355600"/>
          </a:xfrm>
          <a:prstGeom prst="line">
            <a:avLst/>
          </a:prstGeom>
          <a:ln w="25400" cap="flat" cmpd="sng">
            <a:solidFill>
              <a:schemeClr val="tx1"/>
            </a:solidFill>
            <a:prstDash val="solid"/>
            <a:headEnd type="none" w="med" len="med"/>
            <a:tailEnd type="none" w="med" len="med"/>
          </a:ln>
        </p:spPr>
      </p:sp>
      <p:sp>
        <p:nvSpPr>
          <p:cNvPr id="83005" name="Line 71"/>
          <p:cNvSpPr/>
          <p:nvPr/>
        </p:nvSpPr>
        <p:spPr>
          <a:xfrm flipH="1">
            <a:off x="4491038" y="6062663"/>
            <a:ext cx="165100" cy="215900"/>
          </a:xfrm>
          <a:prstGeom prst="line">
            <a:avLst/>
          </a:prstGeom>
          <a:ln w="12700" cap="flat" cmpd="sng">
            <a:solidFill>
              <a:schemeClr val="tx1"/>
            </a:solidFill>
            <a:prstDash val="solid"/>
            <a:headEnd type="none" w="med" len="med"/>
            <a:tailEnd type="none" w="med" len="med"/>
          </a:ln>
        </p:spPr>
      </p:sp>
      <p:sp>
        <p:nvSpPr>
          <p:cNvPr id="83006" name="Rectangle 72"/>
          <p:cNvSpPr/>
          <p:nvPr/>
        </p:nvSpPr>
        <p:spPr>
          <a:xfrm>
            <a:off x="4330700" y="62849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83007" name="Line 73"/>
          <p:cNvSpPr/>
          <p:nvPr/>
        </p:nvSpPr>
        <p:spPr>
          <a:xfrm flipH="1">
            <a:off x="5481638" y="5148263"/>
            <a:ext cx="165100" cy="215900"/>
          </a:xfrm>
          <a:prstGeom prst="line">
            <a:avLst/>
          </a:prstGeom>
          <a:ln w="12700" cap="flat" cmpd="sng">
            <a:solidFill>
              <a:schemeClr val="tx1"/>
            </a:solidFill>
            <a:prstDash val="solid"/>
            <a:headEnd type="none" w="med" len="med"/>
            <a:tailEnd type="none" w="med" len="med"/>
          </a:ln>
        </p:spPr>
      </p:sp>
      <p:sp>
        <p:nvSpPr>
          <p:cNvPr id="83008" name="Rectangle 74"/>
          <p:cNvSpPr/>
          <p:nvPr/>
        </p:nvSpPr>
        <p:spPr>
          <a:xfrm>
            <a:off x="5321300" y="48371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83009" name="Line 75"/>
          <p:cNvSpPr/>
          <p:nvPr/>
        </p:nvSpPr>
        <p:spPr>
          <a:xfrm flipH="1">
            <a:off x="4033838" y="4843463"/>
            <a:ext cx="165100" cy="215900"/>
          </a:xfrm>
          <a:prstGeom prst="line">
            <a:avLst/>
          </a:prstGeom>
          <a:ln w="12700" cap="flat" cmpd="sng">
            <a:solidFill>
              <a:schemeClr val="tx1"/>
            </a:solidFill>
            <a:prstDash val="solid"/>
            <a:headEnd type="none" w="med" len="med"/>
            <a:tailEnd type="none" w="med" len="med"/>
          </a:ln>
        </p:spPr>
      </p:sp>
      <p:sp>
        <p:nvSpPr>
          <p:cNvPr id="83010" name="Rectangle 76"/>
          <p:cNvSpPr/>
          <p:nvPr/>
        </p:nvSpPr>
        <p:spPr>
          <a:xfrm>
            <a:off x="3873500" y="50657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851021" name="Line 77"/>
          <p:cNvSpPr/>
          <p:nvPr/>
        </p:nvSpPr>
        <p:spPr>
          <a:xfrm>
            <a:off x="7951788" y="5446713"/>
            <a:ext cx="892175" cy="0"/>
          </a:xfrm>
          <a:prstGeom prst="line">
            <a:avLst/>
          </a:prstGeom>
          <a:ln w="50800" cap="flat" cmpd="sng">
            <a:solidFill>
              <a:srgbClr val="FF0000"/>
            </a:solidFill>
            <a:prstDash val="solid"/>
            <a:headEnd type="none" w="med" len="med"/>
            <a:tailEnd type="none" w="med" len="med"/>
          </a:ln>
        </p:spPr>
      </p:sp>
      <p:sp>
        <p:nvSpPr>
          <p:cNvPr id="851022" name="Line 78"/>
          <p:cNvSpPr/>
          <p:nvPr/>
        </p:nvSpPr>
        <p:spPr>
          <a:xfrm>
            <a:off x="8840788" y="5429250"/>
            <a:ext cx="0" cy="1211263"/>
          </a:xfrm>
          <a:prstGeom prst="line">
            <a:avLst/>
          </a:prstGeom>
          <a:ln w="50800" cap="flat" cmpd="sng">
            <a:solidFill>
              <a:srgbClr val="FF0000"/>
            </a:solidFill>
            <a:prstDash val="solid"/>
            <a:headEnd type="none" w="med" len="med"/>
            <a:tailEnd type="none" w="med" len="med"/>
          </a:ln>
        </p:spPr>
      </p:sp>
      <p:sp>
        <p:nvSpPr>
          <p:cNvPr id="851023" name="Line 79"/>
          <p:cNvSpPr/>
          <p:nvPr/>
        </p:nvSpPr>
        <p:spPr>
          <a:xfrm flipH="1">
            <a:off x="1423988" y="6665913"/>
            <a:ext cx="7442200" cy="0"/>
          </a:xfrm>
          <a:prstGeom prst="line">
            <a:avLst/>
          </a:prstGeom>
          <a:ln w="50800" cap="flat" cmpd="sng">
            <a:solidFill>
              <a:srgbClr val="FF0000"/>
            </a:solidFill>
            <a:prstDash val="solid"/>
            <a:headEnd type="none" w="med" len="med"/>
            <a:tailEnd type="none" w="med" len="med"/>
          </a:ln>
        </p:spPr>
      </p:sp>
      <p:sp>
        <p:nvSpPr>
          <p:cNvPr id="851024" name="Line 80"/>
          <p:cNvSpPr/>
          <p:nvPr/>
        </p:nvSpPr>
        <p:spPr>
          <a:xfrm>
            <a:off x="1449388" y="5351463"/>
            <a:ext cx="0" cy="1289050"/>
          </a:xfrm>
          <a:prstGeom prst="line">
            <a:avLst/>
          </a:prstGeom>
          <a:ln w="50800" cap="flat" cmpd="sng">
            <a:solidFill>
              <a:srgbClr val="FF0000"/>
            </a:solidFill>
            <a:prstDash val="solid"/>
            <a:headEnd type="none" w="med" len="med"/>
            <a:tailEnd type="none" w="med" len="med"/>
          </a:ln>
        </p:spPr>
      </p:sp>
      <p:sp>
        <p:nvSpPr>
          <p:cNvPr id="851025" name="Line 81"/>
          <p:cNvSpPr/>
          <p:nvPr/>
        </p:nvSpPr>
        <p:spPr>
          <a:xfrm>
            <a:off x="1444625" y="5370513"/>
            <a:ext cx="969963" cy="0"/>
          </a:xfrm>
          <a:prstGeom prst="line">
            <a:avLst/>
          </a:prstGeom>
          <a:ln w="50800" cap="flat" cmpd="sng">
            <a:solidFill>
              <a:srgbClr val="FF0000"/>
            </a:solidFill>
            <a:prstDash val="solid"/>
            <a:headEnd type="none" w="med" len="med"/>
            <a:tailEnd type="triangle" w="med" len="med"/>
          </a:ln>
        </p:spPr>
      </p:sp>
      <p:sp>
        <p:nvSpPr>
          <p:cNvPr id="83016" name="Line 82"/>
          <p:cNvSpPr/>
          <p:nvPr/>
        </p:nvSpPr>
        <p:spPr>
          <a:xfrm flipH="1">
            <a:off x="1824038" y="5224463"/>
            <a:ext cx="165100" cy="215900"/>
          </a:xfrm>
          <a:prstGeom prst="line">
            <a:avLst/>
          </a:prstGeom>
          <a:ln w="12700" cap="flat" cmpd="sng">
            <a:solidFill>
              <a:schemeClr val="tx1"/>
            </a:solidFill>
            <a:prstDash val="solid"/>
            <a:headEnd type="none" w="med" len="med"/>
            <a:tailEnd type="none" w="med" len="med"/>
          </a:ln>
        </p:spPr>
      </p:sp>
      <p:sp>
        <p:nvSpPr>
          <p:cNvPr id="83017" name="Rectangle 83"/>
          <p:cNvSpPr/>
          <p:nvPr/>
        </p:nvSpPr>
        <p:spPr>
          <a:xfrm>
            <a:off x="1587500" y="49895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83018" name="Line 84"/>
          <p:cNvSpPr/>
          <p:nvPr/>
        </p:nvSpPr>
        <p:spPr>
          <a:xfrm>
            <a:off x="5716588" y="5307013"/>
            <a:ext cx="0" cy="1346200"/>
          </a:xfrm>
          <a:prstGeom prst="line">
            <a:avLst/>
          </a:prstGeom>
          <a:ln w="25400" cap="flat" cmpd="sng">
            <a:solidFill>
              <a:schemeClr val="tx1"/>
            </a:solidFill>
            <a:prstDash val="solid"/>
            <a:headEnd type="none" w="med" len="med"/>
            <a:tailEnd type="triangle" w="med" len="med"/>
          </a:ln>
        </p:spPr>
      </p:sp>
      <p:sp>
        <p:nvSpPr>
          <p:cNvPr id="83019" name="Line 85"/>
          <p:cNvSpPr/>
          <p:nvPr/>
        </p:nvSpPr>
        <p:spPr>
          <a:xfrm>
            <a:off x="3587750" y="3829050"/>
            <a:ext cx="812800" cy="0"/>
          </a:xfrm>
          <a:prstGeom prst="line">
            <a:avLst/>
          </a:prstGeom>
          <a:ln w="25400" cap="flat" cmpd="sng">
            <a:solidFill>
              <a:schemeClr val="tx1"/>
            </a:solidFill>
            <a:prstDash val="solid"/>
            <a:headEnd type="none" w="med" len="med"/>
            <a:tailEnd type="none" w="med" len="med"/>
          </a:ln>
        </p:spPr>
      </p:sp>
      <p:sp>
        <p:nvSpPr>
          <p:cNvPr id="851031" name="Text Box 87"/>
          <p:cNvSpPr txBox="1"/>
          <p:nvPr/>
        </p:nvSpPr>
        <p:spPr>
          <a:xfrm>
            <a:off x="4468813" y="2987675"/>
            <a:ext cx="4646612" cy="904875"/>
          </a:xfrm>
          <a:prstGeom prst="rect">
            <a:avLst/>
          </a:prstGeom>
          <a:solidFill>
            <a:schemeClr val="bg1"/>
          </a:solidFill>
          <a:ln w="50800">
            <a:noFill/>
          </a:ln>
        </p:spPr>
        <p:txBody>
          <a:bodyPr>
            <a:spAutoFit/>
          </a:bodyPr>
          <a:p>
            <a:pPr>
              <a:spcBef>
                <a:spcPct val="20000"/>
              </a:spcBef>
              <a:buNone/>
            </a:pPr>
            <a:r>
              <a:rPr lang="en-US" altLang="zh-CN" sz="2400" b="1">
                <a:solidFill>
                  <a:srgbClr val="0000FF"/>
                </a:solidFill>
                <a:latin typeface="Times New Roman" panose="02020603050405020304" pitchFamily="18" charset="0"/>
                <a:ea typeface="华文新魏" panose="02010800040101010101" pitchFamily="2" charset="-122"/>
              </a:rPr>
              <a:t>Load</a:t>
            </a:r>
            <a:r>
              <a:rPr lang="zh-CN" altLang="en-US" sz="2400" b="1">
                <a:solidFill>
                  <a:srgbClr val="0000FF"/>
                </a:solidFill>
                <a:latin typeface="Times New Roman" panose="02020603050405020304" pitchFamily="18" charset="0"/>
                <a:ea typeface="华文新魏" panose="02010800040101010101" pitchFamily="2" charset="-122"/>
              </a:rPr>
              <a:t>操作：</a:t>
            </a:r>
            <a:endParaRPr lang="en-US" altLang="zh-CN" sz="2400" b="1">
              <a:solidFill>
                <a:srgbClr val="0000FF"/>
              </a:solidFill>
              <a:latin typeface="Times New Roman" panose="02020603050405020304" pitchFamily="18" charset="0"/>
              <a:ea typeface="华文新魏" panose="02010800040101010101" pitchFamily="2" charset="-122"/>
            </a:endParaRPr>
          </a:p>
          <a:p>
            <a:pPr>
              <a:spcBef>
                <a:spcPct val="20000"/>
              </a:spcBef>
              <a:buNone/>
            </a:pPr>
            <a:r>
              <a:rPr lang="en-US" altLang="zh-CN" sz="2400" b="1">
                <a:solidFill>
                  <a:srgbClr val="0000FF"/>
                </a:solidFill>
                <a:latin typeface="Times New Roman" panose="02020603050405020304" pitchFamily="18" charset="0"/>
                <a:ea typeface="华文新魏" panose="02010800040101010101" pitchFamily="2" charset="-122"/>
              </a:rPr>
              <a:t>R[Rt] ← M[(Rs)+SignExt(imm16) </a:t>
            </a:r>
            <a:endParaRPr lang="en-US" altLang="en-US" sz="2400" b="1">
              <a:solidFill>
                <a:srgbClr val="0000FF"/>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0947">
                                            <p:txEl>
                                              <p:charRg st="16" end="31"/>
                                            </p:txEl>
                                          </p:spTgt>
                                        </p:tgtEl>
                                        <p:attrNameLst>
                                          <p:attrName>style.visibility</p:attrName>
                                        </p:attrNameLst>
                                      </p:cBhvr>
                                      <p:to>
                                        <p:strVal val="visible"/>
                                      </p:to>
                                    </p:set>
                                    <p:animEffect transition="in" filter="blinds(horizontal)">
                                      <p:cBhvr>
                                        <p:cTn id="7" dur="500"/>
                                        <p:tgtEl>
                                          <p:spTgt spid="850947">
                                            <p:txEl>
                                              <p:charRg st="16" end="3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50947">
                                            <p:txEl>
                                              <p:charRg st="31" end="69"/>
                                            </p:txEl>
                                          </p:spTgt>
                                        </p:tgtEl>
                                        <p:attrNameLst>
                                          <p:attrName>style.visibility</p:attrName>
                                        </p:attrNameLst>
                                      </p:cBhvr>
                                      <p:to>
                                        <p:strVal val="visible"/>
                                      </p:to>
                                    </p:set>
                                    <p:animEffect transition="in" filter="blinds(horizontal)">
                                      <p:cBhvr>
                                        <p:cTn id="10" dur="500"/>
                                        <p:tgtEl>
                                          <p:spTgt spid="850947">
                                            <p:txEl>
                                              <p:charRg st="31" end="6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50947">
                                            <p:txEl>
                                              <p:charRg st="69" end="84"/>
                                            </p:txEl>
                                          </p:spTgt>
                                        </p:tgtEl>
                                        <p:attrNameLst>
                                          <p:attrName>style.visibility</p:attrName>
                                        </p:attrNameLst>
                                      </p:cBhvr>
                                      <p:to>
                                        <p:strVal val="visible"/>
                                      </p:to>
                                    </p:set>
                                    <p:animEffect transition="in" filter="blinds(horizontal)">
                                      <p:cBhvr>
                                        <p:cTn id="15" dur="500"/>
                                        <p:tgtEl>
                                          <p:spTgt spid="850947">
                                            <p:txEl>
                                              <p:charRg st="69" end="8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50947">
                                            <p:txEl>
                                              <p:charRg st="84" end="113"/>
                                            </p:txEl>
                                          </p:spTgt>
                                        </p:tgtEl>
                                        <p:attrNameLst>
                                          <p:attrName>style.visibility</p:attrName>
                                        </p:attrNameLst>
                                      </p:cBhvr>
                                      <p:to>
                                        <p:strVal val="visible"/>
                                      </p:to>
                                    </p:set>
                                    <p:animEffect transition="in" filter="blinds(horizontal)">
                                      <p:cBhvr>
                                        <p:cTn id="18" dur="500"/>
                                        <p:tgtEl>
                                          <p:spTgt spid="850947">
                                            <p:txEl>
                                              <p:charRg st="84" end="1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51031"/>
                                        </p:tgtEl>
                                        <p:attrNameLst>
                                          <p:attrName>style.visibility</p:attrName>
                                        </p:attrNameLst>
                                      </p:cBhvr>
                                      <p:to>
                                        <p:strVal val="visible"/>
                                      </p:to>
                                    </p:set>
                                    <p:animEffect transition="in" filter="blinds(horizontal)">
                                      <p:cBhvr>
                                        <p:cTn id="23" dur="500"/>
                                        <p:tgtEl>
                                          <p:spTgt spid="85103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850988"/>
                                        </p:tgtEl>
                                        <p:attrNameLst>
                                          <p:attrName>style.visibility</p:attrName>
                                        </p:attrNameLst>
                                      </p:cBhvr>
                                      <p:to>
                                        <p:strVal val="visible"/>
                                      </p:to>
                                    </p:set>
                                    <p:animEffect transition="in" filter="slide(fromTop)">
                                      <p:cBhvr>
                                        <p:cTn id="28" dur="500"/>
                                        <p:tgtEl>
                                          <p:spTgt spid="85098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nodeType="clickEffect">
                                  <p:stCondLst>
                                    <p:cond delay="0"/>
                                  </p:stCondLst>
                                  <p:childTnLst>
                                    <p:set>
                                      <p:cBhvr>
                                        <p:cTn id="32" dur="1" fill="hold">
                                          <p:stCondLst>
                                            <p:cond delay="0"/>
                                          </p:stCondLst>
                                        </p:cTn>
                                        <p:tgtEl>
                                          <p:spTgt spid="850987"/>
                                        </p:tgtEl>
                                        <p:attrNameLst>
                                          <p:attrName>style.visibility</p:attrName>
                                        </p:attrNameLst>
                                      </p:cBhvr>
                                      <p:to>
                                        <p:strVal val="visible"/>
                                      </p:to>
                                    </p:set>
                                    <p:animEffect transition="in" filter="slide(fromTop)">
                                      <p:cBhvr>
                                        <p:cTn id="33" dur="500"/>
                                        <p:tgtEl>
                                          <p:spTgt spid="850987"/>
                                        </p:tgtEl>
                                      </p:cBhvr>
                                    </p:animEffect>
                                  </p:childTnLst>
                                </p:cTn>
                              </p:par>
                              <p:par>
                                <p:cTn id="34" presetID="12" presetClass="entr" presetSubtype="1" fill="hold" nodeType="withEffect">
                                  <p:stCondLst>
                                    <p:cond delay="0"/>
                                  </p:stCondLst>
                                  <p:childTnLst>
                                    <p:set>
                                      <p:cBhvr>
                                        <p:cTn id="35" dur="1" fill="hold">
                                          <p:stCondLst>
                                            <p:cond delay="0"/>
                                          </p:stCondLst>
                                        </p:cTn>
                                        <p:tgtEl>
                                          <p:spTgt spid="850955"/>
                                        </p:tgtEl>
                                        <p:attrNameLst>
                                          <p:attrName>style.visibility</p:attrName>
                                        </p:attrNameLst>
                                      </p:cBhvr>
                                      <p:to>
                                        <p:strVal val="visible"/>
                                      </p:to>
                                    </p:set>
                                    <p:animEffect transition="in" filter="slide(fromTop)">
                                      <p:cBhvr>
                                        <p:cTn id="36" dur="500"/>
                                        <p:tgtEl>
                                          <p:spTgt spid="850955"/>
                                        </p:tgtEl>
                                      </p:cBhvr>
                                    </p:animEffect>
                                  </p:childTnLst>
                                </p:cTn>
                              </p:par>
                              <p:par>
                                <p:cTn id="37" presetID="12" presetClass="entr" presetSubtype="1" fill="hold" nodeType="withEffect">
                                  <p:stCondLst>
                                    <p:cond delay="0"/>
                                  </p:stCondLst>
                                  <p:childTnLst>
                                    <p:set>
                                      <p:cBhvr>
                                        <p:cTn id="38" dur="1" fill="hold">
                                          <p:stCondLst>
                                            <p:cond delay="0"/>
                                          </p:stCondLst>
                                        </p:cTn>
                                        <p:tgtEl>
                                          <p:spTgt spid="850998"/>
                                        </p:tgtEl>
                                        <p:attrNameLst>
                                          <p:attrName>style.visibility</p:attrName>
                                        </p:attrNameLst>
                                      </p:cBhvr>
                                      <p:to>
                                        <p:strVal val="visible"/>
                                      </p:to>
                                    </p:set>
                                    <p:animEffect transition="in" filter="slide(fromTop)">
                                      <p:cBhvr>
                                        <p:cTn id="39" dur="500"/>
                                        <p:tgtEl>
                                          <p:spTgt spid="850998"/>
                                        </p:tgtEl>
                                      </p:cBhvr>
                                    </p:animEffect>
                                  </p:childTnLst>
                                </p:cTn>
                              </p:par>
                              <p:par>
                                <p:cTn id="40" presetID="12" presetClass="entr" presetSubtype="1" fill="hold" nodeType="withEffect">
                                  <p:stCondLst>
                                    <p:cond delay="0"/>
                                  </p:stCondLst>
                                  <p:childTnLst>
                                    <p:set>
                                      <p:cBhvr>
                                        <p:cTn id="41" dur="1" fill="hold">
                                          <p:stCondLst>
                                            <p:cond delay="0"/>
                                          </p:stCondLst>
                                        </p:cTn>
                                        <p:tgtEl>
                                          <p:spTgt spid="851002"/>
                                        </p:tgtEl>
                                        <p:attrNameLst>
                                          <p:attrName>style.visibility</p:attrName>
                                        </p:attrNameLst>
                                      </p:cBhvr>
                                      <p:to>
                                        <p:strVal val="visible"/>
                                      </p:to>
                                    </p:set>
                                    <p:animEffect transition="in" filter="slide(fromTop)">
                                      <p:cBhvr>
                                        <p:cTn id="42" dur="500"/>
                                        <p:tgtEl>
                                          <p:spTgt spid="85100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851010"/>
                                        </p:tgtEl>
                                        <p:attrNameLst>
                                          <p:attrName>style.visibility</p:attrName>
                                        </p:attrNameLst>
                                      </p:cBhvr>
                                      <p:to>
                                        <p:strVal val="visible"/>
                                      </p:to>
                                    </p:set>
                                    <p:animEffect transition="in" filter="slide(fromLeft)">
                                      <p:cBhvr>
                                        <p:cTn id="47" dur="500"/>
                                        <p:tgtEl>
                                          <p:spTgt spid="851010"/>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par>
                          <p:cTn id="51" fill="hold">
                            <p:stCondLst>
                              <p:cond delay="500"/>
                            </p:stCondLst>
                            <p:childTnLst>
                              <p:par>
                                <p:cTn id="52" presetID="12" presetClass="entr" presetSubtype="8" fill="hold" nodeType="afterEffect">
                                  <p:stCondLst>
                                    <p:cond delay="0"/>
                                  </p:stCondLst>
                                  <p:childTnLst>
                                    <p:set>
                                      <p:cBhvr>
                                        <p:cTn id="53" dur="1" fill="hold">
                                          <p:stCondLst>
                                            <p:cond delay="0"/>
                                          </p:stCondLst>
                                        </p:cTn>
                                        <p:tgtEl>
                                          <p:spTgt spid="850948"/>
                                        </p:tgtEl>
                                        <p:attrNameLst>
                                          <p:attrName>style.visibility</p:attrName>
                                        </p:attrNameLst>
                                      </p:cBhvr>
                                      <p:to>
                                        <p:strVal val="visible"/>
                                      </p:to>
                                    </p:set>
                                    <p:animEffect transition="in" filter="slide(fromLeft)">
                                      <p:cBhvr>
                                        <p:cTn id="54" dur="500"/>
                                        <p:tgtEl>
                                          <p:spTgt spid="850948"/>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850982"/>
                                        </p:tgtEl>
                                        <p:attrNameLst>
                                          <p:attrName>style.visibility</p:attrName>
                                        </p:attrNameLst>
                                      </p:cBhvr>
                                      <p:to>
                                        <p:strVal val="visible"/>
                                      </p:to>
                                    </p:set>
                                    <p:animEffect transition="in" filter="slide(fromLeft)">
                                      <p:cBhvr>
                                        <p:cTn id="59" dur="500"/>
                                        <p:tgtEl>
                                          <p:spTgt spid="850982"/>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nodeType="clickEffect">
                                  <p:stCondLst>
                                    <p:cond delay="0"/>
                                  </p:stCondLst>
                                  <p:childTnLst>
                                    <p:set>
                                      <p:cBhvr>
                                        <p:cTn id="63" dur="1" fill="hold">
                                          <p:stCondLst>
                                            <p:cond delay="0"/>
                                          </p:stCondLst>
                                        </p:cTn>
                                        <p:tgtEl>
                                          <p:spTgt spid="851021"/>
                                        </p:tgtEl>
                                        <p:attrNameLst>
                                          <p:attrName>style.visibility</p:attrName>
                                        </p:attrNameLst>
                                      </p:cBhvr>
                                      <p:to>
                                        <p:strVal val="visible"/>
                                      </p:to>
                                    </p:set>
                                    <p:animEffect transition="in" filter="slide(fromLeft)">
                                      <p:cBhvr>
                                        <p:cTn id="64" dur="500"/>
                                        <p:tgtEl>
                                          <p:spTgt spid="851021"/>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1" fill="hold" nodeType="clickEffect">
                                  <p:stCondLst>
                                    <p:cond delay="0"/>
                                  </p:stCondLst>
                                  <p:childTnLst>
                                    <p:set>
                                      <p:cBhvr>
                                        <p:cTn id="68" dur="1" fill="hold">
                                          <p:stCondLst>
                                            <p:cond delay="0"/>
                                          </p:stCondLst>
                                        </p:cTn>
                                        <p:tgtEl>
                                          <p:spTgt spid="851022"/>
                                        </p:tgtEl>
                                        <p:attrNameLst>
                                          <p:attrName>style.visibility</p:attrName>
                                        </p:attrNameLst>
                                      </p:cBhvr>
                                      <p:to>
                                        <p:strVal val="visible"/>
                                      </p:to>
                                    </p:set>
                                    <p:animEffect transition="in" filter="slide(fromTop)">
                                      <p:cBhvr>
                                        <p:cTn id="69" dur="500"/>
                                        <p:tgtEl>
                                          <p:spTgt spid="85102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2" fill="hold" nodeType="clickEffect">
                                  <p:stCondLst>
                                    <p:cond delay="0"/>
                                  </p:stCondLst>
                                  <p:childTnLst>
                                    <p:set>
                                      <p:cBhvr>
                                        <p:cTn id="73" dur="1" fill="hold">
                                          <p:stCondLst>
                                            <p:cond delay="0"/>
                                          </p:stCondLst>
                                        </p:cTn>
                                        <p:tgtEl>
                                          <p:spTgt spid="851023"/>
                                        </p:tgtEl>
                                        <p:attrNameLst>
                                          <p:attrName>style.visibility</p:attrName>
                                        </p:attrNameLst>
                                      </p:cBhvr>
                                      <p:to>
                                        <p:strVal val="visible"/>
                                      </p:to>
                                    </p:set>
                                    <p:animEffect transition="in" filter="slide(fromRight)">
                                      <p:cBhvr>
                                        <p:cTn id="74" dur="500"/>
                                        <p:tgtEl>
                                          <p:spTgt spid="851023"/>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4" fill="hold" nodeType="clickEffect">
                                  <p:stCondLst>
                                    <p:cond delay="0"/>
                                  </p:stCondLst>
                                  <p:childTnLst>
                                    <p:set>
                                      <p:cBhvr>
                                        <p:cTn id="78" dur="1" fill="hold">
                                          <p:stCondLst>
                                            <p:cond delay="0"/>
                                          </p:stCondLst>
                                        </p:cTn>
                                        <p:tgtEl>
                                          <p:spTgt spid="851024"/>
                                        </p:tgtEl>
                                        <p:attrNameLst>
                                          <p:attrName>style.visibility</p:attrName>
                                        </p:attrNameLst>
                                      </p:cBhvr>
                                      <p:to>
                                        <p:strVal val="visible"/>
                                      </p:to>
                                    </p:set>
                                    <p:animEffect transition="in" filter="slide(fromBottom)">
                                      <p:cBhvr>
                                        <p:cTn id="79" dur="500"/>
                                        <p:tgtEl>
                                          <p:spTgt spid="851024"/>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8" fill="hold" nodeType="clickEffect">
                                  <p:stCondLst>
                                    <p:cond delay="0"/>
                                  </p:stCondLst>
                                  <p:childTnLst>
                                    <p:set>
                                      <p:cBhvr>
                                        <p:cTn id="83" dur="1" fill="hold">
                                          <p:stCondLst>
                                            <p:cond delay="0"/>
                                          </p:stCondLst>
                                        </p:cTn>
                                        <p:tgtEl>
                                          <p:spTgt spid="851025"/>
                                        </p:tgtEl>
                                        <p:attrNameLst>
                                          <p:attrName>style.visibility</p:attrName>
                                        </p:attrNameLst>
                                      </p:cBhvr>
                                      <p:to>
                                        <p:strVal val="visible"/>
                                      </p:to>
                                    </p:set>
                                    <p:animEffect transition="in" filter="slide(fromLeft)">
                                      <p:cBhvr>
                                        <p:cTn id="84" dur="500"/>
                                        <p:tgtEl>
                                          <p:spTgt spid="851025"/>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8" fill="hold" nodeType="click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slide(fromLeft)">
                                      <p:cBhvr>
                                        <p:cTn id="8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0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2994" name="Rectangle 2"/>
          <p:cNvSpPr>
            <a:spLocks noGrp="1" noChangeArrowheads="1"/>
          </p:cNvSpPr>
          <p:nvPr>
            <p:ph type="title"/>
          </p:nvPr>
        </p:nvSpPr>
        <p:spPr>
          <a:xfrm>
            <a:off x="857250" y="188913"/>
            <a:ext cx="5514975" cy="360363"/>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a:ln>
                  <a:noFill/>
                </a:ln>
                <a:solidFill>
                  <a:srgbClr val="A50021"/>
                </a:solidFill>
                <a:effectLst/>
                <a:uLnTx/>
                <a:uFillTx/>
                <a:latin typeface="Lantinghei SC Demibold" charset="-122"/>
                <a:ea typeface="Lantinghei SC Demibold" charset="-122"/>
                <a:cs typeface="Lantinghei SC Demibold" charset="-122"/>
              </a:rPr>
              <a:t>取指部件</a:t>
            </a:r>
            <a:r>
              <a:rPr kumimoji="0" lang="en-US" altLang="zh-CN" sz="2000" b="1" i="0" u="none" strike="noStrike" kern="1200" cap="none" spc="0" normalizeH="0" baseline="0" noProof="0" dirty="0">
                <a:ln>
                  <a:noFill/>
                </a:ln>
                <a:solidFill>
                  <a:srgbClr val="A50021"/>
                </a:solidFill>
                <a:effectLst/>
                <a:uLnTx/>
                <a:uFillTx/>
                <a:latin typeface="Lantinghei SC Demibold" charset="-122"/>
                <a:ea typeface="Lantinghei SC Demibold" charset="-122"/>
                <a:cs typeface="Lantinghei SC Demibold" charset="-122"/>
              </a:rPr>
              <a:t>(Instruction Fetch Unit) </a:t>
            </a:r>
            <a:endParaRPr kumimoji="0" lang="en-US" altLang="zh-CN" sz="2000" b="1" i="0" u="none" strike="noStrike" kern="1200" cap="none" spc="0" normalizeH="0" baseline="0" noProof="0" dirty="0">
              <a:ln>
                <a:noFill/>
              </a:ln>
              <a:solidFill>
                <a:srgbClr val="A50021"/>
              </a:solidFill>
              <a:effectLst/>
              <a:uLnTx/>
              <a:uFillTx/>
              <a:latin typeface="Lantinghei SC Demibold" charset="-122"/>
              <a:ea typeface="Lantinghei SC Demibold" charset="-122"/>
              <a:cs typeface="Lantinghei SC Demibold" charset="-122"/>
            </a:endParaRPr>
          </a:p>
        </p:txBody>
      </p:sp>
      <p:sp>
        <p:nvSpPr>
          <p:cNvPr id="852995" name="Rectangle 3"/>
          <p:cNvSpPr>
            <a:spLocks noGrp="1"/>
          </p:cNvSpPr>
          <p:nvPr>
            <p:ph idx="1"/>
          </p:nvPr>
        </p:nvSpPr>
        <p:spPr>
          <a:xfrm>
            <a:off x="541338" y="642938"/>
            <a:ext cx="8459787" cy="1744662"/>
          </a:xfrm>
          <a:ln/>
        </p:spPr>
        <p:txBody>
          <a:bodyPr vert="horz" wrap="square" lIns="63500" tIns="25400" rIns="63500" bIns="25400" anchor="t" anchorCtr="0">
            <a:spAutoFit/>
          </a:bodyPr>
          <a:p>
            <a:pPr>
              <a:spcBef>
                <a:spcPct val="0"/>
              </a:spcBef>
            </a:pPr>
            <a:r>
              <a:rPr lang="zh-CN" altLang="en-US" sz="2800"/>
              <a:t>每条指令都有的公共操作</a:t>
            </a:r>
            <a:endParaRPr lang="zh-CN" altLang="en-US" sz="2800"/>
          </a:p>
          <a:p>
            <a:pPr marL="624205" lvl="1" indent="-265430">
              <a:spcBef>
                <a:spcPct val="0"/>
              </a:spcBef>
              <a:buClr>
                <a:schemeClr val="tx2"/>
              </a:buClr>
            </a:pPr>
            <a:r>
              <a:rPr lang="zh-CN" altLang="en-US" sz="2400">
                <a:solidFill>
                  <a:srgbClr val="FF0000"/>
                </a:solidFill>
              </a:rPr>
              <a:t>取指令：</a:t>
            </a:r>
            <a:r>
              <a:rPr lang="en-US" altLang="zh-CN" sz="2400"/>
              <a:t> M[PC]</a:t>
            </a:r>
            <a:endParaRPr lang="en-US" altLang="zh-CN" sz="2400"/>
          </a:p>
          <a:p>
            <a:pPr marL="624205" lvl="1" indent="-265430">
              <a:spcBef>
                <a:spcPct val="0"/>
              </a:spcBef>
              <a:buClr>
                <a:schemeClr val="tx2"/>
              </a:buClr>
            </a:pPr>
            <a:r>
              <a:rPr lang="zh-CN" altLang="en-US" sz="2400">
                <a:solidFill>
                  <a:srgbClr val="FF0000"/>
                </a:solidFill>
              </a:rPr>
              <a:t>更新</a:t>
            </a:r>
            <a:r>
              <a:rPr lang="en-US" altLang="zh-CN" sz="2400">
                <a:solidFill>
                  <a:srgbClr val="FF0000"/>
                </a:solidFill>
              </a:rPr>
              <a:t>PC</a:t>
            </a:r>
            <a:r>
              <a:rPr lang="zh-CN" altLang="en-US" sz="2400">
                <a:solidFill>
                  <a:srgbClr val="FF0000"/>
                </a:solidFill>
              </a:rPr>
              <a:t>：</a:t>
            </a:r>
            <a:r>
              <a:rPr lang="en-US" altLang="zh-CN" sz="2400"/>
              <a:t>PC </a:t>
            </a:r>
            <a:r>
              <a:rPr lang="en-US" altLang="zh-CN" sz="2400">
                <a:sym typeface="Wingdings" panose="05000000000000000000" pitchFamily="2" charset="2"/>
              </a:rPr>
              <a:t>←</a:t>
            </a:r>
            <a:r>
              <a:rPr lang="en-US" altLang="zh-CN" sz="2400"/>
              <a:t> PC + 4 (</a:t>
            </a:r>
            <a:r>
              <a:rPr lang="zh-CN" altLang="en-US" sz="2400">
                <a:solidFill>
                  <a:srgbClr val="0000FF"/>
                </a:solidFill>
              </a:rPr>
              <a:t>顺序执行</a:t>
            </a:r>
            <a:r>
              <a:rPr lang="en-US" altLang="zh-CN" sz="2400"/>
              <a:t>)</a:t>
            </a:r>
            <a:r>
              <a:rPr lang="zh-CN" altLang="en-US" sz="2400"/>
              <a:t>；</a:t>
            </a:r>
            <a:r>
              <a:rPr lang="zh-CN" altLang="en-US" sz="2400">
                <a:solidFill>
                  <a:srgbClr val="0000FF"/>
                </a:solidFill>
              </a:rPr>
              <a:t>转移</a:t>
            </a:r>
            <a:r>
              <a:rPr lang="en-US" altLang="zh-CN" sz="2400">
                <a:solidFill>
                  <a:srgbClr val="0000FF"/>
                </a:solidFill>
              </a:rPr>
              <a:t>(Branch/Jump)</a:t>
            </a:r>
            <a:r>
              <a:rPr lang="zh-CN" altLang="en-US" sz="2400">
                <a:solidFill>
                  <a:srgbClr val="0000FF"/>
                </a:solidFill>
              </a:rPr>
              <a:t>时</a:t>
            </a:r>
            <a:r>
              <a:rPr lang="zh-CN" altLang="en-US" sz="2400"/>
              <a:t>，</a:t>
            </a:r>
            <a:r>
              <a:rPr lang="en-US" altLang="zh-CN" sz="2400"/>
              <a:t>PC</a:t>
            </a:r>
            <a:r>
              <a:rPr lang="zh-CN" altLang="en-US" sz="2400"/>
              <a:t>内容被更新为 “</a:t>
            </a:r>
            <a:r>
              <a:rPr lang="zh-CN" altLang="en-US" sz="2400">
                <a:solidFill>
                  <a:srgbClr val="FF0000"/>
                </a:solidFill>
              </a:rPr>
              <a:t>转移目标地址</a:t>
            </a:r>
            <a:r>
              <a:rPr lang="zh-CN" altLang="en-US" sz="2400"/>
              <a:t>”</a:t>
            </a:r>
            <a:endParaRPr lang="zh-CN" altLang="en-US" sz="2400"/>
          </a:p>
        </p:txBody>
      </p:sp>
      <p:sp>
        <p:nvSpPr>
          <p:cNvPr id="84995" name="Line 4"/>
          <p:cNvSpPr/>
          <p:nvPr/>
        </p:nvSpPr>
        <p:spPr>
          <a:xfrm>
            <a:off x="2640013" y="5229225"/>
            <a:ext cx="2590800" cy="0"/>
          </a:xfrm>
          <a:prstGeom prst="line">
            <a:avLst/>
          </a:prstGeom>
          <a:ln w="25400" cap="flat" cmpd="sng">
            <a:solidFill>
              <a:schemeClr val="tx1"/>
            </a:solidFill>
            <a:prstDash val="solid"/>
            <a:headEnd type="none" w="med" len="med"/>
            <a:tailEnd type="triangle" w="med" len="med"/>
          </a:ln>
        </p:spPr>
      </p:sp>
      <p:grpSp>
        <p:nvGrpSpPr>
          <p:cNvPr id="84996" name="Group 5"/>
          <p:cNvGrpSpPr/>
          <p:nvPr/>
        </p:nvGrpSpPr>
        <p:grpSpPr>
          <a:xfrm>
            <a:off x="-28575" y="2841625"/>
            <a:ext cx="5030788" cy="2938463"/>
            <a:chOff x="1928" y="1985"/>
            <a:chExt cx="2709" cy="1851"/>
          </a:xfrm>
        </p:grpSpPr>
        <p:sp>
          <p:nvSpPr>
            <p:cNvPr id="85006" name="Line 6"/>
            <p:cNvSpPr/>
            <p:nvPr/>
          </p:nvSpPr>
          <p:spPr>
            <a:xfrm flipH="1">
              <a:off x="4076" y="3364"/>
              <a:ext cx="152" cy="184"/>
            </a:xfrm>
            <a:prstGeom prst="line">
              <a:avLst/>
            </a:prstGeom>
            <a:ln w="12700" cap="flat" cmpd="sng">
              <a:solidFill>
                <a:schemeClr val="tx1"/>
              </a:solidFill>
              <a:prstDash val="solid"/>
              <a:headEnd type="none" w="med" len="med"/>
              <a:tailEnd type="none" w="med" len="med"/>
            </a:ln>
          </p:spPr>
        </p:sp>
        <p:sp>
          <p:nvSpPr>
            <p:cNvPr id="85007" name="Rectangle 7"/>
            <p:cNvSpPr/>
            <p:nvPr/>
          </p:nvSpPr>
          <p:spPr>
            <a:xfrm>
              <a:off x="3879" y="3456"/>
              <a:ext cx="221" cy="229"/>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85008" name="Rectangle 8"/>
            <p:cNvSpPr/>
            <p:nvPr/>
          </p:nvSpPr>
          <p:spPr>
            <a:xfrm>
              <a:off x="3510" y="3230"/>
              <a:ext cx="1127" cy="250"/>
            </a:xfrm>
            <a:prstGeom prst="rect">
              <a:avLst/>
            </a:prstGeom>
            <a:noFill/>
            <a:ln w="12700">
              <a:noFill/>
            </a:ln>
          </p:spPr>
          <p:txBody>
            <a:bodyPr wrap="none" lIns="90488" tIns="44450" rIns="90488" bIns="44450">
              <a:spAutoFit/>
            </a:bodyPr>
            <a:p>
              <a:r>
                <a:rPr lang="en-US" altLang="zh-CN" sz="2000" b="1">
                  <a:solidFill>
                    <a:srgbClr val="0000FF"/>
                  </a:solidFill>
                  <a:latin typeface="Times New Roman" panose="02020603050405020304" pitchFamily="18" charset="0"/>
                </a:rPr>
                <a:t>Instruction Word</a:t>
              </a:r>
              <a:endParaRPr lang="en-US" altLang="zh-CN" sz="2000" b="1">
                <a:solidFill>
                  <a:srgbClr val="0000FF"/>
                </a:solidFill>
                <a:latin typeface="Times New Roman" panose="02020603050405020304" pitchFamily="18" charset="0"/>
              </a:endParaRPr>
            </a:p>
          </p:txBody>
        </p:sp>
        <p:grpSp>
          <p:nvGrpSpPr>
            <p:cNvPr id="85009" name="Group 9"/>
            <p:cNvGrpSpPr/>
            <p:nvPr/>
          </p:nvGrpSpPr>
          <p:grpSpPr>
            <a:xfrm>
              <a:off x="2458" y="3088"/>
              <a:ext cx="886" cy="748"/>
              <a:chOff x="2458" y="3088"/>
              <a:chExt cx="886" cy="748"/>
            </a:xfrm>
          </p:grpSpPr>
          <p:sp>
            <p:nvSpPr>
              <p:cNvPr id="85025" name="Rectangle 10"/>
              <p:cNvSpPr/>
              <p:nvPr/>
            </p:nvSpPr>
            <p:spPr>
              <a:xfrm>
                <a:off x="2458" y="3088"/>
                <a:ext cx="886" cy="748"/>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5026" name="Rectangle 11"/>
              <p:cNvSpPr/>
              <p:nvPr/>
            </p:nvSpPr>
            <p:spPr>
              <a:xfrm>
                <a:off x="2631" y="3120"/>
                <a:ext cx="531"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Address</a:t>
                </a:r>
                <a:endParaRPr lang="en-US" altLang="zh-CN" b="1">
                  <a:latin typeface="Times New Roman" panose="02020603050405020304" pitchFamily="18" charset="0"/>
                </a:endParaRPr>
              </a:p>
            </p:txBody>
          </p:sp>
          <p:sp>
            <p:nvSpPr>
              <p:cNvPr id="85027" name="Rectangle 12"/>
              <p:cNvSpPr/>
              <p:nvPr/>
            </p:nvSpPr>
            <p:spPr>
              <a:xfrm>
                <a:off x="2495" y="3345"/>
                <a:ext cx="824" cy="440"/>
              </a:xfrm>
              <a:prstGeom prst="rect">
                <a:avLst/>
              </a:prstGeom>
              <a:noFill/>
              <a:ln w="12700">
                <a:noFill/>
              </a:ln>
            </p:spPr>
            <p:txBody>
              <a:bodyPr wrap="none" lIns="90488" tIns="44450" rIns="90488" bIns="44450">
                <a:spAutoFit/>
              </a:bodyPr>
              <a:p>
                <a:pPr algn="ctr">
                  <a:lnSpc>
                    <a:spcPct val="90000"/>
                  </a:lnSpc>
                </a:pPr>
                <a:r>
                  <a:rPr lang="en-US" altLang="zh-CN" sz="2200" b="1">
                    <a:latin typeface="Times New Roman" panose="02020603050405020304" pitchFamily="18" charset="0"/>
                  </a:rPr>
                  <a:t>Instruction</a:t>
                </a:r>
                <a:endParaRPr lang="en-US" altLang="zh-CN" sz="2200" b="1">
                  <a:latin typeface="Times New Roman" panose="02020603050405020304" pitchFamily="18" charset="0"/>
                </a:endParaRPr>
              </a:p>
              <a:p>
                <a:pPr algn="ctr">
                  <a:lnSpc>
                    <a:spcPct val="90000"/>
                  </a:lnSpc>
                </a:pPr>
                <a:r>
                  <a:rPr lang="en-US" altLang="zh-CN" sz="2200" b="1">
                    <a:latin typeface="Times New Roman" panose="02020603050405020304" pitchFamily="18" charset="0"/>
                  </a:rPr>
                  <a:t>Memory</a:t>
                </a:r>
                <a:endParaRPr lang="en-US" altLang="zh-CN" sz="2200" b="1">
                  <a:latin typeface="Times New Roman" panose="02020603050405020304" pitchFamily="18" charset="0"/>
                </a:endParaRPr>
              </a:p>
            </p:txBody>
          </p:sp>
        </p:grpSp>
        <p:sp>
          <p:nvSpPr>
            <p:cNvPr id="85010" name="Rectangle 13"/>
            <p:cNvSpPr/>
            <p:nvPr/>
          </p:nvSpPr>
          <p:spPr>
            <a:xfrm>
              <a:off x="2503" y="2320"/>
              <a:ext cx="793" cy="203"/>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5011" name="Line 14"/>
            <p:cNvSpPr/>
            <p:nvPr/>
          </p:nvSpPr>
          <p:spPr>
            <a:xfrm flipH="1" flipV="1">
              <a:off x="2515" y="2387"/>
              <a:ext cx="130" cy="55"/>
            </a:xfrm>
            <a:prstGeom prst="line">
              <a:avLst/>
            </a:prstGeom>
            <a:ln w="25400" cap="flat" cmpd="sng">
              <a:solidFill>
                <a:schemeClr val="tx1"/>
              </a:solidFill>
              <a:prstDash val="solid"/>
              <a:headEnd type="none" w="med" len="med"/>
              <a:tailEnd type="none" w="med" len="med"/>
            </a:ln>
          </p:spPr>
        </p:sp>
        <p:sp>
          <p:nvSpPr>
            <p:cNvPr id="85012" name="Line 15"/>
            <p:cNvSpPr/>
            <p:nvPr/>
          </p:nvSpPr>
          <p:spPr>
            <a:xfrm flipH="1">
              <a:off x="2506" y="2433"/>
              <a:ext cx="121" cy="50"/>
            </a:xfrm>
            <a:prstGeom prst="line">
              <a:avLst/>
            </a:prstGeom>
            <a:ln w="25400" cap="flat" cmpd="sng">
              <a:solidFill>
                <a:schemeClr val="tx1"/>
              </a:solidFill>
              <a:prstDash val="solid"/>
              <a:headEnd type="none" w="med" len="med"/>
              <a:tailEnd type="none" w="med" len="med"/>
            </a:ln>
          </p:spPr>
        </p:sp>
        <p:sp>
          <p:nvSpPr>
            <p:cNvPr id="85013" name="Oval 16"/>
            <p:cNvSpPr/>
            <p:nvPr/>
          </p:nvSpPr>
          <p:spPr>
            <a:xfrm>
              <a:off x="2417" y="2394"/>
              <a:ext cx="80" cy="8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5014" name="Line 17"/>
            <p:cNvSpPr/>
            <p:nvPr/>
          </p:nvSpPr>
          <p:spPr>
            <a:xfrm flipH="1">
              <a:off x="2209" y="2443"/>
              <a:ext cx="208" cy="0"/>
            </a:xfrm>
            <a:prstGeom prst="line">
              <a:avLst/>
            </a:prstGeom>
            <a:ln w="25400" cap="flat" cmpd="sng">
              <a:solidFill>
                <a:schemeClr val="tx1"/>
              </a:solidFill>
              <a:prstDash val="solid"/>
              <a:headEnd type="none" w="med" len="med"/>
              <a:tailEnd type="none" w="med" len="med"/>
            </a:ln>
          </p:spPr>
        </p:sp>
        <p:sp>
          <p:nvSpPr>
            <p:cNvPr id="85015" name="Rectangle 18"/>
            <p:cNvSpPr/>
            <p:nvPr/>
          </p:nvSpPr>
          <p:spPr>
            <a:xfrm>
              <a:off x="2732" y="2331"/>
              <a:ext cx="264"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PC</a:t>
              </a:r>
              <a:endParaRPr lang="en-US" altLang="zh-CN" b="1">
                <a:latin typeface="Times New Roman" panose="02020603050405020304" pitchFamily="18" charset="0"/>
              </a:endParaRPr>
            </a:p>
          </p:txBody>
        </p:sp>
        <p:sp>
          <p:nvSpPr>
            <p:cNvPr id="85016" name="Rectangle 19"/>
            <p:cNvSpPr/>
            <p:nvPr/>
          </p:nvSpPr>
          <p:spPr>
            <a:xfrm>
              <a:off x="1928" y="2336"/>
              <a:ext cx="313" cy="231"/>
            </a:xfrm>
            <a:prstGeom prst="rect">
              <a:avLst/>
            </a:prstGeom>
            <a:noFill/>
            <a:ln w="12700">
              <a:noFill/>
            </a:ln>
          </p:spPr>
          <p:txBody>
            <a:bodyPr lIns="90488" tIns="44450" rIns="90488" bIns="44450">
              <a:spAutoFit/>
            </a:bodyPr>
            <a:p>
              <a:r>
                <a:rPr lang="en-US" altLang="zh-CN" b="1">
                  <a:solidFill>
                    <a:srgbClr val="0000CC"/>
                  </a:solidFill>
                  <a:latin typeface="Times New Roman" panose="02020603050405020304" pitchFamily="18" charset="0"/>
                </a:rPr>
                <a:t>Clk</a:t>
              </a:r>
              <a:endParaRPr lang="en-US" altLang="zh-CN" b="1">
                <a:solidFill>
                  <a:srgbClr val="0000CC"/>
                </a:solidFill>
                <a:latin typeface="Times New Roman" panose="02020603050405020304" pitchFamily="18" charset="0"/>
              </a:endParaRPr>
            </a:p>
          </p:txBody>
        </p:sp>
        <p:grpSp>
          <p:nvGrpSpPr>
            <p:cNvPr id="85017" name="Group 20"/>
            <p:cNvGrpSpPr/>
            <p:nvPr/>
          </p:nvGrpSpPr>
          <p:grpSpPr>
            <a:xfrm>
              <a:off x="3466" y="2601"/>
              <a:ext cx="880" cy="363"/>
              <a:chOff x="3466" y="2601"/>
              <a:chExt cx="880" cy="363"/>
            </a:xfrm>
          </p:grpSpPr>
          <p:sp>
            <p:nvSpPr>
              <p:cNvPr id="85023" name="Rectangle 21"/>
              <p:cNvSpPr/>
              <p:nvPr/>
            </p:nvSpPr>
            <p:spPr>
              <a:xfrm>
                <a:off x="3466" y="2601"/>
                <a:ext cx="880" cy="352"/>
              </a:xfrm>
              <a:prstGeom prst="rect">
                <a:avLst/>
              </a:prstGeom>
              <a:noFill/>
              <a:ln w="508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5024" name="Rectangle 22"/>
              <p:cNvSpPr/>
              <p:nvPr/>
            </p:nvSpPr>
            <p:spPr>
              <a:xfrm>
                <a:off x="3507" y="2628"/>
                <a:ext cx="804" cy="336"/>
              </a:xfrm>
              <a:prstGeom prst="rect">
                <a:avLst/>
              </a:prstGeom>
              <a:noFill/>
              <a:ln w="12700">
                <a:noFill/>
              </a:ln>
            </p:spPr>
            <p:txBody>
              <a:bodyPr wrap="none" lIns="90488" tIns="44450" rIns="90488" bIns="44450">
                <a:spAutoFit/>
              </a:bodyPr>
              <a:p>
                <a:pPr algn="ctr">
                  <a:lnSpc>
                    <a:spcPct val="80000"/>
                  </a:lnSpc>
                </a:pPr>
                <a:r>
                  <a:rPr lang="en-US" altLang="zh-CN" b="1">
                    <a:latin typeface="Times New Roman" panose="02020603050405020304" pitchFamily="18" charset="0"/>
                  </a:rPr>
                  <a:t>Next Address</a:t>
                </a:r>
                <a:endParaRPr lang="en-US" altLang="zh-CN" b="1">
                  <a:latin typeface="Times New Roman" panose="02020603050405020304" pitchFamily="18" charset="0"/>
                </a:endParaRPr>
              </a:p>
              <a:p>
                <a:pPr algn="ctr">
                  <a:lnSpc>
                    <a:spcPct val="80000"/>
                  </a:lnSpc>
                </a:pPr>
                <a:r>
                  <a:rPr lang="en-US" altLang="zh-CN" b="1">
                    <a:latin typeface="Times New Roman" panose="02020603050405020304" pitchFamily="18" charset="0"/>
                  </a:rPr>
                  <a:t>Logic</a:t>
                </a:r>
                <a:endParaRPr lang="en-US" altLang="zh-CN" b="1">
                  <a:latin typeface="Times New Roman" panose="02020603050405020304" pitchFamily="18" charset="0"/>
                </a:endParaRPr>
              </a:p>
            </p:txBody>
          </p:sp>
        </p:grpSp>
        <p:sp>
          <p:nvSpPr>
            <p:cNvPr id="85018" name="Line 23"/>
            <p:cNvSpPr/>
            <p:nvPr/>
          </p:nvSpPr>
          <p:spPr>
            <a:xfrm>
              <a:off x="2880" y="2552"/>
              <a:ext cx="0" cy="512"/>
            </a:xfrm>
            <a:prstGeom prst="line">
              <a:avLst/>
            </a:prstGeom>
            <a:ln w="25400" cap="flat" cmpd="sng">
              <a:solidFill>
                <a:schemeClr val="tx1"/>
              </a:solidFill>
              <a:prstDash val="solid"/>
              <a:headEnd type="none" w="med" len="med"/>
              <a:tailEnd type="triangle" w="med" len="med"/>
            </a:ln>
          </p:spPr>
        </p:sp>
        <p:sp>
          <p:nvSpPr>
            <p:cNvPr id="85019" name="Line 24"/>
            <p:cNvSpPr/>
            <p:nvPr/>
          </p:nvSpPr>
          <p:spPr>
            <a:xfrm>
              <a:off x="2888" y="2784"/>
              <a:ext cx="560" cy="0"/>
            </a:xfrm>
            <a:prstGeom prst="line">
              <a:avLst/>
            </a:prstGeom>
            <a:ln w="25400" cap="flat" cmpd="sng">
              <a:solidFill>
                <a:schemeClr val="tx1"/>
              </a:solidFill>
              <a:prstDash val="solid"/>
              <a:headEnd type="none" w="med" len="med"/>
              <a:tailEnd type="triangle" w="med" len="med"/>
            </a:ln>
          </p:spPr>
        </p:sp>
        <p:sp>
          <p:nvSpPr>
            <p:cNvPr id="85020" name="Line 25"/>
            <p:cNvSpPr/>
            <p:nvPr/>
          </p:nvSpPr>
          <p:spPr>
            <a:xfrm>
              <a:off x="2880" y="1985"/>
              <a:ext cx="0" cy="311"/>
            </a:xfrm>
            <a:prstGeom prst="line">
              <a:avLst/>
            </a:prstGeom>
            <a:ln w="25400" cap="flat" cmpd="sng">
              <a:solidFill>
                <a:schemeClr val="tx1"/>
              </a:solidFill>
              <a:prstDash val="solid"/>
              <a:headEnd type="none" w="med" len="med"/>
              <a:tailEnd type="triangle" w="med" len="med"/>
            </a:ln>
          </p:spPr>
        </p:sp>
        <p:sp>
          <p:nvSpPr>
            <p:cNvPr id="85021" name="Line 26"/>
            <p:cNvSpPr/>
            <p:nvPr/>
          </p:nvSpPr>
          <p:spPr>
            <a:xfrm>
              <a:off x="2888" y="1986"/>
              <a:ext cx="992" cy="0"/>
            </a:xfrm>
            <a:prstGeom prst="line">
              <a:avLst/>
            </a:prstGeom>
            <a:ln w="25400" cap="flat" cmpd="sng">
              <a:solidFill>
                <a:schemeClr val="tx1"/>
              </a:solidFill>
              <a:prstDash val="solid"/>
              <a:headEnd type="none" w="med" len="med"/>
              <a:tailEnd type="none" w="med" len="med"/>
            </a:ln>
          </p:spPr>
        </p:sp>
        <p:sp>
          <p:nvSpPr>
            <p:cNvPr id="85022" name="Line 27"/>
            <p:cNvSpPr/>
            <p:nvPr/>
          </p:nvSpPr>
          <p:spPr>
            <a:xfrm>
              <a:off x="3888" y="1985"/>
              <a:ext cx="0" cy="599"/>
            </a:xfrm>
            <a:prstGeom prst="line">
              <a:avLst/>
            </a:prstGeom>
            <a:ln w="25400" cap="flat" cmpd="sng">
              <a:solidFill>
                <a:schemeClr val="tx1"/>
              </a:solidFill>
              <a:prstDash val="solid"/>
              <a:headEnd type="none" w="med" len="med"/>
              <a:tailEnd type="none" w="med" len="med"/>
            </a:ln>
          </p:spPr>
        </p:sp>
      </p:grpSp>
      <p:sp>
        <p:nvSpPr>
          <p:cNvPr id="853020" name="Text Box 28"/>
          <p:cNvSpPr txBox="1"/>
          <p:nvPr/>
        </p:nvSpPr>
        <p:spPr>
          <a:xfrm>
            <a:off x="5546725" y="2547938"/>
            <a:ext cx="3346450" cy="1717675"/>
          </a:xfrm>
          <a:prstGeom prst="rect">
            <a:avLst/>
          </a:prstGeom>
          <a:noFill/>
          <a:ln w="25400">
            <a:noFill/>
          </a:ln>
        </p:spPr>
        <p:txBody>
          <a:bodyPr>
            <a:spAutoFit/>
          </a:bodyPr>
          <a:p>
            <a:pPr>
              <a:lnSpc>
                <a:spcPct val="110000"/>
              </a:lnSpc>
            </a:pPr>
            <a:r>
              <a:rPr lang="zh-CN" altLang="en-US" sz="2400" b="1">
                <a:solidFill>
                  <a:srgbClr val="FF0000"/>
                </a:solidFill>
                <a:latin typeface="Times New Roman" panose="02020603050405020304" pitchFamily="18" charset="0"/>
                <a:ea typeface="华文新魏" panose="02010800040101010101" pitchFamily="2" charset="-122"/>
              </a:rPr>
              <a:t>问题：</a:t>
            </a:r>
            <a:r>
              <a:rPr lang="zh-CN" altLang="en-US" sz="2400" b="1">
                <a:solidFill>
                  <a:srgbClr val="0000FF"/>
                </a:solidFill>
                <a:latin typeface="Times New Roman" panose="02020603050405020304" pitchFamily="18" charset="0"/>
                <a:ea typeface="华文新魏" panose="02010800040101010101" pitchFamily="2" charset="-122"/>
              </a:rPr>
              <a:t>顺序</a:t>
            </a:r>
            <a:r>
              <a:rPr lang="zh-CN" altLang="en-US" sz="2400" b="1">
                <a:latin typeface="Times New Roman" panose="02020603050405020304" pitchFamily="18" charset="0"/>
                <a:ea typeface="华文新魏" panose="02010800040101010101" pitchFamily="2" charset="-122"/>
              </a:rPr>
              <a:t>执行时先取指令，再改变</a:t>
            </a:r>
            <a:r>
              <a:rPr lang="en-US" altLang="zh-CN" sz="2400" b="1">
                <a:latin typeface="Times New Roman" panose="02020603050405020304" pitchFamily="18" charset="0"/>
                <a:ea typeface="华文新魏" panose="02010800040101010101" pitchFamily="2" charset="-122"/>
              </a:rPr>
              <a:t>PC</a:t>
            </a:r>
            <a:r>
              <a:rPr lang="zh-CN" altLang="en-US" sz="2400" b="1">
                <a:latin typeface="Times New Roman" panose="02020603050405020304" pitchFamily="18" charset="0"/>
                <a:ea typeface="华文新魏" panose="02010800040101010101" pitchFamily="2" charset="-122"/>
              </a:rPr>
              <a:t>的值。不能先改变</a:t>
            </a:r>
            <a:r>
              <a:rPr lang="en-US" altLang="zh-CN" sz="2400" b="1">
                <a:latin typeface="Times New Roman" panose="02020603050405020304" pitchFamily="18" charset="0"/>
                <a:ea typeface="华文新魏" panose="02010800040101010101" pitchFamily="2" charset="-122"/>
              </a:rPr>
              <a:t>PC</a:t>
            </a:r>
            <a:r>
              <a:rPr lang="zh-CN" altLang="en-US" sz="2400" b="1">
                <a:latin typeface="Times New Roman" panose="02020603050405020304" pitchFamily="18" charset="0"/>
                <a:ea typeface="华文新魏" panose="02010800040101010101" pitchFamily="2" charset="-122"/>
              </a:rPr>
              <a:t>的值，再取指令，</a:t>
            </a:r>
            <a:r>
              <a:rPr lang="zh-CN" altLang="en-US" sz="2400" b="1">
                <a:solidFill>
                  <a:srgbClr val="FF0000"/>
                </a:solidFill>
                <a:latin typeface="Times New Roman" panose="02020603050405020304" pitchFamily="18" charset="0"/>
                <a:ea typeface="华文新魏" panose="02010800040101010101" pitchFamily="2" charset="-122"/>
              </a:rPr>
              <a:t>为什么？</a:t>
            </a:r>
            <a:endParaRPr lang="zh-CN" altLang="en-US" sz="2400" b="1">
              <a:solidFill>
                <a:srgbClr val="FF0000"/>
              </a:solidFill>
              <a:latin typeface="Times New Roman" panose="02020603050405020304" pitchFamily="18" charset="0"/>
              <a:ea typeface="华文新魏" panose="02010800040101010101" pitchFamily="2" charset="-122"/>
            </a:endParaRPr>
          </a:p>
        </p:txBody>
      </p:sp>
      <p:grpSp>
        <p:nvGrpSpPr>
          <p:cNvPr id="5" name="Group 29"/>
          <p:cNvGrpSpPr/>
          <p:nvPr/>
        </p:nvGrpSpPr>
        <p:grpSpPr>
          <a:xfrm>
            <a:off x="2809875" y="2598738"/>
            <a:ext cx="2698750" cy="1797050"/>
            <a:chOff x="3840" y="1795"/>
            <a:chExt cx="1439" cy="1155"/>
          </a:xfrm>
        </p:grpSpPr>
        <p:sp>
          <p:nvSpPr>
            <p:cNvPr id="85003" name="Line 30"/>
            <p:cNvSpPr/>
            <p:nvPr/>
          </p:nvSpPr>
          <p:spPr>
            <a:xfrm flipH="1">
              <a:off x="4581" y="2256"/>
              <a:ext cx="314" cy="313"/>
            </a:xfrm>
            <a:prstGeom prst="line">
              <a:avLst/>
            </a:prstGeom>
            <a:ln w="31750" cap="flat" cmpd="sng">
              <a:solidFill>
                <a:srgbClr val="0000FF"/>
              </a:solidFill>
              <a:prstDash val="dash"/>
              <a:headEnd type="none" w="med" len="med"/>
              <a:tailEnd type="triangle" w="med" len="med"/>
            </a:ln>
          </p:spPr>
        </p:sp>
        <p:sp>
          <p:nvSpPr>
            <p:cNvPr id="85004" name="Text Box 31"/>
            <p:cNvSpPr txBox="1"/>
            <p:nvPr/>
          </p:nvSpPr>
          <p:spPr>
            <a:xfrm>
              <a:off x="4470" y="1795"/>
              <a:ext cx="809" cy="487"/>
            </a:xfrm>
            <a:prstGeom prst="rect">
              <a:avLst/>
            </a:prstGeom>
            <a:noFill/>
            <a:ln w="25400">
              <a:noFill/>
            </a:ln>
          </p:spPr>
          <p:txBody>
            <a:bodyPr>
              <a:spAutoFit/>
            </a:bodyPr>
            <a:p>
              <a:pPr algn="ctr">
                <a:lnSpc>
                  <a:spcPct val="90000"/>
                </a:lnSpc>
              </a:pPr>
              <a:r>
                <a:rPr lang="zh-CN" altLang="en-US" sz="2400" b="1">
                  <a:solidFill>
                    <a:srgbClr val="0000FF"/>
                  </a:solidFill>
                  <a:latin typeface="Times New Roman" panose="02020603050405020304" pitchFamily="18" charset="0"/>
                  <a:ea typeface="华文新魏" panose="02010800040101010101" pitchFamily="2" charset="-122"/>
                </a:rPr>
                <a:t>下一条地址逻辑</a:t>
              </a:r>
              <a:endParaRPr lang="zh-CN" altLang="en-US" sz="2400" b="1">
                <a:solidFill>
                  <a:srgbClr val="0000FF"/>
                </a:solidFill>
                <a:latin typeface="Times New Roman" panose="02020603050405020304" pitchFamily="18" charset="0"/>
                <a:ea typeface="华文新魏" panose="02010800040101010101" pitchFamily="2" charset="-122"/>
              </a:endParaRPr>
            </a:p>
          </p:txBody>
        </p:sp>
        <p:sp>
          <p:nvSpPr>
            <p:cNvPr id="85005" name="Rectangle 32"/>
            <p:cNvSpPr/>
            <p:nvPr/>
          </p:nvSpPr>
          <p:spPr>
            <a:xfrm>
              <a:off x="3840" y="2576"/>
              <a:ext cx="887" cy="374"/>
            </a:xfrm>
            <a:prstGeom prst="rect">
              <a:avLst/>
            </a:prstGeom>
            <a:noFill/>
            <a:ln w="50800" cap="flat" cmpd="sng">
              <a:solidFill>
                <a:schemeClr val="accent2"/>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sp>
        <p:nvSpPr>
          <p:cNvPr id="853025" name="Text Box 33"/>
          <p:cNvSpPr txBox="1"/>
          <p:nvPr/>
        </p:nvSpPr>
        <p:spPr>
          <a:xfrm>
            <a:off x="5518150" y="4252913"/>
            <a:ext cx="3529013" cy="2200275"/>
          </a:xfrm>
          <a:prstGeom prst="rect">
            <a:avLst/>
          </a:prstGeom>
          <a:noFill/>
          <a:ln w="50800">
            <a:noFill/>
          </a:ln>
        </p:spPr>
        <p:txBody>
          <a:bodyPr>
            <a:spAutoFit/>
          </a:bodyPr>
          <a:p>
            <a:pPr>
              <a:lnSpc>
                <a:spcPct val="110000"/>
              </a:lnSpc>
            </a:pPr>
            <a:r>
              <a:rPr lang="zh-CN" altLang="en-US" sz="2400" b="1">
                <a:solidFill>
                  <a:srgbClr val="0000FF"/>
                </a:solidFill>
                <a:latin typeface="Times New Roman" panose="02020603050405020304" pitchFamily="18" charset="0"/>
                <a:ea typeface="华文新魏" panose="02010800040101010101" pitchFamily="2" charset="-122"/>
              </a:rPr>
              <a:t>取指后，每条指令的功能不同，在数据通路中信息流动的过程也不同</a:t>
            </a:r>
            <a:endParaRPr lang="zh-CN" altLang="en-US" sz="2400" b="1">
              <a:solidFill>
                <a:srgbClr val="0000FF"/>
              </a:solidFill>
              <a:latin typeface="Times New Roman" panose="02020603050405020304" pitchFamily="18" charset="0"/>
              <a:ea typeface="华文新魏" panose="02010800040101010101" pitchFamily="2" charset="-122"/>
            </a:endParaRPr>
          </a:p>
          <a:p>
            <a:pPr>
              <a:lnSpc>
                <a:spcPct val="110000"/>
              </a:lnSpc>
              <a:spcBef>
                <a:spcPts val="600"/>
              </a:spcBef>
            </a:pPr>
            <a:r>
              <a:rPr lang="zh-CN" altLang="en-US" sz="2400" b="1">
                <a:latin typeface="Times New Roman" panose="02020603050405020304" pitchFamily="18" charset="0"/>
                <a:ea typeface="华文新魏" panose="02010800040101010101" pitchFamily="2" charset="-122"/>
              </a:rPr>
              <a:t>下面分别对每条指令进行数据通路设计</a:t>
            </a:r>
            <a:endParaRPr lang="zh-CN" altLang="en-US" sz="2400" b="1">
              <a:latin typeface="Times New Roman" panose="02020603050405020304" pitchFamily="18" charset="0"/>
              <a:ea typeface="华文新魏" panose="02010800040101010101" pitchFamily="2" charset="-122"/>
            </a:endParaRPr>
          </a:p>
        </p:txBody>
      </p:sp>
      <p:grpSp>
        <p:nvGrpSpPr>
          <p:cNvPr id="85000" name="Group 34"/>
          <p:cNvGrpSpPr/>
          <p:nvPr/>
        </p:nvGrpSpPr>
        <p:grpSpPr>
          <a:xfrm>
            <a:off x="755650" y="2689225"/>
            <a:ext cx="4392613" cy="3382963"/>
            <a:chOff x="631" y="1847"/>
            <a:chExt cx="2652" cy="2172"/>
          </a:xfrm>
        </p:grpSpPr>
        <p:sp>
          <p:nvSpPr>
            <p:cNvPr id="85001" name="Rectangle 35"/>
            <p:cNvSpPr/>
            <p:nvPr/>
          </p:nvSpPr>
          <p:spPr>
            <a:xfrm>
              <a:off x="631" y="1847"/>
              <a:ext cx="2624" cy="2094"/>
            </a:xfrm>
            <a:prstGeom prst="rect">
              <a:avLst/>
            </a:prstGeom>
            <a:noFill/>
            <a:ln w="50800">
              <a:noFill/>
            </a:ln>
          </p:spPr>
          <p:txBody>
            <a:bodyPr wrap="none" anchor="ctr" anchorCtr="0"/>
            <a:p>
              <a:pPr eaLnBrk="1" hangingPunct="1"/>
              <a:endParaRPr lang="zh-CN" altLang="en-US" b="1">
                <a:latin typeface="Arial" panose="020B0604020202020204" pitchFamily="34" charset="0"/>
              </a:endParaRPr>
            </a:p>
          </p:txBody>
        </p:sp>
        <p:sp>
          <p:nvSpPr>
            <p:cNvPr id="85002" name="Text Box 36"/>
            <p:cNvSpPr txBox="1"/>
            <p:nvPr/>
          </p:nvSpPr>
          <p:spPr>
            <a:xfrm>
              <a:off x="1728" y="3685"/>
              <a:ext cx="1555" cy="334"/>
            </a:xfrm>
            <a:prstGeom prst="rect">
              <a:avLst/>
            </a:prstGeom>
            <a:noFill/>
            <a:ln w="50800">
              <a:noFill/>
            </a:ln>
          </p:spPr>
          <p:txBody>
            <a:bodyPr>
              <a:spAutoFit/>
            </a:bodyPr>
            <a:p>
              <a:pPr algn="ctr">
                <a:spcBef>
                  <a:spcPct val="50000"/>
                </a:spcBef>
                <a:buNone/>
              </a:pPr>
              <a:r>
                <a:rPr lang="zh-CN" altLang="en-US" sz="2800" b="1">
                  <a:solidFill>
                    <a:srgbClr val="FF0000"/>
                  </a:solidFill>
                  <a:latin typeface="Arial" panose="020B0604020202020204" pitchFamily="34" charset="0"/>
                  <a:ea typeface="华文新魏" panose="02010800040101010101" pitchFamily="2" charset="-122"/>
                </a:rPr>
                <a:t>取指部件</a:t>
              </a:r>
              <a:endParaRPr lang="zh-CN" altLang="en-US" sz="2800" b="1">
                <a:solidFill>
                  <a:srgbClr val="FF0000"/>
                </a:solidFill>
                <a:latin typeface="Arial" panose="020B0604020202020204" pitchFamily="34" charset="0"/>
                <a:ea typeface="华文新魏" panose="0201080004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2995">
                                            <p:txEl>
                                              <p:charRg st="12" end="23"/>
                                            </p:txEl>
                                          </p:spTgt>
                                        </p:tgtEl>
                                        <p:attrNameLst>
                                          <p:attrName>style.visibility</p:attrName>
                                        </p:attrNameLst>
                                      </p:cBhvr>
                                      <p:to>
                                        <p:strVal val="visible"/>
                                      </p:to>
                                    </p:set>
                                    <p:animEffect transition="in" filter="blinds(horizontal)">
                                      <p:cBhvr>
                                        <p:cTn id="7" dur="500"/>
                                        <p:tgtEl>
                                          <p:spTgt spid="852995">
                                            <p:txEl>
                                              <p:charRg st="12" end="2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52995">
                                            <p:txEl>
                                              <p:charRg st="23" end="82"/>
                                            </p:txEl>
                                          </p:spTgt>
                                        </p:tgtEl>
                                        <p:attrNameLst>
                                          <p:attrName>style.visibility</p:attrName>
                                        </p:attrNameLst>
                                      </p:cBhvr>
                                      <p:to>
                                        <p:strVal val="visible"/>
                                      </p:to>
                                    </p:set>
                                    <p:animEffect transition="in" filter="blinds(horizontal)">
                                      <p:cBhvr>
                                        <p:cTn id="12" dur="500"/>
                                        <p:tgtEl>
                                          <p:spTgt spid="852995">
                                            <p:txEl>
                                              <p:charRg st="23" end="8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53020"/>
                                        </p:tgtEl>
                                        <p:attrNameLst>
                                          <p:attrName>style.visibility</p:attrName>
                                        </p:attrNameLst>
                                      </p:cBhvr>
                                      <p:to>
                                        <p:strVal val="visible"/>
                                      </p:to>
                                    </p:set>
                                    <p:animEffect transition="in" filter="blinds(horizontal)">
                                      <p:cBhvr>
                                        <p:cTn id="17" dur="500"/>
                                        <p:tgtEl>
                                          <p:spTgt spid="8530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53025">
                                            <p:txEl>
                                              <p:charRg st="0" end="31"/>
                                            </p:txEl>
                                          </p:spTgt>
                                        </p:tgtEl>
                                        <p:attrNameLst>
                                          <p:attrName>style.visibility</p:attrName>
                                        </p:attrNameLst>
                                      </p:cBhvr>
                                      <p:to>
                                        <p:strVal val="visible"/>
                                      </p:to>
                                    </p:set>
                                    <p:animEffect transition="in" filter="blinds(horizontal)">
                                      <p:cBhvr>
                                        <p:cTn id="27" dur="500"/>
                                        <p:tgtEl>
                                          <p:spTgt spid="853025">
                                            <p:txEl>
                                              <p:charRg st="0" end="3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53025">
                                            <p:txEl>
                                              <p:charRg st="31" end="49"/>
                                            </p:txEl>
                                          </p:spTgt>
                                        </p:tgtEl>
                                        <p:attrNameLst>
                                          <p:attrName>style.visibility</p:attrName>
                                        </p:attrNameLst>
                                      </p:cBhvr>
                                      <p:to>
                                        <p:strVal val="visible"/>
                                      </p:to>
                                    </p:set>
                                    <p:animEffect transition="in" filter="blinds(horizontal)">
                                      <p:cBhvr>
                                        <p:cTn id="32" dur="500"/>
                                        <p:tgtEl>
                                          <p:spTgt spid="853025">
                                            <p:txEl>
                                              <p:charRg st="31" end="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020" grpId="0"/>
      <p:bldP spid="853025"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a:xfrm>
            <a:off x="785813" y="117475"/>
            <a:ext cx="7453312"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加减指令</a:t>
            </a:r>
            <a:r>
              <a:rPr lang="en-US" altLang="zh-CN" sz="2000">
                <a:solidFill>
                  <a:srgbClr val="A50021"/>
                </a:solidFill>
                <a:ea typeface="微软雅黑" panose="020B0503020204020204" pitchFamily="34" charset="-122"/>
              </a:rPr>
              <a:t>(R-type</a:t>
            </a:r>
            <a:r>
              <a:rPr lang="zh-CN" altLang="en-US" sz="2000">
                <a:solidFill>
                  <a:srgbClr val="A50021"/>
                </a:solidFill>
                <a:ea typeface="微软雅黑" panose="020B0503020204020204" pitchFamily="34" charset="-122"/>
              </a:rPr>
              <a:t>类型）</a:t>
            </a:r>
            <a:endParaRPr lang="zh-CN" altLang="en-US" sz="2000">
              <a:solidFill>
                <a:srgbClr val="A50021"/>
              </a:solidFill>
              <a:ea typeface="微软雅黑" panose="020B0503020204020204" pitchFamily="34" charset="-122"/>
            </a:endParaRPr>
          </a:p>
        </p:txBody>
      </p:sp>
      <p:sp>
        <p:nvSpPr>
          <p:cNvPr id="87042" name="Rectangle 3"/>
          <p:cNvSpPr>
            <a:spLocks noGrp="1"/>
          </p:cNvSpPr>
          <p:nvPr>
            <p:ph idx="1"/>
          </p:nvPr>
        </p:nvSpPr>
        <p:spPr>
          <a:xfrm>
            <a:off x="323850" y="571500"/>
            <a:ext cx="3240088" cy="5603875"/>
          </a:xfrm>
          <a:ln/>
        </p:spPr>
        <p:txBody>
          <a:bodyPr vert="horz" wrap="square" lIns="63500" tIns="25400" rIns="63500" bIns="25400" anchor="t" anchorCtr="0">
            <a:spAutoFit/>
          </a:bodyPr>
          <a:p>
            <a:pPr>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a:spcBef>
                <a:spcPct val="0"/>
              </a:spcBef>
            </a:pPr>
            <a:r>
              <a:rPr lang="en-US" altLang="zh-CN" sz="2600"/>
              <a:t>ADD and Subtract</a:t>
            </a:r>
            <a:endParaRPr lang="en-US" altLang="zh-CN" sz="2600"/>
          </a:p>
          <a:p>
            <a:pPr lvl="1">
              <a:spcBef>
                <a:spcPct val="0"/>
              </a:spcBef>
            </a:pPr>
            <a:r>
              <a:rPr lang="en-US" altLang="zh-CN" sz="2400"/>
              <a:t>add rd, rs, rt</a:t>
            </a:r>
            <a:endParaRPr lang="en-US" altLang="zh-CN" sz="2400"/>
          </a:p>
          <a:p>
            <a:pPr lvl="1">
              <a:spcBef>
                <a:spcPct val="0"/>
              </a:spcBef>
            </a:pPr>
            <a:r>
              <a:rPr lang="en-US" altLang="zh-CN" sz="2400"/>
              <a:t>sub rd, rs, rt</a:t>
            </a:r>
            <a:endParaRPr lang="en-US" altLang="zh-CN" sz="2400"/>
          </a:p>
          <a:p>
            <a:pPr>
              <a:spcBef>
                <a:spcPct val="0"/>
              </a:spcBef>
            </a:pPr>
            <a:r>
              <a:rPr lang="en-US" altLang="zh-CN" sz="2600">
                <a:solidFill>
                  <a:schemeClr val="bg2"/>
                </a:solidFill>
              </a:rPr>
              <a:t>OR Immediate</a:t>
            </a:r>
            <a:r>
              <a:rPr lang="en-US" altLang="zh-CN" sz="2800">
                <a:solidFill>
                  <a:schemeClr val="bg2"/>
                </a:solidFill>
              </a:rPr>
              <a:t> </a:t>
            </a:r>
            <a:endParaRPr lang="en-US" altLang="zh-CN" sz="2800">
              <a:solidFill>
                <a:schemeClr val="bg2"/>
              </a:solidFill>
            </a:endParaRPr>
          </a:p>
          <a:p>
            <a:pPr lvl="1">
              <a:spcBef>
                <a:spcPct val="0"/>
              </a:spcBef>
            </a:pPr>
            <a:r>
              <a:rPr lang="en-US" altLang="zh-CN" sz="2400">
                <a:solidFill>
                  <a:schemeClr val="bg2"/>
                </a:solidFill>
              </a:rPr>
              <a:t>ori  rt, rs, imm16</a:t>
            </a:r>
            <a:endParaRPr lang="en-US" altLang="zh-CN" sz="2400">
              <a:solidFill>
                <a:schemeClr val="bg2"/>
              </a:solidFill>
            </a:endParaRPr>
          </a:p>
          <a:p>
            <a:pPr>
              <a:spcBef>
                <a:spcPct val="0"/>
              </a:spcBef>
            </a:pPr>
            <a:r>
              <a:rPr lang="en-US" altLang="zh-CN" sz="2600">
                <a:solidFill>
                  <a:schemeClr val="bg2"/>
                </a:solidFill>
              </a:rPr>
              <a:t>LOAD and STORE</a:t>
            </a:r>
            <a:endParaRPr lang="en-US" altLang="zh-CN" sz="2600">
              <a:solidFill>
                <a:schemeClr val="bg2"/>
              </a:solidFill>
            </a:endParaRPr>
          </a:p>
          <a:p>
            <a:pPr lvl="1">
              <a:spcBef>
                <a:spcPct val="0"/>
              </a:spcBef>
            </a:pPr>
            <a:r>
              <a:rPr lang="en-US" altLang="zh-CN" sz="2400">
                <a:solidFill>
                  <a:schemeClr val="bg2"/>
                </a:solidFill>
              </a:rPr>
              <a:t>lw rt, rs, imm16</a:t>
            </a:r>
            <a:endParaRPr lang="en-US" altLang="zh-CN" sz="2400">
              <a:solidFill>
                <a:schemeClr val="bg2"/>
              </a:solidFill>
            </a:endParaRPr>
          </a:p>
          <a:p>
            <a:pPr lvl="1">
              <a:spcBef>
                <a:spcPct val="0"/>
              </a:spcBef>
            </a:pPr>
            <a:r>
              <a:rPr lang="en-US" altLang="zh-CN" sz="2400">
                <a:solidFill>
                  <a:schemeClr val="bg2"/>
                </a:solidFill>
              </a:rPr>
              <a:t>sw rt, rs, imm16</a:t>
            </a:r>
            <a:endParaRPr lang="en-US" altLang="zh-CN" sz="2400">
              <a:solidFill>
                <a:schemeClr val="bg2"/>
              </a:solidFill>
            </a:endParaRPr>
          </a:p>
          <a:p>
            <a:pPr>
              <a:spcBef>
                <a:spcPct val="0"/>
              </a:spcBef>
            </a:pPr>
            <a:r>
              <a:rPr lang="en-US" altLang="zh-CN" sz="2600">
                <a:solidFill>
                  <a:schemeClr val="bg2"/>
                </a:solidFill>
              </a:rPr>
              <a:t>BRANCH</a:t>
            </a:r>
            <a:r>
              <a:rPr lang="en-US" altLang="zh-CN" sz="2800">
                <a:solidFill>
                  <a:schemeClr val="bg2"/>
                </a:solidFill>
              </a:rPr>
              <a:t> </a:t>
            </a:r>
            <a:endParaRPr lang="en-US" altLang="zh-CN" sz="2800">
              <a:solidFill>
                <a:schemeClr val="bg2"/>
              </a:solidFill>
            </a:endParaRPr>
          </a:p>
          <a:p>
            <a:pPr lvl="1">
              <a:spcBef>
                <a:spcPct val="0"/>
              </a:spcBef>
            </a:pPr>
            <a:r>
              <a:rPr lang="en-US" altLang="zh-CN" sz="2400">
                <a:solidFill>
                  <a:schemeClr val="bg2"/>
                </a:solidFill>
              </a:rPr>
              <a:t>beq rs, rt, imm16</a:t>
            </a:r>
            <a:endParaRPr lang="en-US" altLang="zh-CN" sz="2400">
              <a:solidFill>
                <a:schemeClr val="bg2"/>
              </a:solidFill>
            </a:endParaRPr>
          </a:p>
          <a:p>
            <a:pPr>
              <a:spcBef>
                <a:spcPct val="0"/>
              </a:spcBef>
            </a:pPr>
            <a:r>
              <a:rPr lang="en-US" altLang="zh-CN" sz="2600">
                <a:solidFill>
                  <a:schemeClr val="bg2"/>
                </a:solidFill>
              </a:rPr>
              <a:t>JUMP </a:t>
            </a:r>
            <a:endParaRPr lang="en-US" altLang="zh-CN" sz="2600">
              <a:solidFill>
                <a:schemeClr val="bg2"/>
              </a:solidFill>
            </a:endParaRPr>
          </a:p>
          <a:p>
            <a:pPr lvl="1">
              <a:spcBef>
                <a:spcPct val="0"/>
              </a:spcBef>
            </a:pPr>
            <a:r>
              <a:rPr lang="en-US" altLang="zh-CN" sz="2400">
                <a:solidFill>
                  <a:schemeClr val="bg2"/>
                </a:solidFill>
              </a:rPr>
              <a:t>j  target</a:t>
            </a:r>
            <a:endParaRPr lang="en-US" altLang="zh-CN" sz="2400">
              <a:solidFill>
                <a:schemeClr val="bg2"/>
              </a:solidFill>
            </a:endParaRPr>
          </a:p>
        </p:txBody>
      </p:sp>
      <p:grpSp>
        <p:nvGrpSpPr>
          <p:cNvPr id="87043" name="Group 4"/>
          <p:cNvGrpSpPr/>
          <p:nvPr/>
        </p:nvGrpSpPr>
        <p:grpSpPr>
          <a:xfrm>
            <a:off x="3194050" y="5294313"/>
            <a:ext cx="5953125" cy="946150"/>
            <a:chOff x="1918" y="3360"/>
            <a:chExt cx="3750" cy="596"/>
          </a:xfrm>
        </p:grpSpPr>
        <p:sp>
          <p:nvSpPr>
            <p:cNvPr id="87106" name="Rectangle 5"/>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7107" name="Group 6"/>
            <p:cNvGrpSpPr/>
            <p:nvPr/>
          </p:nvGrpSpPr>
          <p:grpSpPr>
            <a:xfrm>
              <a:off x="1979" y="3552"/>
              <a:ext cx="624" cy="212"/>
              <a:chOff x="1979" y="3552"/>
              <a:chExt cx="624" cy="212"/>
            </a:xfrm>
          </p:grpSpPr>
          <p:sp>
            <p:nvSpPr>
              <p:cNvPr id="87115" name="Rectangle 7"/>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116" name="Rectangle 8"/>
              <p:cNvSpPr/>
              <p:nvPr/>
            </p:nvSpPr>
            <p:spPr>
              <a:xfrm>
                <a:off x="2161" y="3552"/>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87108" name="Rectangle 9"/>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109" name="Rectangle 10"/>
            <p:cNvSpPr/>
            <p:nvPr/>
          </p:nvSpPr>
          <p:spPr>
            <a:xfrm>
              <a:off x="3554" y="3552"/>
              <a:ext cx="89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87110" name="Rectangle 11"/>
            <p:cNvSpPr/>
            <p:nvPr/>
          </p:nvSpPr>
          <p:spPr>
            <a:xfrm>
              <a:off x="5488" y="3360"/>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7111" name="Rectangle 12"/>
            <p:cNvSpPr/>
            <p:nvPr/>
          </p:nvSpPr>
          <p:spPr>
            <a:xfrm>
              <a:off x="2414" y="3360"/>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7112" name="Rectangle 13"/>
            <p:cNvSpPr/>
            <p:nvPr/>
          </p:nvSpPr>
          <p:spPr>
            <a:xfrm>
              <a:off x="1918" y="3360"/>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87113" name="Rectangle 14"/>
            <p:cNvSpPr/>
            <p:nvPr/>
          </p:nvSpPr>
          <p:spPr>
            <a:xfrm>
              <a:off x="2143" y="3744"/>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114" name="Rectangle 15"/>
            <p:cNvSpPr/>
            <p:nvPr/>
          </p:nvSpPr>
          <p:spPr>
            <a:xfrm>
              <a:off x="3816" y="3744"/>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87044" name="Group 16"/>
          <p:cNvGrpSpPr/>
          <p:nvPr/>
        </p:nvGrpSpPr>
        <p:grpSpPr>
          <a:xfrm>
            <a:off x="3194050" y="1477963"/>
            <a:ext cx="5953125" cy="946150"/>
            <a:chOff x="1918" y="672"/>
            <a:chExt cx="3750" cy="596"/>
          </a:xfrm>
        </p:grpSpPr>
        <p:grpSp>
          <p:nvGrpSpPr>
            <p:cNvPr id="87071" name="Group 17"/>
            <p:cNvGrpSpPr/>
            <p:nvPr/>
          </p:nvGrpSpPr>
          <p:grpSpPr>
            <a:xfrm>
              <a:off x="1918" y="672"/>
              <a:ext cx="3750" cy="404"/>
              <a:chOff x="1918" y="672"/>
              <a:chExt cx="3750" cy="404"/>
            </a:xfrm>
          </p:grpSpPr>
          <p:grpSp>
            <p:nvGrpSpPr>
              <p:cNvPr id="87078" name="Group 18"/>
              <p:cNvGrpSpPr/>
              <p:nvPr/>
            </p:nvGrpSpPr>
            <p:grpSpPr>
              <a:xfrm>
                <a:off x="1979" y="864"/>
                <a:ext cx="3607" cy="212"/>
                <a:chOff x="1979" y="864"/>
                <a:chExt cx="3607" cy="212"/>
              </a:xfrm>
            </p:grpSpPr>
            <p:sp>
              <p:nvSpPr>
                <p:cNvPr id="87086" name="Rectangle 19"/>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7087" name="Group 20"/>
                <p:cNvGrpSpPr/>
                <p:nvPr/>
              </p:nvGrpSpPr>
              <p:grpSpPr>
                <a:xfrm>
                  <a:off x="1979" y="864"/>
                  <a:ext cx="3607" cy="212"/>
                  <a:chOff x="1979" y="864"/>
                  <a:chExt cx="3607" cy="212"/>
                </a:xfrm>
              </p:grpSpPr>
              <p:grpSp>
                <p:nvGrpSpPr>
                  <p:cNvPr id="87088" name="Group 21"/>
                  <p:cNvGrpSpPr/>
                  <p:nvPr/>
                </p:nvGrpSpPr>
                <p:grpSpPr>
                  <a:xfrm>
                    <a:off x="1979" y="864"/>
                    <a:ext cx="624" cy="212"/>
                    <a:chOff x="1979" y="864"/>
                    <a:chExt cx="624" cy="212"/>
                  </a:xfrm>
                </p:grpSpPr>
                <p:sp>
                  <p:nvSpPr>
                    <p:cNvPr id="87104" name="Rectangle 22"/>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105" name="Rectangle 23"/>
                    <p:cNvSpPr/>
                    <p:nvPr/>
                  </p:nvSpPr>
                  <p:spPr>
                    <a:xfrm>
                      <a:off x="2161" y="864"/>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87089" name="Group 24"/>
                  <p:cNvGrpSpPr/>
                  <p:nvPr/>
                </p:nvGrpSpPr>
                <p:grpSpPr>
                  <a:xfrm>
                    <a:off x="2611" y="864"/>
                    <a:ext cx="580" cy="212"/>
                    <a:chOff x="2611" y="864"/>
                    <a:chExt cx="580" cy="212"/>
                  </a:xfrm>
                </p:grpSpPr>
                <p:sp>
                  <p:nvSpPr>
                    <p:cNvPr id="87102" name="Rectangle 25"/>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103" name="Rectangle 26"/>
                    <p:cNvSpPr/>
                    <p:nvPr/>
                  </p:nvSpPr>
                  <p:spPr>
                    <a:xfrm>
                      <a:off x="2776" y="864"/>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87090" name="Group 27"/>
                  <p:cNvGrpSpPr/>
                  <p:nvPr/>
                </p:nvGrpSpPr>
                <p:grpSpPr>
                  <a:xfrm>
                    <a:off x="3199" y="864"/>
                    <a:ext cx="579" cy="212"/>
                    <a:chOff x="3199" y="864"/>
                    <a:chExt cx="579" cy="212"/>
                  </a:xfrm>
                </p:grpSpPr>
                <p:sp>
                  <p:nvSpPr>
                    <p:cNvPr id="87100" name="Rectangle 28"/>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101" name="Rectangle 29"/>
                    <p:cNvSpPr/>
                    <p:nvPr/>
                  </p:nvSpPr>
                  <p:spPr>
                    <a:xfrm>
                      <a:off x="3363" y="864"/>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87091" name="Group 30"/>
                  <p:cNvGrpSpPr/>
                  <p:nvPr/>
                </p:nvGrpSpPr>
                <p:grpSpPr>
                  <a:xfrm>
                    <a:off x="3786" y="864"/>
                    <a:ext cx="579" cy="212"/>
                    <a:chOff x="3786" y="864"/>
                    <a:chExt cx="579" cy="212"/>
                  </a:xfrm>
                </p:grpSpPr>
                <p:sp>
                  <p:nvSpPr>
                    <p:cNvPr id="87098" name="Rectangle 31"/>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99" name="Rectangle 32"/>
                    <p:cNvSpPr/>
                    <p:nvPr/>
                  </p:nvSpPr>
                  <p:spPr>
                    <a:xfrm>
                      <a:off x="3951" y="864"/>
                      <a:ext cx="24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87092" name="Group 33"/>
                  <p:cNvGrpSpPr/>
                  <p:nvPr/>
                </p:nvGrpSpPr>
                <p:grpSpPr>
                  <a:xfrm>
                    <a:off x="4373" y="864"/>
                    <a:ext cx="580" cy="212"/>
                    <a:chOff x="4373" y="864"/>
                    <a:chExt cx="580" cy="212"/>
                  </a:xfrm>
                </p:grpSpPr>
                <p:sp>
                  <p:nvSpPr>
                    <p:cNvPr id="87096" name="Rectangle 34"/>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97" name="Rectangle 35"/>
                    <p:cNvSpPr/>
                    <p:nvPr/>
                  </p:nvSpPr>
                  <p:spPr>
                    <a:xfrm>
                      <a:off x="4448" y="864"/>
                      <a:ext cx="45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87093" name="Group 36"/>
                  <p:cNvGrpSpPr/>
                  <p:nvPr/>
                </p:nvGrpSpPr>
                <p:grpSpPr>
                  <a:xfrm>
                    <a:off x="4961" y="864"/>
                    <a:ext cx="625" cy="212"/>
                    <a:chOff x="4961" y="864"/>
                    <a:chExt cx="625" cy="212"/>
                  </a:xfrm>
                </p:grpSpPr>
                <p:sp>
                  <p:nvSpPr>
                    <p:cNvPr id="87094" name="Rectangle 37"/>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95" name="Rectangle 38"/>
                    <p:cNvSpPr/>
                    <p:nvPr/>
                  </p:nvSpPr>
                  <p:spPr>
                    <a:xfrm>
                      <a:off x="5143" y="864"/>
                      <a:ext cx="40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87079" name="Rectangle 39"/>
              <p:cNvSpPr/>
              <p:nvPr/>
            </p:nvSpPr>
            <p:spPr>
              <a:xfrm>
                <a:off x="5488" y="67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7080" name="Rectangle 40"/>
              <p:cNvSpPr/>
              <p:nvPr/>
            </p:nvSpPr>
            <p:spPr>
              <a:xfrm>
                <a:off x="4810" y="67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87081" name="Rectangle 41"/>
              <p:cNvSpPr/>
              <p:nvPr/>
            </p:nvSpPr>
            <p:spPr>
              <a:xfrm>
                <a:off x="4177" y="672"/>
                <a:ext cx="242"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87082" name="Rectangle 42"/>
              <p:cNvSpPr/>
              <p:nvPr/>
            </p:nvSpPr>
            <p:spPr>
              <a:xfrm>
                <a:off x="3590"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87083" name="Rectangle 43"/>
              <p:cNvSpPr/>
              <p:nvPr/>
            </p:nvSpPr>
            <p:spPr>
              <a:xfrm>
                <a:off x="3002"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87084" name="Rectangle 44"/>
              <p:cNvSpPr/>
              <p:nvPr/>
            </p:nvSpPr>
            <p:spPr>
              <a:xfrm>
                <a:off x="2414"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7085" name="Rectangle 45"/>
              <p:cNvSpPr/>
              <p:nvPr/>
            </p:nvSpPr>
            <p:spPr>
              <a:xfrm>
                <a:off x="1918"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87072" name="Rectangle 46"/>
            <p:cNvSpPr/>
            <p:nvPr/>
          </p:nvSpPr>
          <p:spPr>
            <a:xfrm>
              <a:off x="2143"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73" name="Rectangle 47"/>
            <p:cNvSpPr/>
            <p:nvPr/>
          </p:nvSpPr>
          <p:spPr>
            <a:xfrm>
              <a:off x="5126"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74" name="Rectangle 48"/>
            <p:cNvSpPr/>
            <p:nvPr/>
          </p:nvSpPr>
          <p:spPr>
            <a:xfrm>
              <a:off x="4493"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75" name="Rectangle 49"/>
            <p:cNvSpPr/>
            <p:nvPr/>
          </p:nvSpPr>
          <p:spPr>
            <a:xfrm>
              <a:off x="3906"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76" name="Rectangle 50"/>
            <p:cNvSpPr/>
            <p:nvPr/>
          </p:nvSpPr>
          <p:spPr>
            <a:xfrm>
              <a:off x="3318"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77" name="Rectangle 51"/>
            <p:cNvSpPr/>
            <p:nvPr/>
          </p:nvSpPr>
          <p:spPr>
            <a:xfrm>
              <a:off x="2731"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87045" name="Group 52"/>
          <p:cNvGrpSpPr/>
          <p:nvPr/>
        </p:nvGrpSpPr>
        <p:grpSpPr>
          <a:xfrm>
            <a:off x="3194050" y="2428875"/>
            <a:ext cx="5953125" cy="946150"/>
            <a:chOff x="1918" y="1392"/>
            <a:chExt cx="3750" cy="596"/>
          </a:xfrm>
        </p:grpSpPr>
        <p:sp>
          <p:nvSpPr>
            <p:cNvPr id="87050" name="Rectangle 53"/>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87051" name="Group 54"/>
            <p:cNvGrpSpPr/>
            <p:nvPr/>
          </p:nvGrpSpPr>
          <p:grpSpPr>
            <a:xfrm>
              <a:off x="1979" y="1584"/>
              <a:ext cx="624" cy="212"/>
              <a:chOff x="1979" y="1584"/>
              <a:chExt cx="624" cy="212"/>
            </a:xfrm>
          </p:grpSpPr>
          <p:sp>
            <p:nvSpPr>
              <p:cNvPr id="87069" name="Rectangle 55"/>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70" name="Rectangle 56"/>
              <p:cNvSpPr/>
              <p:nvPr/>
            </p:nvSpPr>
            <p:spPr>
              <a:xfrm>
                <a:off x="2161" y="1584"/>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87052" name="Group 57"/>
            <p:cNvGrpSpPr/>
            <p:nvPr/>
          </p:nvGrpSpPr>
          <p:grpSpPr>
            <a:xfrm>
              <a:off x="2611" y="1584"/>
              <a:ext cx="580" cy="212"/>
              <a:chOff x="2611" y="1584"/>
              <a:chExt cx="580" cy="212"/>
            </a:xfrm>
          </p:grpSpPr>
          <p:sp>
            <p:nvSpPr>
              <p:cNvPr id="87067" name="Rectangle 58"/>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68" name="Rectangle 59"/>
              <p:cNvSpPr/>
              <p:nvPr/>
            </p:nvSpPr>
            <p:spPr>
              <a:xfrm>
                <a:off x="2776" y="1584"/>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87053" name="Group 60"/>
            <p:cNvGrpSpPr/>
            <p:nvPr/>
          </p:nvGrpSpPr>
          <p:grpSpPr>
            <a:xfrm>
              <a:off x="3199" y="1584"/>
              <a:ext cx="579" cy="212"/>
              <a:chOff x="3199" y="1584"/>
              <a:chExt cx="579" cy="212"/>
            </a:xfrm>
          </p:grpSpPr>
          <p:sp>
            <p:nvSpPr>
              <p:cNvPr id="87065" name="Rectangle 61"/>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66" name="Rectangle 62"/>
              <p:cNvSpPr/>
              <p:nvPr/>
            </p:nvSpPr>
            <p:spPr>
              <a:xfrm>
                <a:off x="3363" y="1584"/>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87054" name="Rectangle 63"/>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87055" name="Rectangle 64"/>
            <p:cNvSpPr/>
            <p:nvPr/>
          </p:nvSpPr>
          <p:spPr>
            <a:xfrm>
              <a:off x="4289" y="1584"/>
              <a:ext cx="69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87056" name="Rectangle 65"/>
            <p:cNvSpPr/>
            <p:nvPr/>
          </p:nvSpPr>
          <p:spPr>
            <a:xfrm>
              <a:off x="5488" y="139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7057" name="Rectangle 66"/>
            <p:cNvSpPr/>
            <p:nvPr/>
          </p:nvSpPr>
          <p:spPr>
            <a:xfrm>
              <a:off x="3590"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87058" name="Rectangle 67"/>
            <p:cNvSpPr/>
            <p:nvPr/>
          </p:nvSpPr>
          <p:spPr>
            <a:xfrm>
              <a:off x="3002"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87059" name="Rectangle 68"/>
            <p:cNvSpPr/>
            <p:nvPr/>
          </p:nvSpPr>
          <p:spPr>
            <a:xfrm>
              <a:off x="2414"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7060" name="Rectangle 69"/>
            <p:cNvSpPr/>
            <p:nvPr/>
          </p:nvSpPr>
          <p:spPr>
            <a:xfrm>
              <a:off x="1918"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87061" name="Rectangle 70"/>
            <p:cNvSpPr/>
            <p:nvPr/>
          </p:nvSpPr>
          <p:spPr>
            <a:xfrm>
              <a:off x="2143"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62" name="Rectangle 71"/>
            <p:cNvSpPr/>
            <p:nvPr/>
          </p:nvSpPr>
          <p:spPr>
            <a:xfrm>
              <a:off x="4448" y="1776"/>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63" name="Rectangle 72"/>
            <p:cNvSpPr/>
            <p:nvPr/>
          </p:nvSpPr>
          <p:spPr>
            <a:xfrm>
              <a:off x="3318"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7064" name="Rectangle 73"/>
            <p:cNvSpPr/>
            <p:nvPr/>
          </p:nvSpPr>
          <p:spPr>
            <a:xfrm>
              <a:off x="2731"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855114" name="Text Box 74"/>
          <p:cNvSpPr txBox="1"/>
          <p:nvPr/>
        </p:nvSpPr>
        <p:spPr>
          <a:xfrm>
            <a:off x="3348038" y="3908425"/>
            <a:ext cx="5688012" cy="457200"/>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1. </a:t>
            </a:r>
            <a:r>
              <a:rPr lang="zh-CN" altLang="en-US" sz="2400" b="1">
                <a:solidFill>
                  <a:srgbClr val="0000FF"/>
                </a:solidFill>
                <a:latin typeface="Times New Roman" panose="02020603050405020304" pitchFamily="18" charset="0"/>
                <a:ea typeface="华文新魏" panose="02010800040101010101" pitchFamily="2" charset="-122"/>
              </a:rPr>
              <a:t>考虑</a:t>
            </a:r>
            <a:r>
              <a:rPr lang="en-US" altLang="zh-CN" sz="2400" b="1">
                <a:solidFill>
                  <a:srgbClr val="0000FF"/>
                </a:solidFill>
                <a:latin typeface="Times New Roman" panose="02020603050405020304" pitchFamily="18" charset="0"/>
                <a:ea typeface="华文新魏" panose="02010800040101010101" pitchFamily="2" charset="-122"/>
              </a:rPr>
              <a:t>add</a:t>
            </a:r>
            <a:r>
              <a:rPr lang="zh-CN" altLang="en-US" sz="2400" b="1">
                <a:solidFill>
                  <a:srgbClr val="0000FF"/>
                </a:solidFill>
                <a:latin typeface="Times New Roman" panose="02020603050405020304" pitchFamily="18" charset="0"/>
                <a:ea typeface="华文新魏" panose="02010800040101010101" pitchFamily="2" charset="-122"/>
              </a:rPr>
              <a:t>和</a:t>
            </a:r>
            <a:r>
              <a:rPr lang="en-US" altLang="zh-CN" sz="2400" b="1">
                <a:solidFill>
                  <a:srgbClr val="0000FF"/>
                </a:solidFill>
                <a:latin typeface="Times New Roman" panose="02020603050405020304" pitchFamily="18" charset="0"/>
                <a:ea typeface="华文新魏" panose="02010800040101010101" pitchFamily="2" charset="-122"/>
              </a:rPr>
              <a:t>sub</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(R-Type</a:t>
            </a:r>
            <a:r>
              <a:rPr lang="zh-CN" altLang="en-US" sz="2400" b="1">
                <a:solidFill>
                  <a:srgbClr val="0000FF"/>
                </a:solidFill>
                <a:latin typeface="Times New Roman" panose="02020603050405020304" pitchFamily="18" charset="0"/>
                <a:ea typeface="华文新魏" panose="02010800040101010101" pitchFamily="2" charset="-122"/>
              </a:rPr>
              <a:t>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grpSp>
        <p:nvGrpSpPr>
          <p:cNvPr id="18" name="Group 75"/>
          <p:cNvGrpSpPr/>
          <p:nvPr/>
        </p:nvGrpSpPr>
        <p:grpSpPr>
          <a:xfrm>
            <a:off x="354013" y="1358900"/>
            <a:ext cx="8897937" cy="1073150"/>
            <a:chOff x="155" y="821"/>
            <a:chExt cx="5605" cy="676"/>
          </a:xfrm>
        </p:grpSpPr>
        <p:sp>
          <p:nvSpPr>
            <p:cNvPr id="87048" name="Text Box 76"/>
            <p:cNvSpPr txBox="1"/>
            <p:nvPr/>
          </p:nvSpPr>
          <p:spPr>
            <a:xfrm>
              <a:off x="1911" y="821"/>
              <a:ext cx="3849" cy="674"/>
            </a:xfrm>
            <a:prstGeom prst="rect">
              <a:avLst/>
            </a:prstGeom>
            <a:solidFill>
              <a:srgbClr val="FF8398">
                <a:alpha val="23137"/>
              </a:srgbClr>
            </a:solidFill>
            <a:ln w="50800">
              <a:noFill/>
            </a:ln>
          </p:spPr>
          <p:txBody>
            <a:bodyPr>
              <a:spAutoFit/>
            </a:bodyPr>
            <a:p>
              <a:pPr>
                <a:spcBef>
                  <a:spcPct val="50000"/>
                </a:spcBef>
              </a:pPr>
              <a:endParaRPr lang="zh-CN" altLang="en-US" sz="1600" b="1">
                <a:latin typeface="Times New Roman" panose="02020603050405020304" pitchFamily="18" charset="0"/>
              </a:endParaRPr>
            </a:p>
            <a:p>
              <a:pPr>
                <a:spcBef>
                  <a:spcPct val="50000"/>
                </a:spcBef>
              </a:pPr>
              <a:endParaRPr lang="zh-CN" altLang="en-US" sz="1600" b="1">
                <a:latin typeface="Times New Roman" panose="02020603050405020304" pitchFamily="18" charset="0"/>
              </a:endParaRPr>
            </a:p>
            <a:p>
              <a:pPr>
                <a:spcBef>
                  <a:spcPct val="50000"/>
                </a:spcBef>
              </a:pPr>
              <a:endParaRPr lang="zh-CN" altLang="en-US" sz="1600" b="1">
                <a:latin typeface="Times New Roman" panose="02020603050405020304" pitchFamily="18" charset="0"/>
              </a:endParaRPr>
            </a:p>
          </p:txBody>
        </p:sp>
        <p:sp>
          <p:nvSpPr>
            <p:cNvPr id="87049" name="Text Box 77"/>
            <p:cNvSpPr txBox="1"/>
            <p:nvPr/>
          </p:nvSpPr>
          <p:spPr>
            <a:xfrm>
              <a:off x="155" y="823"/>
              <a:ext cx="1664" cy="674"/>
            </a:xfrm>
            <a:prstGeom prst="rect">
              <a:avLst/>
            </a:prstGeom>
            <a:solidFill>
              <a:srgbClr val="FE9AAB">
                <a:alpha val="29019"/>
              </a:srgbClr>
            </a:solidFill>
            <a:ln w="50800">
              <a:noFill/>
            </a:ln>
          </p:spPr>
          <p:txBody>
            <a:bodyPr>
              <a:spAutoFit/>
            </a:bodyPr>
            <a:p>
              <a:pPr>
                <a:spcBef>
                  <a:spcPct val="50000"/>
                </a:spcBef>
              </a:pPr>
              <a:endParaRPr lang="zh-CN" altLang="en-US" sz="1600">
                <a:latin typeface="Times New Roman" panose="02020603050405020304" pitchFamily="18" charset="0"/>
              </a:endParaRPr>
            </a:p>
            <a:p>
              <a:pPr>
                <a:spcBef>
                  <a:spcPct val="50000"/>
                </a:spcBef>
              </a:pPr>
              <a:endParaRPr lang="zh-CN" altLang="en-US" sz="1600">
                <a:latin typeface="Times New Roman" panose="02020603050405020304" pitchFamily="18" charset="0"/>
              </a:endParaRPr>
            </a:p>
            <a:p>
              <a:pPr>
                <a:spcBef>
                  <a:spcPct val="50000"/>
                </a:spcBef>
              </a:pPr>
              <a:endParaRPr lang="zh-CN" altLang="en-US" sz="1600">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5114"/>
                                        </p:tgtEl>
                                        <p:attrNameLst>
                                          <p:attrName>style.visibility</p:attrName>
                                        </p:attrNameLst>
                                      </p:cBhvr>
                                      <p:to>
                                        <p:strVal val="visible"/>
                                      </p:to>
                                    </p:set>
                                    <p:animEffect transition="in" filter="blinds(horizontal)">
                                      <p:cBhvr>
                                        <p:cTn id="7" dur="500"/>
                                        <p:tgtEl>
                                          <p:spTgt spid="85511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1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6850" name="Rectangle 2"/>
          <p:cNvSpPr>
            <a:spLocks noGrp="1" noChangeArrowheads="1"/>
          </p:cNvSpPr>
          <p:nvPr>
            <p:ph type="title"/>
          </p:nvPr>
        </p:nvSpPr>
        <p:spPr>
          <a:xfrm>
            <a:off x="841375" y="190500"/>
            <a:ext cx="7802563" cy="35877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RTL:  The ADD Instruction</a:t>
            </a:r>
            <a:r>
              <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（加法指令）</a:t>
            </a:r>
            <a:endPar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sp>
        <p:nvSpPr>
          <p:cNvPr id="89090" name="Rectangle 3"/>
          <p:cNvSpPr>
            <a:spLocks noGrp="1"/>
          </p:cNvSpPr>
          <p:nvPr>
            <p:ph idx="1"/>
          </p:nvPr>
        </p:nvSpPr>
        <p:spPr>
          <a:xfrm>
            <a:off x="611188" y="785813"/>
            <a:ext cx="8353425" cy="3811587"/>
          </a:xfrm>
          <a:ln/>
        </p:spPr>
        <p:txBody>
          <a:bodyPr vert="horz" wrap="square" lIns="63500" tIns="25400" rIns="63500" bIns="25400" anchor="t" anchorCtr="0">
            <a:spAutoFit/>
          </a:bodyPr>
          <a:p>
            <a:pPr>
              <a:spcBef>
                <a:spcPts val="600"/>
              </a:spcBef>
            </a:pPr>
            <a:r>
              <a:rPr lang="en-US" altLang="zh-CN" sz="2800"/>
              <a:t>add	</a:t>
            </a:r>
            <a:r>
              <a:rPr lang="zh-CN" altLang="en-US" sz="2800"/>
              <a:t> </a:t>
            </a:r>
            <a:r>
              <a:rPr lang="en-US" altLang="zh-CN" sz="2800"/>
              <a:t>rd, rs, rt</a:t>
            </a:r>
            <a:endParaRPr lang="en-US" altLang="zh-CN" sz="2800"/>
          </a:p>
          <a:p>
            <a:pPr lvl="1">
              <a:spcBef>
                <a:spcPts val="600"/>
              </a:spcBef>
              <a:buNone/>
            </a:pPr>
            <a:endParaRPr lang="en-US" altLang="zh-CN" sz="2400"/>
          </a:p>
          <a:p>
            <a:pPr lvl="1">
              <a:spcBef>
                <a:spcPts val="600"/>
              </a:spcBef>
              <a:buNone/>
            </a:pPr>
            <a:endParaRPr lang="en-US" altLang="zh-CN" sz="2400"/>
          </a:p>
          <a:p>
            <a:pPr lvl="1">
              <a:spcBef>
                <a:spcPts val="600"/>
              </a:spcBef>
            </a:pPr>
            <a:endParaRPr lang="en-US" altLang="zh-CN" sz="2400"/>
          </a:p>
          <a:p>
            <a:pPr lvl="1">
              <a:spcBef>
                <a:spcPts val="600"/>
              </a:spcBef>
              <a:buClr>
                <a:schemeClr val="tx2"/>
              </a:buClr>
            </a:pPr>
            <a:r>
              <a:rPr lang="en-US" altLang="zh-CN" sz="2400">
                <a:solidFill>
                  <a:srgbClr val="FF0000"/>
                </a:solidFill>
              </a:rPr>
              <a:t>M[PC]	</a:t>
            </a:r>
            <a:r>
              <a:rPr lang="en-US" altLang="zh-CN" sz="2400">
                <a:solidFill>
                  <a:srgbClr val="CC0000"/>
                </a:solidFill>
              </a:rPr>
              <a:t>	</a:t>
            </a:r>
            <a:r>
              <a:rPr lang="zh-CN" altLang="en-US" sz="2400">
                <a:solidFill>
                  <a:srgbClr val="0000FF"/>
                </a:solidFill>
              </a:rPr>
              <a:t>从</a:t>
            </a:r>
            <a:r>
              <a:rPr lang="en-US" altLang="zh-CN" sz="2400">
                <a:solidFill>
                  <a:srgbClr val="0000FF"/>
                </a:solidFill>
              </a:rPr>
              <a:t>PC</a:t>
            </a:r>
            <a:r>
              <a:rPr lang="zh-CN" altLang="en-US" sz="2400">
                <a:solidFill>
                  <a:srgbClr val="0000FF"/>
                </a:solidFill>
              </a:rPr>
              <a:t>所指的内存单元中取指令</a:t>
            </a:r>
            <a:endParaRPr lang="en-US" altLang="zh-CN" sz="2400">
              <a:solidFill>
                <a:srgbClr val="0000FF"/>
              </a:solidFill>
            </a:endParaRPr>
          </a:p>
          <a:p>
            <a:pPr lvl="1">
              <a:spcBef>
                <a:spcPts val="600"/>
              </a:spcBef>
              <a:buClr>
                <a:schemeClr val="tx2"/>
              </a:buClr>
            </a:pPr>
            <a:r>
              <a:rPr lang="en-US" altLang="zh-CN" sz="2400">
                <a:solidFill>
                  <a:srgbClr val="FF0000"/>
                </a:solidFill>
              </a:rPr>
              <a:t>R[rd] </a:t>
            </a:r>
            <a:r>
              <a:rPr lang="en-US" altLang="zh-CN" sz="2400">
                <a:solidFill>
                  <a:srgbClr val="FF0000"/>
                </a:solidFill>
                <a:sym typeface="Wingdings" panose="05000000000000000000" pitchFamily="2" charset="2"/>
              </a:rPr>
              <a:t>←</a:t>
            </a:r>
            <a:r>
              <a:rPr lang="en-US" altLang="zh-CN" sz="2400">
                <a:solidFill>
                  <a:srgbClr val="FF0000"/>
                </a:solidFill>
              </a:rPr>
              <a:t> R[rs] + R[rt]	</a:t>
            </a:r>
            <a:r>
              <a:rPr lang="zh-CN" altLang="en-US" sz="2400">
                <a:solidFill>
                  <a:srgbClr val="0000FF"/>
                </a:solidFill>
              </a:rPr>
              <a:t>从</a:t>
            </a:r>
            <a:r>
              <a:rPr lang="en-US" altLang="zh-CN" sz="2400">
                <a:solidFill>
                  <a:srgbClr val="0000FF"/>
                </a:solidFill>
              </a:rPr>
              <a:t>rs</a:t>
            </a:r>
            <a:r>
              <a:rPr lang="zh-CN" altLang="en-US" sz="2400">
                <a:solidFill>
                  <a:srgbClr val="0000FF"/>
                </a:solidFill>
              </a:rPr>
              <a:t>、</a:t>
            </a:r>
            <a:r>
              <a:rPr lang="en-US" altLang="zh-CN" sz="2400">
                <a:solidFill>
                  <a:srgbClr val="0000FF"/>
                </a:solidFill>
              </a:rPr>
              <a:t>rt </a:t>
            </a:r>
            <a:r>
              <a:rPr lang="zh-CN" altLang="en-US" sz="2400">
                <a:solidFill>
                  <a:srgbClr val="0000FF"/>
                </a:solidFill>
              </a:rPr>
              <a:t>所指的寄存器中取数后相加，结果送</a:t>
            </a:r>
            <a:r>
              <a:rPr lang="en-US" altLang="zh-CN" sz="2400">
                <a:solidFill>
                  <a:srgbClr val="0000FF"/>
                </a:solidFill>
              </a:rPr>
              <a:t>rd </a:t>
            </a:r>
            <a:r>
              <a:rPr lang="zh-CN" altLang="en-US" sz="2400">
                <a:solidFill>
                  <a:srgbClr val="0000FF"/>
                </a:solidFill>
              </a:rPr>
              <a:t>所指的寄存器中</a:t>
            </a:r>
            <a:endParaRPr lang="en-US" altLang="zh-CN" sz="2400">
              <a:solidFill>
                <a:srgbClr val="CC0000"/>
              </a:solidFill>
            </a:endParaRPr>
          </a:p>
          <a:p>
            <a:pPr lvl="1">
              <a:spcBef>
                <a:spcPts val="600"/>
              </a:spcBef>
              <a:buClr>
                <a:schemeClr val="tx2"/>
              </a:buClr>
            </a:pPr>
            <a:r>
              <a:rPr lang="en-US" altLang="zh-CN" sz="2400">
                <a:solidFill>
                  <a:srgbClr val="FF0000"/>
                </a:solidFill>
              </a:rPr>
              <a:t>PC </a:t>
            </a:r>
            <a:r>
              <a:rPr lang="en-US" altLang="zh-CN" sz="2400">
                <a:solidFill>
                  <a:srgbClr val="FF0000"/>
                </a:solidFill>
                <a:sym typeface="Wingdings" panose="05000000000000000000" pitchFamily="2" charset="2"/>
              </a:rPr>
              <a:t>←</a:t>
            </a:r>
            <a:r>
              <a:rPr lang="en-US" altLang="zh-CN" sz="2400">
                <a:solidFill>
                  <a:srgbClr val="FF0000"/>
                </a:solidFill>
              </a:rPr>
              <a:t> PC + 4	</a:t>
            </a:r>
            <a:r>
              <a:rPr lang="en-US" altLang="zh-CN" sz="2400">
                <a:solidFill>
                  <a:srgbClr val="0000FF"/>
                </a:solidFill>
              </a:rPr>
              <a:t>PC</a:t>
            </a:r>
            <a:r>
              <a:rPr lang="zh-CN" altLang="en-US" sz="2400">
                <a:solidFill>
                  <a:srgbClr val="0000FF"/>
                </a:solidFill>
              </a:rPr>
              <a:t>加</a:t>
            </a:r>
            <a:r>
              <a:rPr lang="en-US" altLang="zh-CN" sz="2400">
                <a:solidFill>
                  <a:srgbClr val="0000FF"/>
                </a:solidFill>
              </a:rPr>
              <a:t>4</a:t>
            </a:r>
            <a:r>
              <a:rPr lang="zh-CN" altLang="en-US" sz="2400">
                <a:solidFill>
                  <a:srgbClr val="0000FF"/>
                </a:solidFill>
              </a:rPr>
              <a:t>，使</a:t>
            </a:r>
            <a:r>
              <a:rPr lang="en-US" altLang="zh-CN" sz="2400">
                <a:solidFill>
                  <a:srgbClr val="0000FF"/>
                </a:solidFill>
              </a:rPr>
              <a:t>PC</a:t>
            </a:r>
            <a:r>
              <a:rPr lang="zh-CN" altLang="en-US" sz="2400">
                <a:solidFill>
                  <a:srgbClr val="0000FF"/>
                </a:solidFill>
              </a:rPr>
              <a:t>指向下一条指令</a:t>
            </a:r>
            <a:endParaRPr lang="zh-CN" altLang="en-US" sz="2400">
              <a:solidFill>
                <a:srgbClr val="0000FF"/>
              </a:solidFill>
            </a:endParaRPr>
          </a:p>
        </p:txBody>
      </p:sp>
      <p:grpSp>
        <p:nvGrpSpPr>
          <p:cNvPr id="89091" name="Group 4"/>
          <p:cNvGrpSpPr/>
          <p:nvPr/>
        </p:nvGrpSpPr>
        <p:grpSpPr>
          <a:xfrm>
            <a:off x="900113" y="1382713"/>
            <a:ext cx="7693025" cy="1243012"/>
            <a:chOff x="1342" y="627"/>
            <a:chExt cx="3707" cy="541"/>
          </a:xfrm>
        </p:grpSpPr>
        <p:sp>
          <p:nvSpPr>
            <p:cNvPr id="89092" name="Rectangle 5"/>
            <p:cNvSpPr/>
            <p:nvPr/>
          </p:nvSpPr>
          <p:spPr>
            <a:xfrm>
              <a:off x="1407" y="827"/>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093" name="Rectangle 6"/>
            <p:cNvSpPr/>
            <p:nvPr/>
          </p:nvSpPr>
          <p:spPr>
            <a:xfrm>
              <a:off x="1403" y="823"/>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094" name="Rectangle 7"/>
            <p:cNvSpPr/>
            <p:nvPr/>
          </p:nvSpPr>
          <p:spPr>
            <a:xfrm>
              <a:off x="1468" y="819"/>
              <a:ext cx="385"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000000</a:t>
              </a:r>
              <a:endParaRPr lang="en-US" altLang="zh-CN" sz="1600" b="1">
                <a:latin typeface="Times New Roman" panose="02020603050405020304" pitchFamily="18" charset="0"/>
              </a:endParaRPr>
            </a:p>
          </p:txBody>
        </p:sp>
        <p:grpSp>
          <p:nvGrpSpPr>
            <p:cNvPr id="89095" name="Group 8"/>
            <p:cNvGrpSpPr/>
            <p:nvPr/>
          </p:nvGrpSpPr>
          <p:grpSpPr>
            <a:xfrm>
              <a:off x="2035" y="819"/>
              <a:ext cx="580" cy="188"/>
              <a:chOff x="2611" y="864"/>
              <a:chExt cx="580" cy="188"/>
            </a:xfrm>
          </p:grpSpPr>
          <p:sp>
            <p:nvSpPr>
              <p:cNvPr id="89120" name="Rectangle 9"/>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121" name="Rectangle 10"/>
              <p:cNvSpPr/>
              <p:nvPr/>
            </p:nvSpPr>
            <p:spPr>
              <a:xfrm>
                <a:off x="2776" y="864"/>
                <a:ext cx="171"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89096" name="Group 11"/>
            <p:cNvGrpSpPr/>
            <p:nvPr/>
          </p:nvGrpSpPr>
          <p:grpSpPr>
            <a:xfrm>
              <a:off x="2623" y="819"/>
              <a:ext cx="579" cy="188"/>
              <a:chOff x="3199" y="864"/>
              <a:chExt cx="579" cy="188"/>
            </a:xfrm>
          </p:grpSpPr>
          <p:sp>
            <p:nvSpPr>
              <p:cNvPr id="89118" name="Rectangle 12"/>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119" name="Rectangle 13"/>
              <p:cNvSpPr/>
              <p:nvPr/>
            </p:nvSpPr>
            <p:spPr>
              <a:xfrm>
                <a:off x="3363" y="864"/>
                <a:ext cx="165"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89097" name="Group 14"/>
            <p:cNvGrpSpPr/>
            <p:nvPr/>
          </p:nvGrpSpPr>
          <p:grpSpPr>
            <a:xfrm>
              <a:off x="3210" y="819"/>
              <a:ext cx="579" cy="188"/>
              <a:chOff x="3786" y="864"/>
              <a:chExt cx="579" cy="188"/>
            </a:xfrm>
          </p:grpSpPr>
          <p:sp>
            <p:nvSpPr>
              <p:cNvPr id="89116" name="Rectangle 15"/>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117" name="Rectangle 16"/>
              <p:cNvSpPr/>
              <p:nvPr/>
            </p:nvSpPr>
            <p:spPr>
              <a:xfrm>
                <a:off x="3951" y="864"/>
                <a:ext cx="187"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89098" name="Group 17"/>
            <p:cNvGrpSpPr/>
            <p:nvPr/>
          </p:nvGrpSpPr>
          <p:grpSpPr>
            <a:xfrm>
              <a:off x="3797" y="819"/>
              <a:ext cx="580" cy="188"/>
              <a:chOff x="4373" y="864"/>
              <a:chExt cx="580" cy="188"/>
            </a:xfrm>
          </p:grpSpPr>
          <p:sp>
            <p:nvSpPr>
              <p:cNvPr id="89114" name="Rectangle 18"/>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115" name="Rectangle 19"/>
              <p:cNvSpPr/>
              <p:nvPr/>
            </p:nvSpPr>
            <p:spPr>
              <a:xfrm>
                <a:off x="4448" y="864"/>
                <a:ext cx="347"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sp>
          <p:nvSpPr>
            <p:cNvPr id="89099" name="Rectangle 20"/>
            <p:cNvSpPr/>
            <p:nvPr/>
          </p:nvSpPr>
          <p:spPr>
            <a:xfrm>
              <a:off x="4385" y="823"/>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89100" name="Rectangle 21"/>
            <p:cNvSpPr/>
            <p:nvPr/>
          </p:nvSpPr>
          <p:spPr>
            <a:xfrm>
              <a:off x="4468" y="819"/>
              <a:ext cx="385"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100000</a:t>
              </a:r>
              <a:endParaRPr lang="en-US" altLang="zh-CN" sz="1600" b="1">
                <a:latin typeface="Times New Roman" panose="02020603050405020304" pitchFamily="18" charset="0"/>
              </a:endParaRPr>
            </a:p>
          </p:txBody>
        </p:sp>
        <p:sp>
          <p:nvSpPr>
            <p:cNvPr id="89101" name="Rectangle 22"/>
            <p:cNvSpPr/>
            <p:nvPr/>
          </p:nvSpPr>
          <p:spPr>
            <a:xfrm>
              <a:off x="4912" y="627"/>
              <a:ext cx="13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89102" name="Rectangle 23"/>
            <p:cNvSpPr/>
            <p:nvPr/>
          </p:nvSpPr>
          <p:spPr>
            <a:xfrm>
              <a:off x="4234" y="627"/>
              <a:ext cx="13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89103" name="Rectangle 24"/>
            <p:cNvSpPr/>
            <p:nvPr/>
          </p:nvSpPr>
          <p:spPr>
            <a:xfrm>
              <a:off x="3601" y="627"/>
              <a:ext cx="181"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89104" name="Rectangle 25"/>
            <p:cNvSpPr/>
            <p:nvPr/>
          </p:nvSpPr>
          <p:spPr>
            <a:xfrm>
              <a:off x="3014" y="627"/>
              <a:ext cx="18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89105" name="Rectangle 26"/>
            <p:cNvSpPr/>
            <p:nvPr/>
          </p:nvSpPr>
          <p:spPr>
            <a:xfrm>
              <a:off x="2426" y="627"/>
              <a:ext cx="18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89106" name="Rectangle 27"/>
            <p:cNvSpPr/>
            <p:nvPr/>
          </p:nvSpPr>
          <p:spPr>
            <a:xfrm>
              <a:off x="1838" y="627"/>
              <a:ext cx="18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89107" name="Rectangle 28"/>
            <p:cNvSpPr/>
            <p:nvPr/>
          </p:nvSpPr>
          <p:spPr>
            <a:xfrm>
              <a:off x="1342" y="627"/>
              <a:ext cx="18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89108" name="Rectangle 29"/>
            <p:cNvSpPr/>
            <p:nvPr/>
          </p:nvSpPr>
          <p:spPr>
            <a:xfrm>
              <a:off x="1567" y="1011"/>
              <a:ext cx="31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9109" name="Rectangle 30"/>
            <p:cNvSpPr/>
            <p:nvPr/>
          </p:nvSpPr>
          <p:spPr>
            <a:xfrm>
              <a:off x="4550" y="1011"/>
              <a:ext cx="31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9110" name="Rectangle 31"/>
            <p:cNvSpPr/>
            <p:nvPr/>
          </p:nvSpPr>
          <p:spPr>
            <a:xfrm>
              <a:off x="3917" y="1011"/>
              <a:ext cx="31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9111" name="Rectangle 32"/>
            <p:cNvSpPr/>
            <p:nvPr/>
          </p:nvSpPr>
          <p:spPr>
            <a:xfrm>
              <a:off x="3330" y="1011"/>
              <a:ext cx="31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9112" name="Rectangle 33"/>
            <p:cNvSpPr/>
            <p:nvPr/>
          </p:nvSpPr>
          <p:spPr>
            <a:xfrm>
              <a:off x="2742" y="1011"/>
              <a:ext cx="317"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89113" name="Rectangle 34"/>
            <p:cNvSpPr/>
            <p:nvPr/>
          </p:nvSpPr>
          <p:spPr>
            <a:xfrm>
              <a:off x="2155" y="1011"/>
              <a:ext cx="363" cy="157"/>
            </a:xfrm>
            <a:prstGeom prst="rect">
              <a:avLst/>
            </a:prstGeom>
            <a:noFill/>
            <a:ln w="12700">
              <a:noFill/>
            </a:ln>
          </p:spPr>
          <p:txBody>
            <a:bodyPr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7090" name="Rectangle 2"/>
          <p:cNvSpPr>
            <a:spLocks noGrp="1" noChangeArrowheads="1"/>
          </p:cNvSpPr>
          <p:nvPr>
            <p:ph type="title"/>
          </p:nvPr>
        </p:nvSpPr>
        <p:spPr>
          <a:xfrm>
            <a:off x="828675" y="117475"/>
            <a:ext cx="7958138" cy="35877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rPr>
              <a:t>RR</a:t>
            </a:r>
            <a:r>
              <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a:t>
            </a:r>
            <a:r>
              <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R-type</a:t>
            </a:r>
            <a:r>
              <a:rPr kumimoji="0" lang="zh-CN" altLang="en-US"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）型指令的数据通路</a:t>
            </a:r>
            <a:endPar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sp>
        <p:nvSpPr>
          <p:cNvPr id="857091" name="Rectangle 3"/>
          <p:cNvSpPr>
            <a:spLocks noGrp="1"/>
          </p:cNvSpPr>
          <p:nvPr>
            <p:ph idx="1"/>
          </p:nvPr>
        </p:nvSpPr>
        <p:spPr>
          <a:xfrm>
            <a:off x="650875" y="1566863"/>
            <a:ext cx="8191500" cy="830262"/>
          </a:xfrm>
          <a:ln/>
        </p:spPr>
        <p:txBody>
          <a:bodyPr vert="horz" wrap="square" lIns="63500" tIns="25400" rIns="63500" bIns="25400" anchor="t" anchorCtr="0">
            <a:spAutoFit/>
          </a:bodyPr>
          <a:p>
            <a:pPr>
              <a:spcBef>
                <a:spcPct val="0"/>
              </a:spcBef>
            </a:pPr>
            <a:r>
              <a:rPr lang="zh-CN" altLang="en-US" sz="2400"/>
              <a:t>功能：</a:t>
            </a:r>
            <a:r>
              <a:rPr lang="en-US" altLang="zh-CN" sz="2400"/>
              <a:t>R[rd] </a:t>
            </a:r>
            <a:r>
              <a:rPr lang="en-US" altLang="zh-CN" sz="2400">
                <a:sym typeface="Wingdings" panose="05000000000000000000" pitchFamily="2" charset="2"/>
              </a:rPr>
              <a:t>←</a:t>
            </a:r>
            <a:r>
              <a:rPr lang="en-US" altLang="zh-CN" sz="2400"/>
              <a:t> R[rs] op R[rt] 		</a:t>
            </a:r>
            <a:endParaRPr lang="en-US" altLang="zh-CN" sz="2400"/>
          </a:p>
          <a:p>
            <a:pPr lvl="1">
              <a:spcBef>
                <a:spcPct val="0"/>
              </a:spcBef>
              <a:buNone/>
            </a:pPr>
            <a:r>
              <a:rPr lang="en-US" altLang="zh-CN" sz="2200">
                <a:solidFill>
                  <a:srgbClr val="0000FF"/>
                </a:solidFill>
              </a:rPr>
              <a:t>Example</a:t>
            </a:r>
            <a:r>
              <a:rPr lang="zh-CN" altLang="en-US" sz="2200">
                <a:solidFill>
                  <a:srgbClr val="0000FF"/>
                </a:solidFill>
              </a:rPr>
              <a:t>：</a:t>
            </a:r>
            <a:r>
              <a:rPr lang="en-US" altLang="zh-CN" sz="2200"/>
              <a:t>add    rd, rs, rt</a:t>
            </a:r>
            <a:endParaRPr lang="en-US" altLang="zh-CN" sz="2200"/>
          </a:p>
        </p:txBody>
      </p:sp>
      <p:grpSp>
        <p:nvGrpSpPr>
          <p:cNvPr id="91139" name="Group 4"/>
          <p:cNvGrpSpPr/>
          <p:nvPr/>
        </p:nvGrpSpPr>
        <p:grpSpPr>
          <a:xfrm>
            <a:off x="1095375" y="571500"/>
            <a:ext cx="6977063" cy="946150"/>
            <a:chOff x="1047" y="1344"/>
            <a:chExt cx="3972" cy="596"/>
          </a:xfrm>
        </p:grpSpPr>
        <p:sp>
          <p:nvSpPr>
            <p:cNvPr id="91201" name="Rectangle 5"/>
            <p:cNvSpPr/>
            <p:nvPr/>
          </p:nvSpPr>
          <p:spPr>
            <a:xfrm>
              <a:off x="1112" y="1544"/>
              <a:ext cx="3824"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1202" name="Group 6"/>
            <p:cNvGrpSpPr/>
            <p:nvPr/>
          </p:nvGrpSpPr>
          <p:grpSpPr>
            <a:xfrm>
              <a:off x="1108" y="1536"/>
              <a:ext cx="664" cy="212"/>
              <a:chOff x="1108" y="1536"/>
              <a:chExt cx="664" cy="212"/>
            </a:xfrm>
          </p:grpSpPr>
          <p:sp>
            <p:nvSpPr>
              <p:cNvPr id="91232" name="Rectangle 7"/>
              <p:cNvSpPr/>
              <p:nvPr/>
            </p:nvSpPr>
            <p:spPr>
              <a:xfrm>
                <a:off x="1108" y="1540"/>
                <a:ext cx="66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33" name="Rectangle 8"/>
              <p:cNvSpPr/>
              <p:nvPr/>
            </p:nvSpPr>
            <p:spPr>
              <a:xfrm>
                <a:off x="1305" y="1536"/>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1203" name="Group 9"/>
            <p:cNvGrpSpPr/>
            <p:nvPr/>
          </p:nvGrpSpPr>
          <p:grpSpPr>
            <a:xfrm>
              <a:off x="1780" y="1536"/>
              <a:ext cx="616" cy="212"/>
              <a:chOff x="1780" y="1536"/>
              <a:chExt cx="616" cy="212"/>
            </a:xfrm>
          </p:grpSpPr>
          <p:sp>
            <p:nvSpPr>
              <p:cNvPr id="91230" name="Rectangle 10"/>
              <p:cNvSpPr/>
              <p:nvPr/>
            </p:nvSpPr>
            <p:spPr>
              <a:xfrm>
                <a:off x="1780" y="1540"/>
                <a:ext cx="616"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31" name="Rectangle 11"/>
              <p:cNvSpPr/>
              <p:nvPr/>
            </p:nvSpPr>
            <p:spPr>
              <a:xfrm>
                <a:off x="1959" y="1536"/>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1204" name="Group 12"/>
            <p:cNvGrpSpPr/>
            <p:nvPr/>
          </p:nvGrpSpPr>
          <p:grpSpPr>
            <a:xfrm>
              <a:off x="2404" y="1536"/>
              <a:ext cx="616" cy="212"/>
              <a:chOff x="2404" y="1536"/>
              <a:chExt cx="616" cy="212"/>
            </a:xfrm>
          </p:grpSpPr>
          <p:sp>
            <p:nvSpPr>
              <p:cNvPr id="91228" name="Rectangle 13"/>
              <p:cNvSpPr/>
              <p:nvPr/>
            </p:nvSpPr>
            <p:spPr>
              <a:xfrm>
                <a:off x="2404" y="1540"/>
                <a:ext cx="616"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29" name="Rectangle 14"/>
              <p:cNvSpPr/>
              <p:nvPr/>
            </p:nvSpPr>
            <p:spPr>
              <a:xfrm>
                <a:off x="2583" y="1536"/>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91205" name="Group 15"/>
            <p:cNvGrpSpPr/>
            <p:nvPr/>
          </p:nvGrpSpPr>
          <p:grpSpPr>
            <a:xfrm>
              <a:off x="3028" y="1536"/>
              <a:ext cx="616" cy="212"/>
              <a:chOff x="3028" y="1536"/>
              <a:chExt cx="616" cy="212"/>
            </a:xfrm>
          </p:grpSpPr>
          <p:sp>
            <p:nvSpPr>
              <p:cNvPr id="91226" name="Rectangle 16"/>
              <p:cNvSpPr/>
              <p:nvPr/>
            </p:nvSpPr>
            <p:spPr>
              <a:xfrm>
                <a:off x="3028" y="1540"/>
                <a:ext cx="616"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27" name="Rectangle 17"/>
              <p:cNvSpPr/>
              <p:nvPr/>
            </p:nvSpPr>
            <p:spPr>
              <a:xfrm>
                <a:off x="3207" y="1536"/>
                <a:ext cx="24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91206" name="Group 18"/>
            <p:cNvGrpSpPr/>
            <p:nvPr/>
          </p:nvGrpSpPr>
          <p:grpSpPr>
            <a:xfrm>
              <a:off x="3652" y="1536"/>
              <a:ext cx="616" cy="212"/>
              <a:chOff x="3652" y="1536"/>
              <a:chExt cx="616" cy="212"/>
            </a:xfrm>
          </p:grpSpPr>
          <p:sp>
            <p:nvSpPr>
              <p:cNvPr id="91224" name="Rectangle 19"/>
              <p:cNvSpPr/>
              <p:nvPr/>
            </p:nvSpPr>
            <p:spPr>
              <a:xfrm>
                <a:off x="3652" y="1540"/>
                <a:ext cx="616"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25" name="Rectangle 20"/>
              <p:cNvSpPr/>
              <p:nvPr/>
            </p:nvSpPr>
            <p:spPr>
              <a:xfrm>
                <a:off x="3735" y="1536"/>
                <a:ext cx="45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91207" name="Group 21"/>
            <p:cNvGrpSpPr/>
            <p:nvPr/>
          </p:nvGrpSpPr>
          <p:grpSpPr>
            <a:xfrm>
              <a:off x="4276" y="1536"/>
              <a:ext cx="664" cy="212"/>
              <a:chOff x="4276" y="1536"/>
              <a:chExt cx="664" cy="212"/>
            </a:xfrm>
          </p:grpSpPr>
          <p:sp>
            <p:nvSpPr>
              <p:cNvPr id="91222" name="Rectangle 22"/>
              <p:cNvSpPr/>
              <p:nvPr/>
            </p:nvSpPr>
            <p:spPr>
              <a:xfrm>
                <a:off x="4276" y="1540"/>
                <a:ext cx="66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223" name="Rectangle 23"/>
              <p:cNvSpPr/>
              <p:nvPr/>
            </p:nvSpPr>
            <p:spPr>
              <a:xfrm>
                <a:off x="4473" y="1536"/>
                <a:ext cx="40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nvGrpSpPr>
            <p:cNvPr id="91208" name="Group 24"/>
            <p:cNvGrpSpPr/>
            <p:nvPr/>
          </p:nvGrpSpPr>
          <p:grpSpPr>
            <a:xfrm>
              <a:off x="1047" y="1344"/>
              <a:ext cx="3972" cy="596"/>
              <a:chOff x="1047" y="1344"/>
              <a:chExt cx="3972" cy="596"/>
            </a:xfrm>
          </p:grpSpPr>
          <p:sp>
            <p:nvSpPr>
              <p:cNvPr id="91209" name="Rectangle 25"/>
              <p:cNvSpPr/>
              <p:nvPr/>
            </p:nvSpPr>
            <p:spPr>
              <a:xfrm>
                <a:off x="4839" y="1344"/>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1210" name="Rectangle 26"/>
              <p:cNvSpPr/>
              <p:nvPr/>
            </p:nvSpPr>
            <p:spPr>
              <a:xfrm>
                <a:off x="4119" y="1344"/>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91211" name="Rectangle 27"/>
              <p:cNvSpPr/>
              <p:nvPr/>
            </p:nvSpPr>
            <p:spPr>
              <a:xfrm>
                <a:off x="3447" y="1344"/>
                <a:ext cx="242"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91212" name="Rectangle 28"/>
              <p:cNvSpPr/>
              <p:nvPr/>
            </p:nvSpPr>
            <p:spPr>
              <a:xfrm>
                <a:off x="2823" y="134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1213" name="Rectangle 29"/>
              <p:cNvSpPr/>
              <p:nvPr/>
            </p:nvSpPr>
            <p:spPr>
              <a:xfrm>
                <a:off x="2199" y="134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1214" name="Rectangle 30"/>
              <p:cNvSpPr/>
              <p:nvPr/>
            </p:nvSpPr>
            <p:spPr>
              <a:xfrm>
                <a:off x="1575" y="134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1215" name="Rectangle 31"/>
              <p:cNvSpPr/>
              <p:nvPr/>
            </p:nvSpPr>
            <p:spPr>
              <a:xfrm>
                <a:off x="1047" y="134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1216" name="Rectangle 32"/>
              <p:cNvSpPr/>
              <p:nvPr/>
            </p:nvSpPr>
            <p:spPr>
              <a:xfrm>
                <a:off x="1287"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1217" name="Rectangle 33"/>
              <p:cNvSpPr/>
              <p:nvPr/>
            </p:nvSpPr>
            <p:spPr>
              <a:xfrm>
                <a:off x="4455"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1218" name="Rectangle 34"/>
              <p:cNvSpPr/>
              <p:nvPr/>
            </p:nvSpPr>
            <p:spPr>
              <a:xfrm>
                <a:off x="3783"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1219" name="Rectangle 35"/>
              <p:cNvSpPr/>
              <p:nvPr/>
            </p:nvSpPr>
            <p:spPr>
              <a:xfrm>
                <a:off x="3159"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1220" name="Rectangle 36"/>
              <p:cNvSpPr/>
              <p:nvPr/>
            </p:nvSpPr>
            <p:spPr>
              <a:xfrm>
                <a:off x="2535"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1221" name="Rectangle 37"/>
              <p:cNvSpPr/>
              <p:nvPr/>
            </p:nvSpPr>
            <p:spPr>
              <a:xfrm>
                <a:off x="1911" y="172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grpSp>
        <p:nvGrpSpPr>
          <p:cNvPr id="10" name="Group 38"/>
          <p:cNvGrpSpPr/>
          <p:nvPr/>
        </p:nvGrpSpPr>
        <p:grpSpPr>
          <a:xfrm>
            <a:off x="1277938" y="2703513"/>
            <a:ext cx="7280275" cy="2387600"/>
            <a:chOff x="1331" y="2466"/>
            <a:chExt cx="4179" cy="1640"/>
          </a:xfrm>
        </p:grpSpPr>
        <p:sp>
          <p:nvSpPr>
            <p:cNvPr id="91146" name="Line 39"/>
            <p:cNvSpPr/>
            <p:nvPr/>
          </p:nvSpPr>
          <p:spPr>
            <a:xfrm flipH="1">
              <a:off x="4342" y="3335"/>
              <a:ext cx="1168" cy="0"/>
            </a:xfrm>
            <a:prstGeom prst="line">
              <a:avLst/>
            </a:prstGeom>
            <a:ln w="25400" cap="flat" cmpd="sng">
              <a:solidFill>
                <a:schemeClr val="tx1"/>
              </a:solidFill>
              <a:prstDash val="solid"/>
              <a:headEnd type="triangle" w="med" len="med"/>
              <a:tailEnd type="none" w="med" len="med"/>
            </a:ln>
          </p:spPr>
        </p:sp>
        <p:grpSp>
          <p:nvGrpSpPr>
            <p:cNvPr id="91147" name="Group 40"/>
            <p:cNvGrpSpPr/>
            <p:nvPr/>
          </p:nvGrpSpPr>
          <p:grpSpPr>
            <a:xfrm>
              <a:off x="1331" y="2466"/>
              <a:ext cx="3900" cy="1640"/>
              <a:chOff x="962" y="2160"/>
              <a:chExt cx="3900" cy="1640"/>
            </a:xfrm>
          </p:grpSpPr>
          <p:sp>
            <p:nvSpPr>
              <p:cNvPr id="91148" name="Line 41"/>
              <p:cNvSpPr/>
              <p:nvPr/>
            </p:nvSpPr>
            <p:spPr>
              <a:xfrm>
                <a:off x="3696" y="2648"/>
                <a:ext cx="0" cy="176"/>
              </a:xfrm>
              <a:prstGeom prst="line">
                <a:avLst/>
              </a:prstGeom>
              <a:ln w="25400" cap="flat" cmpd="sng">
                <a:solidFill>
                  <a:schemeClr val="tx1"/>
                </a:solidFill>
                <a:prstDash val="solid"/>
                <a:headEnd type="none" w="med" len="med"/>
                <a:tailEnd type="none" w="med" len="med"/>
              </a:ln>
            </p:spPr>
          </p:sp>
          <p:sp>
            <p:nvSpPr>
              <p:cNvPr id="91149" name="Line 42"/>
              <p:cNvSpPr/>
              <p:nvPr/>
            </p:nvSpPr>
            <p:spPr>
              <a:xfrm>
                <a:off x="3704" y="2648"/>
                <a:ext cx="272" cy="176"/>
              </a:xfrm>
              <a:prstGeom prst="line">
                <a:avLst/>
              </a:prstGeom>
              <a:ln w="25400" cap="flat" cmpd="sng">
                <a:solidFill>
                  <a:schemeClr val="tx1"/>
                </a:solidFill>
                <a:prstDash val="solid"/>
                <a:headEnd type="none" w="med" len="med"/>
                <a:tailEnd type="none" w="med" len="med"/>
              </a:ln>
            </p:spPr>
          </p:sp>
          <p:sp>
            <p:nvSpPr>
              <p:cNvPr id="91150" name="Line 43"/>
              <p:cNvSpPr/>
              <p:nvPr/>
            </p:nvSpPr>
            <p:spPr>
              <a:xfrm>
                <a:off x="3687" y="2822"/>
                <a:ext cx="154" cy="116"/>
              </a:xfrm>
              <a:prstGeom prst="line">
                <a:avLst/>
              </a:prstGeom>
              <a:ln w="25400" cap="flat" cmpd="sng">
                <a:solidFill>
                  <a:schemeClr val="tx1"/>
                </a:solidFill>
                <a:prstDash val="solid"/>
                <a:headEnd type="none" w="med" len="med"/>
                <a:tailEnd type="none" w="med" len="med"/>
              </a:ln>
            </p:spPr>
          </p:sp>
          <p:sp>
            <p:nvSpPr>
              <p:cNvPr id="91151" name="Line 44"/>
              <p:cNvSpPr/>
              <p:nvPr/>
            </p:nvSpPr>
            <p:spPr>
              <a:xfrm>
                <a:off x="3840" y="2936"/>
                <a:ext cx="0" cy="176"/>
              </a:xfrm>
              <a:prstGeom prst="line">
                <a:avLst/>
              </a:prstGeom>
              <a:ln w="25400" cap="flat" cmpd="sng">
                <a:solidFill>
                  <a:schemeClr val="tx1"/>
                </a:solidFill>
                <a:prstDash val="solid"/>
                <a:headEnd type="none" w="med" len="med"/>
                <a:tailEnd type="none" w="med" len="med"/>
              </a:ln>
            </p:spPr>
          </p:sp>
          <p:sp>
            <p:nvSpPr>
              <p:cNvPr id="91152" name="Line 45"/>
              <p:cNvSpPr/>
              <p:nvPr/>
            </p:nvSpPr>
            <p:spPr>
              <a:xfrm>
                <a:off x="3984" y="2840"/>
                <a:ext cx="0" cy="368"/>
              </a:xfrm>
              <a:prstGeom prst="line">
                <a:avLst/>
              </a:prstGeom>
              <a:ln w="25400" cap="flat" cmpd="sng">
                <a:solidFill>
                  <a:schemeClr val="tx1"/>
                </a:solidFill>
                <a:prstDash val="solid"/>
                <a:headEnd type="none" w="med" len="med"/>
                <a:tailEnd type="none" w="med" len="med"/>
              </a:ln>
            </p:spPr>
          </p:sp>
          <p:sp>
            <p:nvSpPr>
              <p:cNvPr id="91153" name="Line 46"/>
              <p:cNvSpPr/>
              <p:nvPr/>
            </p:nvSpPr>
            <p:spPr>
              <a:xfrm flipV="1">
                <a:off x="3704" y="3103"/>
                <a:ext cx="146" cy="121"/>
              </a:xfrm>
              <a:prstGeom prst="line">
                <a:avLst/>
              </a:prstGeom>
              <a:ln w="25400" cap="flat" cmpd="sng">
                <a:solidFill>
                  <a:schemeClr val="tx1"/>
                </a:solidFill>
                <a:prstDash val="solid"/>
                <a:headEnd type="none" w="med" len="med"/>
                <a:tailEnd type="none" w="med" len="med"/>
              </a:ln>
            </p:spPr>
          </p:sp>
          <p:sp>
            <p:nvSpPr>
              <p:cNvPr id="91154" name="Line 47"/>
              <p:cNvSpPr/>
              <p:nvPr/>
            </p:nvSpPr>
            <p:spPr>
              <a:xfrm>
                <a:off x="3696" y="3224"/>
                <a:ext cx="0" cy="195"/>
              </a:xfrm>
              <a:prstGeom prst="line">
                <a:avLst/>
              </a:prstGeom>
              <a:ln w="25400" cap="flat" cmpd="sng">
                <a:solidFill>
                  <a:schemeClr val="tx1"/>
                </a:solidFill>
                <a:prstDash val="solid"/>
                <a:headEnd type="none" w="med" len="med"/>
                <a:tailEnd type="none" w="med" len="med"/>
              </a:ln>
            </p:spPr>
          </p:sp>
          <p:sp>
            <p:nvSpPr>
              <p:cNvPr id="91155" name="Line 48"/>
              <p:cNvSpPr/>
              <p:nvPr/>
            </p:nvSpPr>
            <p:spPr>
              <a:xfrm flipV="1">
                <a:off x="3704" y="3208"/>
                <a:ext cx="272" cy="208"/>
              </a:xfrm>
              <a:prstGeom prst="line">
                <a:avLst/>
              </a:prstGeom>
              <a:ln w="25400" cap="flat" cmpd="sng">
                <a:solidFill>
                  <a:schemeClr val="tx1"/>
                </a:solidFill>
                <a:prstDash val="solid"/>
                <a:headEnd type="none" w="med" len="med"/>
                <a:tailEnd type="none" w="med" len="med"/>
              </a:ln>
            </p:spPr>
          </p:sp>
          <p:sp>
            <p:nvSpPr>
              <p:cNvPr id="91156" name="Line 49"/>
              <p:cNvSpPr/>
              <p:nvPr/>
            </p:nvSpPr>
            <p:spPr>
              <a:xfrm flipH="1">
                <a:off x="4268" y="2932"/>
                <a:ext cx="104" cy="184"/>
              </a:xfrm>
              <a:prstGeom prst="line">
                <a:avLst/>
              </a:prstGeom>
              <a:ln w="12700" cap="flat" cmpd="sng">
                <a:solidFill>
                  <a:schemeClr val="tx1"/>
                </a:solidFill>
                <a:prstDash val="solid"/>
                <a:headEnd type="none" w="med" len="med"/>
                <a:tailEnd type="none" w="med" len="med"/>
              </a:ln>
            </p:spPr>
          </p:sp>
          <p:sp>
            <p:nvSpPr>
              <p:cNvPr id="91157" name="Rectangle 50"/>
              <p:cNvSpPr/>
              <p:nvPr/>
            </p:nvSpPr>
            <p:spPr>
              <a:xfrm>
                <a:off x="4071" y="3024"/>
                <a:ext cx="248" cy="252"/>
              </a:xfrm>
              <a:prstGeom prst="rect">
                <a:avLst/>
              </a:prstGeom>
              <a:noFill/>
              <a:ln w="12700">
                <a:noFill/>
              </a:ln>
            </p:spPr>
            <p:txBody>
              <a:bodyPr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91158" name="Rectangle 51"/>
              <p:cNvSpPr/>
              <p:nvPr/>
            </p:nvSpPr>
            <p:spPr>
              <a:xfrm>
                <a:off x="4396" y="2756"/>
                <a:ext cx="466"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Result</a:t>
                </a:r>
                <a:endParaRPr lang="en-US" altLang="zh-CN" b="1">
                  <a:latin typeface="Times New Roman" panose="02020603050405020304" pitchFamily="18" charset="0"/>
                </a:endParaRPr>
              </a:p>
            </p:txBody>
          </p:sp>
          <p:sp>
            <p:nvSpPr>
              <p:cNvPr id="91159" name="Line 52"/>
              <p:cNvSpPr/>
              <p:nvPr/>
            </p:nvSpPr>
            <p:spPr>
              <a:xfrm>
                <a:off x="3840" y="2456"/>
                <a:ext cx="0" cy="272"/>
              </a:xfrm>
              <a:prstGeom prst="line">
                <a:avLst/>
              </a:prstGeom>
              <a:ln w="28575" cap="flat" cmpd="sng">
                <a:solidFill>
                  <a:srgbClr val="0000FF"/>
                </a:solidFill>
                <a:prstDash val="solid"/>
                <a:headEnd type="none" w="med" len="med"/>
                <a:tailEnd type="triangle" w="med" len="med"/>
              </a:ln>
            </p:spPr>
          </p:sp>
          <p:sp>
            <p:nvSpPr>
              <p:cNvPr id="91160" name="Rectangle 53"/>
              <p:cNvSpPr/>
              <p:nvPr/>
            </p:nvSpPr>
            <p:spPr>
              <a:xfrm>
                <a:off x="3263" y="2217"/>
                <a:ext cx="1174" cy="273"/>
              </a:xfrm>
              <a:prstGeom prst="rect">
                <a:avLst/>
              </a:prstGeom>
              <a:noFill/>
              <a:ln w="12700">
                <a:noFill/>
              </a:ln>
            </p:spPr>
            <p:txBody>
              <a:bodyPr lIns="90488" tIns="44450" rIns="90488" bIns="44450">
                <a:spAutoFit/>
              </a:bodyPr>
              <a:p>
                <a:r>
                  <a:rPr lang="en-US" altLang="zh-CN" sz="2000" b="1">
                    <a:solidFill>
                      <a:srgbClr val="A50021"/>
                    </a:solidFill>
                    <a:latin typeface="Times New Roman" panose="02020603050405020304" pitchFamily="18" charset="0"/>
                  </a:rPr>
                  <a:t>ALUctr: add/sub</a:t>
                </a:r>
                <a:endParaRPr lang="en-US" altLang="zh-CN" sz="2000" b="1">
                  <a:solidFill>
                    <a:srgbClr val="A50021"/>
                  </a:solidFill>
                  <a:latin typeface="Times New Roman" panose="02020603050405020304" pitchFamily="18" charset="0"/>
                </a:endParaRPr>
              </a:p>
            </p:txBody>
          </p:sp>
          <p:sp>
            <p:nvSpPr>
              <p:cNvPr id="91161" name="Rectangle 54"/>
              <p:cNvSpPr/>
              <p:nvPr/>
            </p:nvSpPr>
            <p:spPr>
              <a:xfrm>
                <a:off x="1197" y="3126"/>
                <a:ext cx="311" cy="252"/>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rPr>
                  <a:t>Clk</a:t>
                </a:r>
                <a:endParaRPr lang="en-US" altLang="zh-CN" b="1">
                  <a:solidFill>
                    <a:srgbClr val="0000FF"/>
                  </a:solidFill>
                  <a:latin typeface="Times New Roman" panose="02020603050405020304" pitchFamily="18" charset="0"/>
                </a:endParaRPr>
              </a:p>
            </p:txBody>
          </p:sp>
          <p:sp>
            <p:nvSpPr>
              <p:cNvPr id="91162" name="Rectangle 55"/>
              <p:cNvSpPr/>
              <p:nvPr/>
            </p:nvSpPr>
            <p:spPr>
              <a:xfrm>
                <a:off x="962" y="2745"/>
                <a:ext cx="436"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busW</a:t>
                </a:r>
                <a:endParaRPr lang="en-US" altLang="zh-CN" b="1">
                  <a:latin typeface="Times New Roman" panose="02020603050405020304" pitchFamily="18" charset="0"/>
                </a:endParaRPr>
              </a:p>
            </p:txBody>
          </p:sp>
          <p:sp>
            <p:nvSpPr>
              <p:cNvPr id="91163" name="Rectangle 56"/>
              <p:cNvSpPr/>
              <p:nvPr/>
            </p:nvSpPr>
            <p:spPr>
              <a:xfrm>
                <a:off x="1634" y="2648"/>
                <a:ext cx="902" cy="764"/>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164" name="Line 57"/>
              <p:cNvSpPr/>
              <p:nvPr/>
            </p:nvSpPr>
            <p:spPr>
              <a:xfrm>
                <a:off x="1658" y="3260"/>
                <a:ext cx="158" cy="44"/>
              </a:xfrm>
              <a:prstGeom prst="line">
                <a:avLst/>
              </a:prstGeom>
              <a:ln w="25400" cap="flat" cmpd="sng">
                <a:solidFill>
                  <a:schemeClr val="tx1"/>
                </a:solidFill>
                <a:prstDash val="solid"/>
                <a:headEnd type="none" w="med" len="med"/>
                <a:tailEnd type="none" w="med" len="med"/>
              </a:ln>
            </p:spPr>
          </p:sp>
          <p:sp>
            <p:nvSpPr>
              <p:cNvPr id="91165" name="Line 58"/>
              <p:cNvSpPr/>
              <p:nvPr/>
            </p:nvSpPr>
            <p:spPr>
              <a:xfrm flipH="1">
                <a:off x="1642" y="3320"/>
                <a:ext cx="190" cy="68"/>
              </a:xfrm>
              <a:prstGeom prst="line">
                <a:avLst/>
              </a:prstGeom>
              <a:ln w="25400" cap="flat" cmpd="sng">
                <a:solidFill>
                  <a:schemeClr val="tx1"/>
                </a:solidFill>
                <a:prstDash val="solid"/>
                <a:headEnd type="none" w="med" len="med"/>
                <a:tailEnd type="none" w="med" len="med"/>
              </a:ln>
            </p:spPr>
          </p:sp>
          <p:sp>
            <p:nvSpPr>
              <p:cNvPr id="91166" name="Oval 59"/>
              <p:cNvSpPr/>
              <p:nvPr/>
            </p:nvSpPr>
            <p:spPr>
              <a:xfrm>
                <a:off x="1538" y="3284"/>
                <a:ext cx="80" cy="8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1167" name="Rectangle 60"/>
              <p:cNvSpPr/>
              <p:nvPr/>
            </p:nvSpPr>
            <p:spPr>
              <a:xfrm>
                <a:off x="1286" y="2217"/>
                <a:ext cx="560" cy="273"/>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RegWr</a:t>
                </a:r>
                <a:endParaRPr lang="en-US" altLang="zh-CN" sz="2000" b="1">
                  <a:solidFill>
                    <a:srgbClr val="A50021"/>
                  </a:solidFill>
                  <a:latin typeface="Times New Roman" panose="02020603050405020304" pitchFamily="18" charset="0"/>
                </a:endParaRPr>
              </a:p>
            </p:txBody>
          </p:sp>
          <p:sp>
            <p:nvSpPr>
              <p:cNvPr id="91168" name="Line 61"/>
              <p:cNvSpPr/>
              <p:nvPr/>
            </p:nvSpPr>
            <p:spPr>
              <a:xfrm flipH="1">
                <a:off x="1000" y="2976"/>
                <a:ext cx="640" cy="0"/>
              </a:xfrm>
              <a:prstGeom prst="line">
                <a:avLst/>
              </a:prstGeom>
              <a:ln w="25400" cap="flat" cmpd="sng">
                <a:solidFill>
                  <a:schemeClr val="tx1"/>
                </a:solidFill>
                <a:prstDash val="solid"/>
                <a:headEnd type="triangle" w="med" len="med"/>
                <a:tailEnd type="none" w="med" len="med"/>
              </a:ln>
            </p:spPr>
          </p:sp>
          <p:sp>
            <p:nvSpPr>
              <p:cNvPr id="91169" name="Line 62"/>
              <p:cNvSpPr/>
              <p:nvPr/>
            </p:nvSpPr>
            <p:spPr>
              <a:xfrm flipH="1">
                <a:off x="1292" y="2884"/>
                <a:ext cx="104" cy="184"/>
              </a:xfrm>
              <a:prstGeom prst="line">
                <a:avLst/>
              </a:prstGeom>
              <a:ln w="12700" cap="flat" cmpd="sng">
                <a:solidFill>
                  <a:schemeClr val="tx1"/>
                </a:solidFill>
                <a:prstDash val="solid"/>
                <a:headEnd type="none" w="med" len="med"/>
                <a:tailEnd type="none" w="med" len="med"/>
              </a:ln>
            </p:spPr>
          </p:sp>
          <p:sp>
            <p:nvSpPr>
              <p:cNvPr id="91170" name="Rectangle 63"/>
              <p:cNvSpPr/>
              <p:nvPr/>
            </p:nvSpPr>
            <p:spPr>
              <a:xfrm>
                <a:off x="1095" y="2976"/>
                <a:ext cx="237" cy="25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91171" name="Line 64"/>
              <p:cNvSpPr/>
              <p:nvPr/>
            </p:nvSpPr>
            <p:spPr>
              <a:xfrm>
                <a:off x="2552" y="2736"/>
                <a:ext cx="1136" cy="0"/>
              </a:xfrm>
              <a:prstGeom prst="line">
                <a:avLst/>
              </a:prstGeom>
              <a:ln w="25400" cap="flat" cmpd="sng">
                <a:solidFill>
                  <a:schemeClr val="tx1"/>
                </a:solidFill>
                <a:prstDash val="solid"/>
                <a:headEnd type="none" w="med" len="med"/>
                <a:tailEnd type="triangle" w="med" len="med"/>
              </a:ln>
            </p:spPr>
          </p:sp>
          <p:sp>
            <p:nvSpPr>
              <p:cNvPr id="91172" name="Line 65"/>
              <p:cNvSpPr/>
              <p:nvPr/>
            </p:nvSpPr>
            <p:spPr>
              <a:xfrm flipH="1">
                <a:off x="3164" y="2644"/>
                <a:ext cx="104" cy="184"/>
              </a:xfrm>
              <a:prstGeom prst="line">
                <a:avLst/>
              </a:prstGeom>
              <a:ln w="12700" cap="flat" cmpd="sng">
                <a:solidFill>
                  <a:schemeClr val="tx1"/>
                </a:solidFill>
                <a:prstDash val="solid"/>
                <a:headEnd type="none" w="med" len="med"/>
                <a:tailEnd type="none" w="med" len="med"/>
              </a:ln>
            </p:spPr>
          </p:sp>
          <p:sp>
            <p:nvSpPr>
              <p:cNvPr id="91173" name="Rectangle 66"/>
              <p:cNvSpPr/>
              <p:nvPr/>
            </p:nvSpPr>
            <p:spPr>
              <a:xfrm>
                <a:off x="2967" y="2784"/>
                <a:ext cx="237" cy="25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91174" name="Rectangle 67"/>
              <p:cNvSpPr/>
              <p:nvPr/>
            </p:nvSpPr>
            <p:spPr>
              <a:xfrm>
                <a:off x="2775" y="2511"/>
                <a:ext cx="399"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busA</a:t>
                </a:r>
                <a:endParaRPr lang="en-US" altLang="zh-CN" b="1">
                  <a:latin typeface="Times New Roman" panose="02020603050405020304" pitchFamily="18" charset="0"/>
                </a:endParaRPr>
              </a:p>
            </p:txBody>
          </p:sp>
          <p:sp>
            <p:nvSpPr>
              <p:cNvPr id="91175" name="Line 68"/>
              <p:cNvSpPr/>
              <p:nvPr/>
            </p:nvSpPr>
            <p:spPr>
              <a:xfrm flipV="1">
                <a:off x="1728" y="2488"/>
                <a:ext cx="0" cy="160"/>
              </a:xfrm>
              <a:prstGeom prst="line">
                <a:avLst/>
              </a:prstGeom>
              <a:ln w="28575" cap="flat" cmpd="sng">
                <a:solidFill>
                  <a:srgbClr val="0000FF"/>
                </a:solidFill>
                <a:prstDash val="solid"/>
                <a:headEnd type="triangle" w="med" len="med"/>
                <a:tailEnd type="none" w="med" len="med"/>
              </a:ln>
            </p:spPr>
          </p:sp>
          <p:sp>
            <p:nvSpPr>
              <p:cNvPr id="91176" name="Line 69"/>
              <p:cNvSpPr/>
              <p:nvPr/>
            </p:nvSpPr>
            <p:spPr>
              <a:xfrm>
                <a:off x="2552" y="3312"/>
                <a:ext cx="1136" cy="0"/>
              </a:xfrm>
              <a:prstGeom prst="line">
                <a:avLst/>
              </a:prstGeom>
              <a:ln w="25400" cap="flat" cmpd="sng">
                <a:solidFill>
                  <a:schemeClr val="tx1"/>
                </a:solidFill>
                <a:prstDash val="solid"/>
                <a:headEnd type="none" w="med" len="med"/>
                <a:tailEnd type="triangle" w="med" len="med"/>
              </a:ln>
            </p:spPr>
          </p:sp>
          <p:sp>
            <p:nvSpPr>
              <p:cNvPr id="91177" name="Line 70"/>
              <p:cNvSpPr/>
              <p:nvPr/>
            </p:nvSpPr>
            <p:spPr>
              <a:xfrm flipH="1">
                <a:off x="3164" y="3220"/>
                <a:ext cx="104" cy="184"/>
              </a:xfrm>
              <a:prstGeom prst="line">
                <a:avLst/>
              </a:prstGeom>
              <a:ln w="12700" cap="flat" cmpd="sng">
                <a:solidFill>
                  <a:schemeClr val="tx1"/>
                </a:solidFill>
                <a:prstDash val="solid"/>
                <a:headEnd type="none" w="med" len="med"/>
                <a:tailEnd type="none" w="med" len="med"/>
              </a:ln>
            </p:spPr>
          </p:sp>
          <p:sp>
            <p:nvSpPr>
              <p:cNvPr id="91178" name="Rectangle 71"/>
              <p:cNvSpPr/>
              <p:nvPr/>
            </p:nvSpPr>
            <p:spPr>
              <a:xfrm>
                <a:off x="2967" y="3311"/>
                <a:ext cx="237" cy="25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91179" name="Rectangle 72"/>
              <p:cNvSpPr/>
              <p:nvPr/>
            </p:nvSpPr>
            <p:spPr>
              <a:xfrm>
                <a:off x="2782" y="3100"/>
                <a:ext cx="392"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busB</a:t>
                </a:r>
                <a:endParaRPr lang="en-US" altLang="zh-CN" b="1">
                  <a:latin typeface="Times New Roman" panose="02020603050405020304" pitchFamily="18" charset="0"/>
                </a:endParaRPr>
              </a:p>
            </p:txBody>
          </p:sp>
          <p:sp>
            <p:nvSpPr>
              <p:cNvPr id="91180" name="Line 73"/>
              <p:cNvSpPr/>
              <p:nvPr/>
            </p:nvSpPr>
            <p:spPr>
              <a:xfrm flipH="1">
                <a:off x="1240" y="3321"/>
                <a:ext cx="304" cy="0"/>
              </a:xfrm>
              <a:prstGeom prst="line">
                <a:avLst/>
              </a:prstGeom>
              <a:ln w="25400" cap="flat" cmpd="sng">
                <a:solidFill>
                  <a:schemeClr val="tx1"/>
                </a:solidFill>
                <a:prstDash val="solid"/>
                <a:headEnd type="none" w="med" len="med"/>
                <a:tailEnd type="none" w="med" len="med"/>
              </a:ln>
            </p:spPr>
          </p:sp>
          <p:sp>
            <p:nvSpPr>
              <p:cNvPr id="91181" name="Line 74"/>
              <p:cNvSpPr/>
              <p:nvPr/>
            </p:nvSpPr>
            <p:spPr>
              <a:xfrm>
                <a:off x="1920" y="2360"/>
                <a:ext cx="0" cy="272"/>
              </a:xfrm>
              <a:prstGeom prst="line">
                <a:avLst/>
              </a:prstGeom>
              <a:ln w="25400" cap="flat" cmpd="sng">
                <a:solidFill>
                  <a:schemeClr val="tx1"/>
                </a:solidFill>
                <a:prstDash val="solid"/>
                <a:headEnd type="none" w="med" len="med"/>
                <a:tailEnd type="none" w="med" len="med"/>
              </a:ln>
            </p:spPr>
          </p:sp>
          <p:sp>
            <p:nvSpPr>
              <p:cNvPr id="91182" name="Line 75"/>
              <p:cNvSpPr/>
              <p:nvPr/>
            </p:nvSpPr>
            <p:spPr>
              <a:xfrm flipV="1">
                <a:off x="1876" y="2444"/>
                <a:ext cx="88" cy="104"/>
              </a:xfrm>
              <a:prstGeom prst="line">
                <a:avLst/>
              </a:prstGeom>
              <a:ln w="12700" cap="flat" cmpd="sng">
                <a:solidFill>
                  <a:schemeClr val="tx1"/>
                </a:solidFill>
                <a:prstDash val="solid"/>
                <a:headEnd type="none" w="med" len="med"/>
                <a:tailEnd type="none" w="med" len="med"/>
              </a:ln>
            </p:spPr>
          </p:sp>
          <p:sp>
            <p:nvSpPr>
              <p:cNvPr id="91183" name="Rectangle 76"/>
              <p:cNvSpPr/>
              <p:nvPr/>
            </p:nvSpPr>
            <p:spPr>
              <a:xfrm>
                <a:off x="1767" y="2352"/>
                <a:ext cx="171" cy="25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91184" name="Line 77"/>
              <p:cNvSpPr/>
              <p:nvPr/>
            </p:nvSpPr>
            <p:spPr>
              <a:xfrm>
                <a:off x="2160" y="2360"/>
                <a:ext cx="0" cy="272"/>
              </a:xfrm>
              <a:prstGeom prst="line">
                <a:avLst/>
              </a:prstGeom>
              <a:ln w="25400" cap="flat" cmpd="sng">
                <a:solidFill>
                  <a:schemeClr val="tx1"/>
                </a:solidFill>
                <a:prstDash val="solid"/>
                <a:headEnd type="none" w="med" len="med"/>
                <a:tailEnd type="none" w="med" len="med"/>
              </a:ln>
            </p:spPr>
          </p:sp>
          <p:sp>
            <p:nvSpPr>
              <p:cNvPr id="91185" name="Line 78"/>
              <p:cNvSpPr/>
              <p:nvPr/>
            </p:nvSpPr>
            <p:spPr>
              <a:xfrm flipV="1">
                <a:off x="2116" y="2444"/>
                <a:ext cx="88" cy="104"/>
              </a:xfrm>
              <a:prstGeom prst="line">
                <a:avLst/>
              </a:prstGeom>
              <a:ln w="12700" cap="flat" cmpd="sng">
                <a:solidFill>
                  <a:schemeClr val="tx1"/>
                </a:solidFill>
                <a:prstDash val="solid"/>
                <a:headEnd type="none" w="med" len="med"/>
                <a:tailEnd type="none" w="med" len="med"/>
              </a:ln>
            </p:spPr>
          </p:sp>
          <p:sp>
            <p:nvSpPr>
              <p:cNvPr id="91186" name="Rectangle 79"/>
              <p:cNvSpPr/>
              <p:nvPr/>
            </p:nvSpPr>
            <p:spPr>
              <a:xfrm>
                <a:off x="2007" y="2352"/>
                <a:ext cx="170" cy="250"/>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91187" name="Line 80"/>
              <p:cNvSpPr/>
              <p:nvPr/>
            </p:nvSpPr>
            <p:spPr>
              <a:xfrm>
                <a:off x="2448" y="2360"/>
                <a:ext cx="0" cy="272"/>
              </a:xfrm>
              <a:prstGeom prst="line">
                <a:avLst/>
              </a:prstGeom>
              <a:ln w="25400" cap="flat" cmpd="sng">
                <a:solidFill>
                  <a:schemeClr val="tx1"/>
                </a:solidFill>
                <a:prstDash val="solid"/>
                <a:headEnd type="none" w="med" len="med"/>
                <a:tailEnd type="none" w="med" len="med"/>
              </a:ln>
            </p:spPr>
          </p:sp>
          <p:sp>
            <p:nvSpPr>
              <p:cNvPr id="91188" name="Line 81"/>
              <p:cNvSpPr/>
              <p:nvPr/>
            </p:nvSpPr>
            <p:spPr>
              <a:xfrm flipV="1">
                <a:off x="2404" y="2444"/>
                <a:ext cx="88" cy="104"/>
              </a:xfrm>
              <a:prstGeom prst="line">
                <a:avLst/>
              </a:prstGeom>
              <a:ln w="12700" cap="flat" cmpd="sng">
                <a:solidFill>
                  <a:schemeClr val="tx1"/>
                </a:solidFill>
                <a:prstDash val="solid"/>
                <a:headEnd type="none" w="med" len="med"/>
                <a:tailEnd type="none" w="med" len="med"/>
              </a:ln>
            </p:spPr>
          </p:sp>
          <p:sp>
            <p:nvSpPr>
              <p:cNvPr id="91189" name="Rectangle 82"/>
              <p:cNvSpPr/>
              <p:nvPr/>
            </p:nvSpPr>
            <p:spPr>
              <a:xfrm>
                <a:off x="2295" y="2352"/>
                <a:ext cx="170" cy="250"/>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91190" name="Rectangle 83"/>
              <p:cNvSpPr/>
              <p:nvPr/>
            </p:nvSpPr>
            <p:spPr>
              <a:xfrm>
                <a:off x="1767" y="2640"/>
                <a:ext cx="296"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91191" name="Rectangle 84"/>
              <p:cNvSpPr/>
              <p:nvPr/>
            </p:nvSpPr>
            <p:spPr>
              <a:xfrm>
                <a:off x="2055" y="2640"/>
                <a:ext cx="267"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91192" name="Rectangle 85"/>
              <p:cNvSpPr/>
              <p:nvPr/>
            </p:nvSpPr>
            <p:spPr>
              <a:xfrm>
                <a:off x="2295" y="2640"/>
                <a:ext cx="274"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91193" name="Rectangle 86"/>
              <p:cNvSpPr/>
              <p:nvPr/>
            </p:nvSpPr>
            <p:spPr>
              <a:xfrm>
                <a:off x="1767" y="2832"/>
                <a:ext cx="628" cy="404"/>
              </a:xfrm>
              <a:prstGeom prst="rect">
                <a:avLst/>
              </a:prstGeom>
              <a:noFill/>
              <a:ln w="12700">
                <a:noFill/>
              </a:ln>
            </p:spPr>
            <p:txBody>
              <a:bodyPr wrap="none" lIns="90488" tIns="44450" rIns="90488" bIns="44450">
                <a:spAutoFit/>
              </a:bodyPr>
              <a:p>
                <a:pPr>
                  <a:lnSpc>
                    <a:spcPct val="90000"/>
                  </a:lnSpc>
                </a:pPr>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pPr>
                  <a:lnSpc>
                    <a:spcPct val="90000"/>
                  </a:lnSpc>
                </a:pPr>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91194" name="Line 87"/>
              <p:cNvSpPr/>
              <p:nvPr/>
            </p:nvSpPr>
            <p:spPr>
              <a:xfrm>
                <a:off x="4656" y="3032"/>
                <a:ext cx="0" cy="752"/>
              </a:xfrm>
              <a:prstGeom prst="line">
                <a:avLst/>
              </a:prstGeom>
              <a:ln w="25400" cap="flat" cmpd="sng">
                <a:solidFill>
                  <a:schemeClr val="tx1"/>
                </a:solidFill>
                <a:prstDash val="solid"/>
                <a:headEnd type="none" w="med" len="med"/>
                <a:tailEnd type="none" w="med" len="med"/>
              </a:ln>
            </p:spPr>
          </p:sp>
          <p:sp>
            <p:nvSpPr>
              <p:cNvPr id="91195" name="Line 88"/>
              <p:cNvSpPr/>
              <p:nvPr/>
            </p:nvSpPr>
            <p:spPr>
              <a:xfrm flipH="1">
                <a:off x="1000" y="3792"/>
                <a:ext cx="3664" cy="0"/>
              </a:xfrm>
              <a:prstGeom prst="line">
                <a:avLst/>
              </a:prstGeom>
              <a:ln w="25400" cap="flat" cmpd="sng">
                <a:solidFill>
                  <a:schemeClr val="tx1"/>
                </a:solidFill>
                <a:prstDash val="solid"/>
                <a:headEnd type="none" w="med" len="med"/>
                <a:tailEnd type="none" w="med" len="med"/>
              </a:ln>
            </p:spPr>
          </p:sp>
          <p:sp>
            <p:nvSpPr>
              <p:cNvPr id="91196" name="Line 89"/>
              <p:cNvSpPr/>
              <p:nvPr/>
            </p:nvSpPr>
            <p:spPr>
              <a:xfrm flipV="1">
                <a:off x="1008" y="2968"/>
                <a:ext cx="0" cy="832"/>
              </a:xfrm>
              <a:prstGeom prst="line">
                <a:avLst/>
              </a:prstGeom>
              <a:ln w="25400" cap="flat" cmpd="sng">
                <a:solidFill>
                  <a:schemeClr val="tx1"/>
                </a:solidFill>
                <a:prstDash val="solid"/>
                <a:headEnd type="none" w="med" len="med"/>
                <a:tailEnd type="none" w="med" len="med"/>
              </a:ln>
            </p:spPr>
          </p:sp>
          <p:sp>
            <p:nvSpPr>
              <p:cNvPr id="91197" name="Rectangle 90"/>
              <p:cNvSpPr/>
              <p:nvPr/>
            </p:nvSpPr>
            <p:spPr>
              <a:xfrm>
                <a:off x="2055" y="2160"/>
                <a:ext cx="215"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91198" name="Rectangle 91"/>
              <p:cNvSpPr/>
              <p:nvPr/>
            </p:nvSpPr>
            <p:spPr>
              <a:xfrm>
                <a:off x="2343" y="2160"/>
                <a:ext cx="208"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sp>
            <p:nvSpPr>
              <p:cNvPr id="91199" name="Rectangle 92"/>
              <p:cNvSpPr/>
              <p:nvPr/>
            </p:nvSpPr>
            <p:spPr>
              <a:xfrm>
                <a:off x="1815" y="2160"/>
                <a:ext cx="237" cy="25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sp>
            <p:nvSpPr>
              <p:cNvPr id="91200" name="Rectangle 93"/>
              <p:cNvSpPr/>
              <p:nvPr/>
            </p:nvSpPr>
            <p:spPr>
              <a:xfrm rot="5400000">
                <a:off x="3690" y="2953"/>
                <a:ext cx="460" cy="21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ALU</a:t>
                </a:r>
                <a:endParaRPr lang="en-US" altLang="zh-CN" b="1">
                  <a:latin typeface="Times New Roman" panose="02020603050405020304" pitchFamily="18" charset="0"/>
                </a:endParaRPr>
              </a:p>
            </p:txBody>
          </p:sp>
        </p:grpSp>
      </p:grpSp>
      <p:sp>
        <p:nvSpPr>
          <p:cNvPr id="857182" name="Rectangle 94"/>
          <p:cNvSpPr/>
          <p:nvPr/>
        </p:nvSpPr>
        <p:spPr>
          <a:xfrm>
            <a:off x="900113" y="2343150"/>
            <a:ext cx="8243887" cy="457200"/>
          </a:xfrm>
          <a:prstGeom prst="rect">
            <a:avLst/>
          </a:prstGeom>
          <a:noFill/>
          <a:ln w="25400">
            <a:noFill/>
          </a:ln>
        </p:spPr>
        <p:txBody>
          <a:bodyPr>
            <a:spAutoFit/>
          </a:bodyPr>
          <a:p>
            <a:pPr>
              <a:buNone/>
            </a:pPr>
            <a:r>
              <a:rPr lang="zh-CN" altLang="en-US" sz="2400" b="1">
                <a:latin typeface="Times New Roman" panose="02020603050405020304" pitchFamily="18" charset="0"/>
                <a:ea typeface="华文新魏" panose="02010800040101010101" pitchFamily="2" charset="-122"/>
              </a:rPr>
              <a:t>不考虑公共操作，</a:t>
            </a:r>
            <a:r>
              <a:rPr lang="en-US" altLang="zh-CN" sz="2400" b="1">
                <a:latin typeface="Times New Roman" panose="02020603050405020304" pitchFamily="18" charset="0"/>
                <a:ea typeface="华文新魏" panose="02010800040101010101" pitchFamily="2" charset="-122"/>
              </a:rPr>
              <a:t>R-Type</a:t>
            </a:r>
            <a:r>
              <a:rPr lang="zh-CN" altLang="en-US" sz="2400" b="1">
                <a:latin typeface="Times New Roman" panose="02020603050405020304" pitchFamily="18" charset="0"/>
                <a:ea typeface="华文新魏" panose="02010800040101010101" pitchFamily="2" charset="-122"/>
              </a:rPr>
              <a:t>指令执行阶段的数据通路如下：</a:t>
            </a:r>
            <a:endParaRPr lang="zh-CN" altLang="en-US" sz="2400" b="1">
              <a:latin typeface="Times New Roman" panose="02020603050405020304" pitchFamily="18" charset="0"/>
              <a:ea typeface="华文新魏" panose="02010800040101010101" pitchFamily="2" charset="-122"/>
            </a:endParaRPr>
          </a:p>
        </p:txBody>
      </p:sp>
      <p:sp>
        <p:nvSpPr>
          <p:cNvPr id="857183" name="Rectangle 95"/>
          <p:cNvSpPr/>
          <p:nvPr/>
        </p:nvSpPr>
        <p:spPr>
          <a:xfrm>
            <a:off x="1249363" y="5543550"/>
            <a:ext cx="7888287" cy="423863"/>
          </a:xfrm>
          <a:prstGeom prst="rect">
            <a:avLst/>
          </a:prstGeom>
          <a:noFill/>
          <a:ln w="25400">
            <a:noFill/>
          </a:ln>
        </p:spPr>
        <p:txBody>
          <a:bodyPr>
            <a:spAutoFit/>
          </a:bodyPr>
          <a:p>
            <a:pPr>
              <a:lnSpc>
                <a:spcPct val="90000"/>
              </a:lnSpc>
            </a:pPr>
            <a:r>
              <a:rPr lang="en-US" altLang="zh-CN" sz="2400" b="1">
                <a:solidFill>
                  <a:srgbClr val="A50021"/>
                </a:solidFill>
                <a:latin typeface="Times New Roman" panose="02020603050405020304" pitchFamily="18" charset="0"/>
                <a:ea typeface="华文新魏" panose="02010800040101010101" pitchFamily="2" charset="-122"/>
              </a:rPr>
              <a:t>ALUctr </a:t>
            </a:r>
            <a:r>
              <a:rPr lang="zh-CN" altLang="en-US" sz="2400" b="1">
                <a:solidFill>
                  <a:srgbClr val="A50021"/>
                </a:solidFill>
                <a:latin typeface="Times New Roman" panose="02020603050405020304" pitchFamily="18" charset="0"/>
                <a:ea typeface="华文新魏" panose="02010800040101010101" pitchFamily="2" charset="-122"/>
              </a:rPr>
              <a:t>、</a:t>
            </a:r>
            <a:r>
              <a:rPr lang="en-US" altLang="zh-CN" sz="2400" b="1">
                <a:solidFill>
                  <a:srgbClr val="A50021"/>
                </a:solidFill>
                <a:latin typeface="Times New Roman" panose="02020603050405020304" pitchFamily="18" charset="0"/>
                <a:ea typeface="华文新魏" panose="02010800040101010101" pitchFamily="2" charset="-122"/>
              </a:rPr>
              <a:t>RegWr</a:t>
            </a:r>
            <a:r>
              <a:rPr lang="zh-CN" altLang="en-US" sz="2400" b="1">
                <a:solidFill>
                  <a:srgbClr val="A50021"/>
                </a:solidFill>
                <a:latin typeface="Times New Roman" panose="02020603050405020304" pitchFamily="18" charset="0"/>
                <a:ea typeface="华文新魏" panose="02010800040101010101" pitchFamily="2" charset="-122"/>
              </a:rPr>
              <a:t>：</a:t>
            </a:r>
            <a:r>
              <a:rPr lang="en-US" altLang="zh-CN" sz="2400" b="1">
                <a:solidFill>
                  <a:srgbClr val="A50021"/>
                </a:solidFill>
                <a:latin typeface="Times New Roman" panose="02020603050405020304" pitchFamily="18" charset="0"/>
                <a:ea typeface="华文新魏" panose="02010800040101010101" pitchFamily="2" charset="-122"/>
              </a:rPr>
              <a:t>  </a:t>
            </a:r>
            <a:r>
              <a:rPr lang="zh-CN" altLang="en-US" sz="2400" b="1">
                <a:latin typeface="Times New Roman" panose="02020603050405020304" pitchFamily="18" charset="0"/>
                <a:ea typeface="华文新魏" panose="02010800040101010101" pitchFamily="2" charset="-122"/>
              </a:rPr>
              <a:t>指令译码后产生的控制信号</a:t>
            </a:r>
            <a:endParaRPr lang="zh-CN" altLang="en-US" sz="2400" b="1">
              <a:latin typeface="Times New Roman" panose="02020603050405020304" pitchFamily="18" charset="0"/>
              <a:ea typeface="华文新魏" panose="02010800040101010101" pitchFamily="2" charset="-122"/>
            </a:endParaRPr>
          </a:p>
        </p:txBody>
      </p:sp>
      <p:sp>
        <p:nvSpPr>
          <p:cNvPr id="857184" name="Rectangle 96"/>
          <p:cNvSpPr/>
          <p:nvPr/>
        </p:nvSpPr>
        <p:spPr>
          <a:xfrm>
            <a:off x="1266825" y="5105400"/>
            <a:ext cx="5616575" cy="498475"/>
          </a:xfrm>
          <a:prstGeom prst="rect">
            <a:avLst/>
          </a:prstGeom>
          <a:noFill/>
          <a:ln w="25400">
            <a:noFill/>
          </a:ln>
        </p:spPr>
        <p:txBody>
          <a:bodyPr>
            <a:spAutoFit/>
          </a:bodyPr>
          <a:p>
            <a:pPr>
              <a:lnSpc>
                <a:spcPct val="110000"/>
              </a:lnSpc>
              <a:spcBef>
                <a:spcPct val="40000"/>
              </a:spcBef>
            </a:pPr>
            <a:r>
              <a:rPr lang="en-US" altLang="zh-CN" sz="2400" b="1">
                <a:solidFill>
                  <a:srgbClr val="0000FF"/>
                </a:solidFill>
                <a:latin typeface="Times New Roman" panose="02020603050405020304" pitchFamily="18" charset="0"/>
                <a:ea typeface="华文新魏" panose="02010800040101010101" pitchFamily="2" charset="-122"/>
              </a:rPr>
              <a:t>Ra, Rb, Rw</a:t>
            </a:r>
            <a:r>
              <a:rPr lang="en-US" altLang="zh-CN" sz="2400" b="1">
                <a:latin typeface="Times New Roman" panose="02020603050405020304" pitchFamily="18" charset="0"/>
                <a:ea typeface="华文新魏" panose="02010800040101010101" pitchFamily="2" charset="-122"/>
              </a:rPr>
              <a:t> </a:t>
            </a:r>
            <a:r>
              <a:rPr lang="zh-CN" altLang="en-US" sz="2400" b="1">
                <a:latin typeface="Times New Roman" panose="02020603050405020304" pitchFamily="18" charset="0"/>
                <a:ea typeface="华文新魏" panose="02010800040101010101" pitchFamily="2" charset="-122"/>
              </a:rPr>
              <a:t>分别对应指令的</a:t>
            </a:r>
            <a:r>
              <a:rPr lang="en-US" altLang="zh-CN" sz="2400" b="1">
                <a:latin typeface="Times New Roman" panose="02020603050405020304" pitchFamily="18" charset="0"/>
                <a:ea typeface="华文新魏" panose="02010800040101010101" pitchFamily="2" charset="-122"/>
              </a:rPr>
              <a:t>rs, rt, rd</a:t>
            </a:r>
            <a:endParaRPr lang="zh-CN" altLang="en-US" sz="2400" b="1">
              <a:latin typeface="Times New Roman" panose="02020603050405020304" pitchFamily="18" charset="0"/>
              <a:ea typeface="华文新魏" panose="02010800040101010101" pitchFamily="2" charset="-122"/>
            </a:endParaRPr>
          </a:p>
        </p:txBody>
      </p:sp>
      <p:sp>
        <p:nvSpPr>
          <p:cNvPr id="857185" name="Rectangle 97"/>
          <p:cNvSpPr/>
          <p:nvPr/>
        </p:nvSpPr>
        <p:spPr>
          <a:xfrm>
            <a:off x="1219200" y="5926138"/>
            <a:ext cx="7656513" cy="830262"/>
          </a:xfrm>
          <a:prstGeom prst="rect">
            <a:avLst/>
          </a:prstGeom>
          <a:noFill/>
          <a:ln w="50800">
            <a:noFill/>
          </a:ln>
        </p:spPr>
        <p:txBody>
          <a:bodyPr>
            <a:spAutoFit/>
          </a:bodyPr>
          <a:p>
            <a:pPr>
              <a:spcBef>
                <a:spcPct val="45000"/>
              </a:spcBef>
            </a:pPr>
            <a:r>
              <a:rPr lang="zh-CN" altLang="en-US" sz="2400" b="1">
                <a:solidFill>
                  <a:srgbClr val="FF0000"/>
                </a:solidFill>
                <a:latin typeface="Times New Roman" panose="02020603050405020304" pitchFamily="18" charset="0"/>
                <a:ea typeface="华文新魏" panose="02010800040101010101" pitchFamily="2" charset="-122"/>
              </a:rPr>
              <a:t>问题：指令“</a:t>
            </a:r>
            <a:r>
              <a:rPr lang="en-US" altLang="zh-CN" sz="2400" b="1">
                <a:solidFill>
                  <a:srgbClr val="FF0000"/>
                </a:solidFill>
                <a:latin typeface="Times New Roman" panose="02020603050405020304" pitchFamily="18" charset="0"/>
                <a:ea typeface="华文新魏" panose="02010800040101010101" pitchFamily="2" charset="-122"/>
              </a:rPr>
              <a:t>add    rd, rs, rt”</a:t>
            </a:r>
            <a:r>
              <a:rPr lang="zh-CN" altLang="en-US" sz="2400" b="1">
                <a:solidFill>
                  <a:srgbClr val="FF0000"/>
                </a:solidFill>
                <a:latin typeface="Times New Roman" panose="02020603050405020304" pitchFamily="18" charset="0"/>
                <a:ea typeface="华文新魏" panose="02010800040101010101" pitchFamily="2" charset="-122"/>
              </a:rPr>
              <a:t>的控制信号应是什么？</a:t>
            </a:r>
            <a:endParaRPr lang="zh-CN" altLang="en-US" sz="2400" b="1">
              <a:solidFill>
                <a:srgbClr val="FF0000"/>
              </a:solidFill>
              <a:latin typeface="Times New Roman" panose="02020603050405020304" pitchFamily="18" charset="0"/>
              <a:ea typeface="华文新魏" panose="02010800040101010101" pitchFamily="2" charset="-122"/>
            </a:endParaRPr>
          </a:p>
          <a:p>
            <a:r>
              <a:rPr lang="en-US" altLang="zh-CN" sz="2200" b="1">
                <a:solidFill>
                  <a:srgbClr val="0000FF"/>
                </a:solidFill>
                <a:latin typeface="Times New Roman" panose="02020603050405020304" pitchFamily="18" charset="0"/>
                <a:ea typeface="华文新魏" panose="02010800040101010101" pitchFamily="2" charset="-122"/>
              </a:rPr>
              <a:t>	</a:t>
            </a:r>
            <a:r>
              <a:rPr lang="en-US" altLang="zh-CN" sz="2400" b="1">
                <a:solidFill>
                  <a:srgbClr val="0000FF"/>
                </a:solidFill>
                <a:latin typeface="Times New Roman" panose="02020603050405020304" pitchFamily="18" charset="0"/>
                <a:ea typeface="华文新魏" panose="02010800040101010101" pitchFamily="2" charset="-122"/>
              </a:rPr>
              <a:t>ALUctr=add</a:t>
            </a:r>
            <a:r>
              <a:rPr lang="zh-CN" altLang="en-US" sz="2400" b="1">
                <a:solidFill>
                  <a:srgbClr val="0000FF"/>
                </a:solidFill>
                <a:latin typeface="Times New Roman" panose="02020603050405020304" pitchFamily="18" charset="0"/>
                <a:ea typeface="华文新魏" panose="02010800040101010101" pitchFamily="2" charset="-122"/>
              </a:rPr>
              <a:t>，</a:t>
            </a:r>
            <a:r>
              <a:rPr lang="en-US" altLang="zh-CN" sz="2400" b="1">
                <a:solidFill>
                  <a:srgbClr val="0000FF"/>
                </a:solidFill>
                <a:latin typeface="Times New Roman" panose="02020603050405020304" pitchFamily="18" charset="0"/>
                <a:ea typeface="华文新魏" panose="02010800040101010101" pitchFamily="2" charset="-122"/>
              </a:rPr>
              <a:t>RegWr=1</a:t>
            </a:r>
            <a:endParaRPr lang="en-US" altLang="zh-CN" sz="2400" b="1">
              <a:solidFill>
                <a:srgbClr val="0000FF"/>
              </a:solidFill>
              <a:latin typeface="Times New Roman" panose="02020603050405020304" pitchFamily="18" charset="0"/>
              <a:ea typeface="华文新魏" panose="02010800040101010101" pitchFamily="2" charset="-122"/>
            </a:endParaRPr>
          </a:p>
        </p:txBody>
      </p:sp>
      <p:sp>
        <p:nvSpPr>
          <p:cNvPr id="98" name="Text Box 40"/>
          <p:cNvSpPr txBox="1"/>
          <p:nvPr/>
        </p:nvSpPr>
        <p:spPr>
          <a:xfrm>
            <a:off x="5295900" y="1598613"/>
            <a:ext cx="1939925" cy="461962"/>
          </a:xfrm>
          <a:prstGeom prst="rect">
            <a:avLst/>
          </a:prstGeom>
          <a:noFill/>
          <a:ln w="50800">
            <a:noFill/>
          </a:ln>
        </p:spPr>
        <p:txBody>
          <a:bodyPr>
            <a:spAutoFit/>
          </a:bodyPr>
          <a:p>
            <a:pP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算术运算</a:t>
            </a:r>
            <a:endParaRPr lang="zh-CN" altLang="en-US" sz="2400" b="1">
              <a:solidFill>
                <a:srgbClr val="0000FF"/>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7091">
                                            <p:txEl>
                                              <p:charRg st="0" end="29"/>
                                            </p:txEl>
                                          </p:spTgt>
                                        </p:tgtEl>
                                        <p:attrNameLst>
                                          <p:attrName>style.visibility</p:attrName>
                                        </p:attrNameLst>
                                      </p:cBhvr>
                                      <p:to>
                                        <p:strVal val="visible"/>
                                      </p:to>
                                    </p:set>
                                    <p:animEffect transition="in" filter="blinds(horizontal)">
                                      <p:cBhvr>
                                        <p:cTn id="7" dur="500"/>
                                        <p:tgtEl>
                                          <p:spTgt spid="857091">
                                            <p:txEl>
                                              <p:charRg st="0" end="29"/>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57091">
                                            <p:txEl>
                                              <p:charRg st="29" end="55"/>
                                            </p:txEl>
                                          </p:spTgt>
                                        </p:tgtEl>
                                        <p:attrNameLst>
                                          <p:attrName>style.visibility</p:attrName>
                                        </p:attrNameLst>
                                      </p:cBhvr>
                                      <p:to>
                                        <p:strVal val="visible"/>
                                      </p:to>
                                    </p:set>
                                    <p:animEffect transition="in" filter="blinds(horizontal)">
                                      <p:cBhvr>
                                        <p:cTn id="10" dur="500"/>
                                        <p:tgtEl>
                                          <p:spTgt spid="857091">
                                            <p:txEl>
                                              <p:charRg st="29" end="55"/>
                                            </p:txEl>
                                          </p:spTgt>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9"/>
                                          </p:stCondLst>
                                        </p:cTn>
                                        <p:tgtEl>
                                          <p:spTgt spid="9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57182"/>
                                        </p:tgtEl>
                                        <p:attrNameLst>
                                          <p:attrName>style.visibility</p:attrName>
                                        </p:attrNameLst>
                                      </p:cBhvr>
                                      <p:to>
                                        <p:strVal val="visible"/>
                                      </p:to>
                                    </p:set>
                                    <p:animEffect transition="in" filter="blinds(horizontal)">
                                      <p:cBhvr>
                                        <p:cTn id="18" dur="500"/>
                                        <p:tgtEl>
                                          <p:spTgt spid="8571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857184"/>
                                        </p:tgtEl>
                                        <p:attrNameLst>
                                          <p:attrName>style.visibility</p:attrName>
                                        </p:attrNameLst>
                                      </p:cBhvr>
                                      <p:to>
                                        <p:strVal val="visible"/>
                                      </p:to>
                                    </p:set>
                                    <p:animEffect transition="in" filter="checkerboard(across)">
                                      <p:cBhvr>
                                        <p:cTn id="28" dur="500"/>
                                        <p:tgtEl>
                                          <p:spTgt spid="85718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57183"/>
                                        </p:tgtEl>
                                        <p:attrNameLst>
                                          <p:attrName>style.visibility</p:attrName>
                                        </p:attrNameLst>
                                      </p:cBhvr>
                                      <p:to>
                                        <p:strVal val="visible"/>
                                      </p:to>
                                    </p:set>
                                    <p:animEffect transition="in" filter="checkerboard(across)">
                                      <p:cBhvr>
                                        <p:cTn id="33" dur="500"/>
                                        <p:tgtEl>
                                          <p:spTgt spid="85718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57185">
                                            <p:txEl>
                                              <p:charRg st="0" end="35"/>
                                            </p:txEl>
                                          </p:spTgt>
                                        </p:tgtEl>
                                        <p:attrNameLst>
                                          <p:attrName>style.visibility</p:attrName>
                                        </p:attrNameLst>
                                      </p:cBhvr>
                                      <p:to>
                                        <p:strVal val="visible"/>
                                      </p:to>
                                    </p:set>
                                    <p:animEffect transition="in" filter="blinds(horizontal)">
                                      <p:cBhvr>
                                        <p:cTn id="38" dur="500"/>
                                        <p:tgtEl>
                                          <p:spTgt spid="857185">
                                            <p:txEl>
                                              <p:charRg st="0" end="3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57185">
                                            <p:txEl>
                                              <p:charRg st="35" end="55"/>
                                            </p:txEl>
                                          </p:spTgt>
                                        </p:tgtEl>
                                        <p:attrNameLst>
                                          <p:attrName>style.visibility</p:attrName>
                                        </p:attrNameLst>
                                      </p:cBhvr>
                                      <p:to>
                                        <p:strVal val="visible"/>
                                      </p:to>
                                    </p:set>
                                    <p:animEffect transition="in" filter="blinds(horizontal)">
                                      <p:cBhvr>
                                        <p:cTn id="43" dur="500"/>
                                        <p:tgtEl>
                                          <p:spTgt spid="857185">
                                            <p:txEl>
                                              <p:charRg st="35" end="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build="p"/>
      <p:bldP spid="857182" grpId="0"/>
      <p:bldP spid="857183" grpId="0"/>
      <p:bldP spid="857184" grpId="0"/>
      <p:bldP spid="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a:xfrm>
            <a:off x="830263" y="0"/>
            <a:ext cx="7813675"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带立即数的逻辑指令（</a:t>
            </a:r>
            <a:r>
              <a:rPr lang="en-US" altLang="zh-CN" sz="2000">
                <a:solidFill>
                  <a:srgbClr val="A50021"/>
                </a:solidFill>
                <a:ea typeface="微软雅黑" panose="020B0503020204020204" pitchFamily="34" charset="-122"/>
              </a:rPr>
              <a:t>ori</a:t>
            </a:r>
            <a:r>
              <a:rPr lang="zh-CN" altLang="en-US" sz="2000">
                <a:solidFill>
                  <a:srgbClr val="A50021"/>
                </a:solidFill>
                <a:ea typeface="微软雅黑" panose="020B0503020204020204" pitchFamily="34" charset="-122"/>
              </a:rPr>
              <a:t>指令）</a:t>
            </a:r>
            <a:endParaRPr lang="zh-CN" altLang="en-US" sz="2000">
              <a:solidFill>
                <a:srgbClr val="A50021"/>
              </a:solidFill>
              <a:ea typeface="微软雅黑" panose="020B0503020204020204" pitchFamily="34" charset="-122"/>
            </a:endParaRPr>
          </a:p>
        </p:txBody>
      </p:sp>
      <p:grpSp>
        <p:nvGrpSpPr>
          <p:cNvPr id="93186" name="Group 78"/>
          <p:cNvGrpSpPr/>
          <p:nvPr/>
        </p:nvGrpSpPr>
        <p:grpSpPr>
          <a:xfrm>
            <a:off x="3419475" y="5334000"/>
            <a:ext cx="5816600" cy="946150"/>
            <a:chOff x="2154" y="3360"/>
            <a:chExt cx="3664" cy="596"/>
          </a:xfrm>
        </p:grpSpPr>
        <p:sp>
          <p:nvSpPr>
            <p:cNvPr id="93250" name="Rectangle 4"/>
            <p:cNvSpPr/>
            <p:nvPr/>
          </p:nvSpPr>
          <p:spPr>
            <a:xfrm>
              <a:off x="2217" y="3560"/>
              <a:ext cx="3513"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3251" name="Group 5"/>
            <p:cNvGrpSpPr/>
            <p:nvPr/>
          </p:nvGrpSpPr>
          <p:grpSpPr>
            <a:xfrm>
              <a:off x="2214" y="3552"/>
              <a:ext cx="609" cy="210"/>
              <a:chOff x="1979" y="3552"/>
              <a:chExt cx="624" cy="210"/>
            </a:xfrm>
          </p:grpSpPr>
          <p:sp>
            <p:nvSpPr>
              <p:cNvPr id="93259" name="Rectangle 6"/>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60" name="Rectangle 7"/>
              <p:cNvSpPr/>
              <p:nvPr/>
            </p:nvSpPr>
            <p:spPr>
              <a:xfrm>
                <a:off x="2161" y="3552"/>
                <a:ext cx="25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93252" name="Rectangle 8"/>
            <p:cNvSpPr/>
            <p:nvPr/>
          </p:nvSpPr>
          <p:spPr>
            <a:xfrm>
              <a:off x="2830" y="3556"/>
              <a:ext cx="290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53" name="Rectangle 9"/>
            <p:cNvSpPr/>
            <p:nvPr/>
          </p:nvSpPr>
          <p:spPr>
            <a:xfrm>
              <a:off x="3751" y="3552"/>
              <a:ext cx="89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93254" name="Rectangle 10"/>
            <p:cNvSpPr/>
            <p:nvPr/>
          </p:nvSpPr>
          <p:spPr>
            <a:xfrm>
              <a:off x="5638" y="3360"/>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3255" name="Rectangle 11"/>
            <p:cNvSpPr/>
            <p:nvPr/>
          </p:nvSpPr>
          <p:spPr>
            <a:xfrm>
              <a:off x="2638" y="3360"/>
              <a:ext cx="287" cy="210"/>
            </a:xfrm>
            <a:prstGeom prst="rect">
              <a:avLst/>
            </a:prstGeom>
            <a:noFill/>
            <a:ln w="12700">
              <a:noFill/>
            </a:ln>
          </p:spPr>
          <p:txBody>
            <a:bodyPr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3256" name="Rectangle 12"/>
            <p:cNvSpPr/>
            <p:nvPr/>
          </p:nvSpPr>
          <p:spPr>
            <a:xfrm>
              <a:off x="2154" y="3360"/>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3257" name="Rectangle 13"/>
            <p:cNvSpPr/>
            <p:nvPr/>
          </p:nvSpPr>
          <p:spPr>
            <a:xfrm>
              <a:off x="2374" y="3744"/>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58" name="Rectangle 14"/>
            <p:cNvSpPr/>
            <p:nvPr/>
          </p:nvSpPr>
          <p:spPr>
            <a:xfrm>
              <a:off x="4006" y="3744"/>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93187" name="Group 15"/>
          <p:cNvGrpSpPr/>
          <p:nvPr/>
        </p:nvGrpSpPr>
        <p:grpSpPr>
          <a:xfrm>
            <a:off x="3419475" y="1143000"/>
            <a:ext cx="5816600" cy="946150"/>
            <a:chOff x="1918" y="672"/>
            <a:chExt cx="3754" cy="596"/>
          </a:xfrm>
        </p:grpSpPr>
        <p:grpSp>
          <p:nvGrpSpPr>
            <p:cNvPr id="93215" name="Group 16"/>
            <p:cNvGrpSpPr/>
            <p:nvPr/>
          </p:nvGrpSpPr>
          <p:grpSpPr>
            <a:xfrm>
              <a:off x="1918" y="672"/>
              <a:ext cx="3754" cy="404"/>
              <a:chOff x="1918" y="672"/>
              <a:chExt cx="3754" cy="404"/>
            </a:xfrm>
          </p:grpSpPr>
          <p:grpSp>
            <p:nvGrpSpPr>
              <p:cNvPr id="93222" name="Group 17"/>
              <p:cNvGrpSpPr/>
              <p:nvPr/>
            </p:nvGrpSpPr>
            <p:grpSpPr>
              <a:xfrm>
                <a:off x="1979" y="864"/>
                <a:ext cx="3607" cy="212"/>
                <a:chOff x="1979" y="864"/>
                <a:chExt cx="3607" cy="212"/>
              </a:xfrm>
            </p:grpSpPr>
            <p:sp>
              <p:nvSpPr>
                <p:cNvPr id="93230" name="Rectangle 18"/>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3231" name="Group 19"/>
                <p:cNvGrpSpPr/>
                <p:nvPr/>
              </p:nvGrpSpPr>
              <p:grpSpPr>
                <a:xfrm>
                  <a:off x="1979" y="864"/>
                  <a:ext cx="3607" cy="212"/>
                  <a:chOff x="1979" y="864"/>
                  <a:chExt cx="3607" cy="212"/>
                </a:xfrm>
              </p:grpSpPr>
              <p:grpSp>
                <p:nvGrpSpPr>
                  <p:cNvPr id="93232" name="Group 20"/>
                  <p:cNvGrpSpPr/>
                  <p:nvPr/>
                </p:nvGrpSpPr>
                <p:grpSpPr>
                  <a:xfrm>
                    <a:off x="1979" y="864"/>
                    <a:ext cx="624" cy="210"/>
                    <a:chOff x="1979" y="864"/>
                    <a:chExt cx="624" cy="210"/>
                  </a:xfrm>
                </p:grpSpPr>
                <p:sp>
                  <p:nvSpPr>
                    <p:cNvPr id="93248" name="Rectangle 21"/>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49" name="Rectangle 22"/>
                    <p:cNvSpPr/>
                    <p:nvPr/>
                  </p:nvSpPr>
                  <p:spPr>
                    <a:xfrm>
                      <a:off x="2161" y="864"/>
                      <a:ext cx="25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3233" name="Group 23"/>
                  <p:cNvGrpSpPr/>
                  <p:nvPr/>
                </p:nvGrpSpPr>
                <p:grpSpPr>
                  <a:xfrm>
                    <a:off x="2611" y="864"/>
                    <a:ext cx="580" cy="212"/>
                    <a:chOff x="2611" y="864"/>
                    <a:chExt cx="580" cy="212"/>
                  </a:xfrm>
                </p:grpSpPr>
                <p:sp>
                  <p:nvSpPr>
                    <p:cNvPr id="93246" name="Rectangle 24"/>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47" name="Rectangle 25"/>
                    <p:cNvSpPr/>
                    <p:nvPr/>
                  </p:nvSpPr>
                  <p:spPr>
                    <a:xfrm>
                      <a:off x="2776" y="864"/>
                      <a:ext cx="22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3234" name="Group 26"/>
                  <p:cNvGrpSpPr/>
                  <p:nvPr/>
                </p:nvGrpSpPr>
                <p:grpSpPr>
                  <a:xfrm>
                    <a:off x="3199" y="864"/>
                    <a:ext cx="579" cy="212"/>
                    <a:chOff x="3199" y="864"/>
                    <a:chExt cx="579" cy="212"/>
                  </a:xfrm>
                </p:grpSpPr>
                <p:sp>
                  <p:nvSpPr>
                    <p:cNvPr id="93244" name="Rectangle 27"/>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45" name="Rectangle 28"/>
                    <p:cNvSpPr/>
                    <p:nvPr/>
                  </p:nvSpPr>
                  <p:spPr>
                    <a:xfrm>
                      <a:off x="3363" y="864"/>
                      <a:ext cx="22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93235" name="Group 29"/>
                  <p:cNvGrpSpPr/>
                  <p:nvPr/>
                </p:nvGrpSpPr>
                <p:grpSpPr>
                  <a:xfrm>
                    <a:off x="3786" y="864"/>
                    <a:ext cx="579" cy="210"/>
                    <a:chOff x="3786" y="864"/>
                    <a:chExt cx="579" cy="210"/>
                  </a:xfrm>
                </p:grpSpPr>
                <p:sp>
                  <p:nvSpPr>
                    <p:cNvPr id="93242" name="Rectangle 30"/>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43" name="Rectangle 31"/>
                    <p:cNvSpPr/>
                    <p:nvPr/>
                  </p:nvSpPr>
                  <p:spPr>
                    <a:xfrm>
                      <a:off x="3951" y="864"/>
                      <a:ext cx="248"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93236" name="Group 32"/>
                  <p:cNvGrpSpPr/>
                  <p:nvPr/>
                </p:nvGrpSpPr>
                <p:grpSpPr>
                  <a:xfrm>
                    <a:off x="4373" y="864"/>
                    <a:ext cx="580" cy="212"/>
                    <a:chOff x="4373" y="864"/>
                    <a:chExt cx="580" cy="212"/>
                  </a:xfrm>
                </p:grpSpPr>
                <p:sp>
                  <p:nvSpPr>
                    <p:cNvPr id="93240" name="Rectangle 33"/>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41" name="Rectangle 34"/>
                    <p:cNvSpPr/>
                    <p:nvPr/>
                  </p:nvSpPr>
                  <p:spPr>
                    <a:xfrm>
                      <a:off x="4448" y="864"/>
                      <a:ext cx="465"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93237" name="Group 35"/>
                  <p:cNvGrpSpPr/>
                  <p:nvPr/>
                </p:nvGrpSpPr>
                <p:grpSpPr>
                  <a:xfrm>
                    <a:off x="4961" y="864"/>
                    <a:ext cx="625" cy="210"/>
                    <a:chOff x="4961" y="864"/>
                    <a:chExt cx="625" cy="210"/>
                  </a:xfrm>
                </p:grpSpPr>
                <p:sp>
                  <p:nvSpPr>
                    <p:cNvPr id="93238" name="Rectangle 36"/>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39" name="Rectangle 37"/>
                    <p:cNvSpPr/>
                    <p:nvPr/>
                  </p:nvSpPr>
                  <p:spPr>
                    <a:xfrm>
                      <a:off x="5143" y="864"/>
                      <a:ext cx="409"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93223" name="Rectangle 38"/>
              <p:cNvSpPr/>
              <p:nvPr/>
            </p:nvSpPr>
            <p:spPr>
              <a:xfrm>
                <a:off x="5488" y="672"/>
                <a:ext cx="18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3224" name="Rectangle 39"/>
              <p:cNvSpPr/>
              <p:nvPr/>
            </p:nvSpPr>
            <p:spPr>
              <a:xfrm>
                <a:off x="4810" y="672"/>
                <a:ext cx="183"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93225" name="Rectangle 40"/>
              <p:cNvSpPr/>
              <p:nvPr/>
            </p:nvSpPr>
            <p:spPr>
              <a:xfrm>
                <a:off x="4177" y="672"/>
                <a:ext cx="248"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93226" name="Rectangle 41"/>
              <p:cNvSpPr/>
              <p:nvPr/>
            </p:nvSpPr>
            <p:spPr>
              <a:xfrm>
                <a:off x="3590" y="672"/>
                <a:ext cx="248"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3227" name="Rectangle 42"/>
              <p:cNvSpPr/>
              <p:nvPr/>
            </p:nvSpPr>
            <p:spPr>
              <a:xfrm>
                <a:off x="3002" y="672"/>
                <a:ext cx="248"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3228" name="Rectangle 43"/>
              <p:cNvSpPr/>
              <p:nvPr/>
            </p:nvSpPr>
            <p:spPr>
              <a:xfrm>
                <a:off x="2414" y="672"/>
                <a:ext cx="248"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3229" name="Rectangle 44"/>
              <p:cNvSpPr/>
              <p:nvPr/>
            </p:nvSpPr>
            <p:spPr>
              <a:xfrm>
                <a:off x="1918" y="672"/>
                <a:ext cx="248"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93216" name="Rectangle 45"/>
            <p:cNvSpPr/>
            <p:nvPr/>
          </p:nvSpPr>
          <p:spPr>
            <a:xfrm>
              <a:off x="2143"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17" name="Rectangle 46"/>
            <p:cNvSpPr/>
            <p:nvPr/>
          </p:nvSpPr>
          <p:spPr>
            <a:xfrm>
              <a:off x="5126"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18" name="Rectangle 47"/>
            <p:cNvSpPr/>
            <p:nvPr/>
          </p:nvSpPr>
          <p:spPr>
            <a:xfrm>
              <a:off x="4493"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19" name="Rectangle 48"/>
            <p:cNvSpPr/>
            <p:nvPr/>
          </p:nvSpPr>
          <p:spPr>
            <a:xfrm>
              <a:off x="3906"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20" name="Rectangle 49"/>
            <p:cNvSpPr/>
            <p:nvPr/>
          </p:nvSpPr>
          <p:spPr>
            <a:xfrm>
              <a:off x="3318"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21" name="Rectangle 50"/>
            <p:cNvSpPr/>
            <p:nvPr/>
          </p:nvSpPr>
          <p:spPr>
            <a:xfrm>
              <a:off x="2731" y="1056"/>
              <a:ext cx="42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93188" name="Group 51"/>
          <p:cNvGrpSpPr/>
          <p:nvPr/>
        </p:nvGrpSpPr>
        <p:grpSpPr>
          <a:xfrm>
            <a:off x="3419475" y="2295525"/>
            <a:ext cx="5829300" cy="946150"/>
            <a:chOff x="1918" y="1392"/>
            <a:chExt cx="3752" cy="596"/>
          </a:xfrm>
        </p:grpSpPr>
        <p:sp>
          <p:nvSpPr>
            <p:cNvPr id="93194" name="Rectangle 52"/>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3195" name="Group 53"/>
            <p:cNvGrpSpPr/>
            <p:nvPr/>
          </p:nvGrpSpPr>
          <p:grpSpPr>
            <a:xfrm>
              <a:off x="1979" y="1584"/>
              <a:ext cx="624" cy="210"/>
              <a:chOff x="1979" y="1584"/>
              <a:chExt cx="624" cy="210"/>
            </a:xfrm>
          </p:grpSpPr>
          <p:sp>
            <p:nvSpPr>
              <p:cNvPr id="93213" name="Rectangle 54"/>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14" name="Rectangle 55"/>
              <p:cNvSpPr/>
              <p:nvPr/>
            </p:nvSpPr>
            <p:spPr>
              <a:xfrm>
                <a:off x="2161" y="1584"/>
                <a:ext cx="255"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3196" name="Group 56"/>
            <p:cNvGrpSpPr/>
            <p:nvPr/>
          </p:nvGrpSpPr>
          <p:grpSpPr>
            <a:xfrm>
              <a:off x="2611" y="1584"/>
              <a:ext cx="580" cy="210"/>
              <a:chOff x="2611" y="1584"/>
              <a:chExt cx="580" cy="210"/>
            </a:xfrm>
          </p:grpSpPr>
          <p:sp>
            <p:nvSpPr>
              <p:cNvPr id="93211" name="Rectangle 57"/>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12" name="Rectangle 58"/>
              <p:cNvSpPr/>
              <p:nvPr/>
            </p:nvSpPr>
            <p:spPr>
              <a:xfrm>
                <a:off x="2776" y="1584"/>
                <a:ext cx="22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3197" name="Group 59"/>
            <p:cNvGrpSpPr/>
            <p:nvPr/>
          </p:nvGrpSpPr>
          <p:grpSpPr>
            <a:xfrm>
              <a:off x="3199" y="1584"/>
              <a:ext cx="579" cy="210"/>
              <a:chOff x="3199" y="1584"/>
              <a:chExt cx="579" cy="210"/>
            </a:xfrm>
          </p:grpSpPr>
          <p:sp>
            <p:nvSpPr>
              <p:cNvPr id="93209" name="Rectangle 60"/>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210" name="Rectangle 61"/>
              <p:cNvSpPr/>
              <p:nvPr/>
            </p:nvSpPr>
            <p:spPr>
              <a:xfrm>
                <a:off x="3363" y="1584"/>
                <a:ext cx="219"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93198" name="Rectangle 62"/>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3199" name="Rectangle 63"/>
            <p:cNvSpPr/>
            <p:nvPr/>
          </p:nvSpPr>
          <p:spPr>
            <a:xfrm>
              <a:off x="4289" y="1584"/>
              <a:ext cx="71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93200" name="Rectangle 64"/>
            <p:cNvSpPr/>
            <p:nvPr/>
          </p:nvSpPr>
          <p:spPr>
            <a:xfrm>
              <a:off x="5488" y="1392"/>
              <a:ext cx="182"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3201" name="Rectangle 65"/>
            <p:cNvSpPr/>
            <p:nvPr/>
          </p:nvSpPr>
          <p:spPr>
            <a:xfrm>
              <a:off x="3590" y="1392"/>
              <a:ext cx="25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3202" name="Rectangle 66"/>
            <p:cNvSpPr/>
            <p:nvPr/>
          </p:nvSpPr>
          <p:spPr>
            <a:xfrm>
              <a:off x="3002" y="1392"/>
              <a:ext cx="25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3203" name="Rectangle 67"/>
            <p:cNvSpPr/>
            <p:nvPr/>
          </p:nvSpPr>
          <p:spPr>
            <a:xfrm>
              <a:off x="2414" y="1392"/>
              <a:ext cx="25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3204" name="Rectangle 68"/>
            <p:cNvSpPr/>
            <p:nvPr/>
          </p:nvSpPr>
          <p:spPr>
            <a:xfrm>
              <a:off x="1918" y="1392"/>
              <a:ext cx="25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3205" name="Rectangle 69"/>
            <p:cNvSpPr/>
            <p:nvPr/>
          </p:nvSpPr>
          <p:spPr>
            <a:xfrm>
              <a:off x="2143" y="1776"/>
              <a:ext cx="42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06" name="Rectangle 70"/>
            <p:cNvSpPr/>
            <p:nvPr/>
          </p:nvSpPr>
          <p:spPr>
            <a:xfrm>
              <a:off x="4448" y="1776"/>
              <a:ext cx="4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07" name="Rectangle 71"/>
            <p:cNvSpPr/>
            <p:nvPr/>
          </p:nvSpPr>
          <p:spPr>
            <a:xfrm>
              <a:off x="3318" y="1776"/>
              <a:ext cx="42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3208" name="Rectangle 72"/>
            <p:cNvSpPr/>
            <p:nvPr/>
          </p:nvSpPr>
          <p:spPr>
            <a:xfrm>
              <a:off x="2731" y="1776"/>
              <a:ext cx="42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93189" name="Rectangle 73"/>
          <p:cNvSpPr>
            <a:spLocks noGrp="1"/>
          </p:cNvSpPr>
          <p:nvPr>
            <p:ph idx="1"/>
          </p:nvPr>
        </p:nvSpPr>
        <p:spPr>
          <a:xfrm>
            <a:off x="423863" y="554038"/>
            <a:ext cx="3643312" cy="5540375"/>
          </a:xfrm>
          <a:ln/>
        </p:spPr>
        <p:txBody>
          <a:bodyPr vert="horz" wrap="square" lIns="63500" tIns="25400" rIns="63500" bIns="25400" anchor="t" anchorCtr="0">
            <a:spAutoFit/>
          </a:bodyPr>
          <a:p>
            <a:pPr marL="342900" indent="-342900">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marL="342900" indent="-342900">
              <a:spcBef>
                <a:spcPct val="0"/>
              </a:spcBef>
            </a:pPr>
            <a:r>
              <a:rPr lang="en-US" altLang="zh-CN" sz="2600">
                <a:solidFill>
                  <a:schemeClr val="bg2"/>
                </a:solidFill>
                <a:ea typeface="宋体" panose="02010600030101010101" pitchFamily="2" charset="-122"/>
              </a:rPr>
              <a:t>ADD and Subtract</a:t>
            </a:r>
            <a:endParaRPr lang="en-US" altLang="zh-CN" sz="26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add rd, rs, rt</a:t>
            </a:r>
            <a:endParaRPr lang="en-US" altLang="zh-CN" sz="24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sub rd, rs, rt</a:t>
            </a:r>
            <a:endParaRPr lang="en-US" altLang="zh-CN" sz="2400">
              <a:solidFill>
                <a:schemeClr val="bg2"/>
              </a:solidFill>
              <a:ea typeface="宋体" panose="02010600030101010101" pitchFamily="2" charset="-122"/>
            </a:endParaRPr>
          </a:p>
          <a:p>
            <a:pPr marL="342900" indent="-342900">
              <a:spcBef>
                <a:spcPct val="0"/>
              </a:spcBef>
            </a:pPr>
            <a:r>
              <a:rPr lang="en-US" altLang="zh-CN" sz="2600">
                <a:ea typeface="宋体" panose="02010600030101010101" pitchFamily="2" charset="-122"/>
              </a:rPr>
              <a:t>OR Immediate</a:t>
            </a:r>
            <a:r>
              <a:rPr lang="en-US" altLang="zh-CN" sz="2800">
                <a:ea typeface="宋体" panose="02010600030101010101" pitchFamily="2" charset="-122"/>
              </a:rPr>
              <a:t> </a:t>
            </a:r>
            <a:endParaRPr lang="en-US" altLang="zh-CN" sz="2800">
              <a:ea typeface="宋体" panose="02010600030101010101" pitchFamily="2" charset="-122"/>
            </a:endParaRPr>
          </a:p>
          <a:p>
            <a:pPr marL="742950" lvl="1" indent="-285750">
              <a:spcBef>
                <a:spcPct val="0"/>
              </a:spcBef>
            </a:pPr>
            <a:r>
              <a:rPr lang="en-US" altLang="zh-CN" sz="2400">
                <a:ea typeface="宋体" panose="02010600030101010101" pitchFamily="2" charset="-122"/>
              </a:rPr>
              <a:t>ori  rt, rs, imm16</a:t>
            </a:r>
            <a:endParaRPr lang="en-US" altLang="zh-CN" sz="2400">
              <a:ea typeface="宋体" panose="02010600030101010101" pitchFamily="2" charset="-122"/>
            </a:endParaRPr>
          </a:p>
          <a:p>
            <a:pPr marL="342900" indent="-342900">
              <a:spcBef>
                <a:spcPct val="0"/>
              </a:spcBef>
            </a:pPr>
            <a:r>
              <a:rPr lang="en-US" altLang="zh-CN" sz="2600">
                <a:solidFill>
                  <a:schemeClr val="bg2"/>
                </a:solidFill>
                <a:ea typeface="宋体" panose="02010600030101010101" pitchFamily="2" charset="-122"/>
              </a:rPr>
              <a:t>LOAD and STORE</a:t>
            </a:r>
            <a:endParaRPr lang="en-US" altLang="zh-CN" sz="26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lw rt, rs, imm16</a:t>
            </a:r>
            <a:endParaRPr lang="en-US" altLang="zh-CN" sz="24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sw rt, rs, imm16</a:t>
            </a:r>
            <a:endParaRPr lang="en-US" altLang="zh-CN" sz="2400">
              <a:solidFill>
                <a:schemeClr val="bg2"/>
              </a:solidFill>
              <a:ea typeface="宋体" panose="02010600030101010101" pitchFamily="2" charset="-122"/>
            </a:endParaRPr>
          </a:p>
          <a:p>
            <a:pPr marL="342900" indent="-342900">
              <a:spcBef>
                <a:spcPct val="0"/>
              </a:spcBef>
            </a:pPr>
            <a:r>
              <a:rPr lang="en-US" altLang="zh-CN" sz="2600">
                <a:solidFill>
                  <a:schemeClr val="bg2"/>
                </a:solidFill>
                <a:ea typeface="宋体" panose="02010600030101010101" pitchFamily="2" charset="-122"/>
              </a:rPr>
              <a:t>BRANCH </a:t>
            </a:r>
            <a:endParaRPr lang="en-US" altLang="zh-CN" sz="26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beq rs, rt, imm16</a:t>
            </a:r>
            <a:endParaRPr lang="en-US" altLang="zh-CN" sz="2400">
              <a:solidFill>
                <a:schemeClr val="bg2"/>
              </a:solidFill>
              <a:ea typeface="宋体" panose="02010600030101010101" pitchFamily="2" charset="-122"/>
            </a:endParaRPr>
          </a:p>
          <a:p>
            <a:pPr marL="342900" indent="-342900">
              <a:spcBef>
                <a:spcPct val="0"/>
              </a:spcBef>
            </a:pPr>
            <a:r>
              <a:rPr lang="en-US" altLang="zh-CN" sz="2600">
                <a:solidFill>
                  <a:schemeClr val="bg2"/>
                </a:solidFill>
                <a:ea typeface="宋体" panose="02010600030101010101" pitchFamily="2" charset="-122"/>
              </a:rPr>
              <a:t>JUMP </a:t>
            </a:r>
            <a:endParaRPr lang="en-US" altLang="zh-CN" sz="2600">
              <a:solidFill>
                <a:schemeClr val="bg2"/>
              </a:solidFill>
              <a:ea typeface="宋体" panose="02010600030101010101" pitchFamily="2" charset="-122"/>
            </a:endParaRPr>
          </a:p>
          <a:p>
            <a:pPr marL="742950" lvl="1" indent="-285750">
              <a:spcBef>
                <a:spcPct val="0"/>
              </a:spcBef>
            </a:pPr>
            <a:r>
              <a:rPr lang="en-US" altLang="zh-CN" sz="2400">
                <a:solidFill>
                  <a:schemeClr val="bg2"/>
                </a:solidFill>
                <a:ea typeface="宋体" panose="02010600030101010101" pitchFamily="2" charset="-122"/>
              </a:rPr>
              <a:t>j  target</a:t>
            </a:r>
            <a:endParaRPr lang="en-US" altLang="zh-CN" sz="2400">
              <a:solidFill>
                <a:schemeClr val="bg2"/>
              </a:solidFill>
              <a:ea typeface="宋体" panose="02010600030101010101" pitchFamily="2" charset="-122"/>
            </a:endParaRPr>
          </a:p>
        </p:txBody>
      </p:sp>
      <p:grpSp>
        <p:nvGrpSpPr>
          <p:cNvPr id="93190" name="Group 79"/>
          <p:cNvGrpSpPr/>
          <p:nvPr/>
        </p:nvGrpSpPr>
        <p:grpSpPr>
          <a:xfrm>
            <a:off x="468313" y="2214563"/>
            <a:ext cx="8675687" cy="1069975"/>
            <a:chOff x="295" y="1705"/>
            <a:chExt cx="5465" cy="674"/>
          </a:xfrm>
        </p:grpSpPr>
        <p:sp>
          <p:nvSpPr>
            <p:cNvPr id="93192" name="Text Box 75"/>
            <p:cNvSpPr txBox="1"/>
            <p:nvPr/>
          </p:nvSpPr>
          <p:spPr>
            <a:xfrm>
              <a:off x="295" y="1797"/>
              <a:ext cx="1551" cy="443"/>
            </a:xfrm>
            <a:prstGeom prst="rect">
              <a:avLst/>
            </a:prstGeom>
            <a:solidFill>
              <a:srgbClr val="FF99CC">
                <a:alpha val="30980"/>
              </a:srgbClr>
            </a:solidFill>
            <a:ln w="50800">
              <a:noFill/>
            </a:ln>
          </p:spPr>
          <p:txBody>
            <a:bodyPr>
              <a:spAutoFit/>
            </a:bodyPr>
            <a:p>
              <a:pPr>
                <a:spcBef>
                  <a:spcPct val="50000"/>
                </a:spcBef>
              </a:pPr>
              <a:endParaRPr lang="zh-CN" altLang="en-US" sz="1600">
                <a:latin typeface="Times New Roman" panose="02020603050405020304" pitchFamily="18" charset="0"/>
              </a:endParaRPr>
            </a:p>
            <a:p>
              <a:pPr>
                <a:spcBef>
                  <a:spcPct val="50000"/>
                </a:spcBef>
              </a:pPr>
              <a:endParaRPr lang="zh-CN" altLang="en-US" sz="1600">
                <a:latin typeface="Times New Roman" panose="02020603050405020304" pitchFamily="18" charset="0"/>
              </a:endParaRPr>
            </a:p>
          </p:txBody>
        </p:sp>
        <p:sp>
          <p:nvSpPr>
            <p:cNvPr id="93193" name="Text Box 76"/>
            <p:cNvSpPr txBox="1"/>
            <p:nvPr/>
          </p:nvSpPr>
          <p:spPr>
            <a:xfrm>
              <a:off x="1902" y="1705"/>
              <a:ext cx="3858" cy="674"/>
            </a:xfrm>
            <a:prstGeom prst="rect">
              <a:avLst/>
            </a:prstGeom>
            <a:solidFill>
              <a:srgbClr val="FF99CC">
                <a:alpha val="30196"/>
              </a:srgbClr>
            </a:solidFill>
            <a:ln w="50800">
              <a:noFill/>
            </a:ln>
          </p:spPr>
          <p:txBody>
            <a:bodyPr>
              <a:spAutoFit/>
            </a:bodyPr>
            <a:p>
              <a:pPr>
                <a:spcBef>
                  <a:spcPct val="50000"/>
                </a:spcBef>
              </a:pPr>
              <a:endParaRPr lang="zh-CN" altLang="en-US" sz="1600" b="1">
                <a:latin typeface="Times New Roman" panose="02020603050405020304" pitchFamily="18" charset="0"/>
              </a:endParaRPr>
            </a:p>
            <a:p>
              <a:pPr>
                <a:spcBef>
                  <a:spcPct val="50000"/>
                </a:spcBef>
              </a:pPr>
              <a:endParaRPr lang="zh-CN" altLang="en-US" sz="1600" b="1">
                <a:latin typeface="Times New Roman" panose="02020603050405020304" pitchFamily="18" charset="0"/>
              </a:endParaRPr>
            </a:p>
            <a:p>
              <a:pPr>
                <a:spcBef>
                  <a:spcPct val="50000"/>
                </a:spcBef>
              </a:pPr>
              <a:endParaRPr lang="zh-CN" altLang="en-US" sz="1600" b="1">
                <a:latin typeface="Times New Roman" panose="02020603050405020304" pitchFamily="18" charset="0"/>
              </a:endParaRPr>
            </a:p>
          </p:txBody>
        </p:sp>
      </p:grpSp>
      <p:sp>
        <p:nvSpPr>
          <p:cNvPr id="93191" name="Text Box 77"/>
          <p:cNvSpPr txBox="1"/>
          <p:nvPr/>
        </p:nvSpPr>
        <p:spPr>
          <a:xfrm>
            <a:off x="3635375" y="3860800"/>
            <a:ext cx="5473700" cy="830263"/>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2.  </a:t>
            </a:r>
            <a:r>
              <a:rPr lang="zh-CN" altLang="en-US" sz="2400" b="1">
                <a:solidFill>
                  <a:srgbClr val="0000FF"/>
                </a:solidFill>
                <a:latin typeface="Times New Roman" panose="02020603050405020304" pitchFamily="18" charset="0"/>
                <a:ea typeface="华文新魏" panose="02010800040101010101" pitchFamily="2" charset="-122"/>
              </a:rPr>
              <a:t>考虑</a:t>
            </a:r>
            <a:r>
              <a:rPr lang="en-US" altLang="zh-CN" sz="2400" b="1">
                <a:solidFill>
                  <a:srgbClr val="0000FF"/>
                </a:solidFill>
                <a:latin typeface="Times New Roman" panose="02020603050405020304" pitchFamily="18" charset="0"/>
                <a:ea typeface="华文新魏" panose="02010800040101010101" pitchFamily="2" charset="-122"/>
              </a:rPr>
              <a:t>ori </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(I-Type</a:t>
            </a:r>
            <a:r>
              <a:rPr lang="zh-CN" altLang="en-US" sz="2400" b="1">
                <a:solidFill>
                  <a:srgbClr val="0000FF"/>
                </a:solidFill>
                <a:latin typeface="Times New Roman" panose="02020603050405020304" pitchFamily="18" charset="0"/>
                <a:ea typeface="华文新魏" panose="02010800040101010101" pitchFamily="2" charset="-122"/>
              </a:rPr>
              <a:t>指令和逻辑运算指令的代表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1186" name="Rectangle 2"/>
          <p:cNvSpPr>
            <a:spLocks noGrp="1" noChangeArrowheads="1"/>
          </p:cNvSpPr>
          <p:nvPr>
            <p:ph type="title"/>
          </p:nvPr>
        </p:nvSpPr>
        <p:spPr>
          <a:xfrm>
            <a:off x="830263" y="0"/>
            <a:ext cx="7813675" cy="35877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rPr>
              <a:t>RTL: The OR Immediate Instruction</a:t>
            </a:r>
            <a:endPar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endParaRPr>
          </a:p>
        </p:txBody>
      </p:sp>
      <p:sp>
        <p:nvSpPr>
          <p:cNvPr id="861187" name="Rectangle 3"/>
          <p:cNvSpPr>
            <a:spLocks noGrp="1"/>
          </p:cNvSpPr>
          <p:nvPr>
            <p:ph idx="1"/>
          </p:nvPr>
        </p:nvSpPr>
        <p:spPr>
          <a:xfrm>
            <a:off x="628650" y="1785938"/>
            <a:ext cx="8191500" cy="2360612"/>
          </a:xfrm>
          <a:ln/>
        </p:spPr>
        <p:txBody>
          <a:bodyPr vert="horz" wrap="square" lIns="63500" tIns="25400" rIns="63500" bIns="25400" anchor="t" anchorCtr="0">
            <a:spAutoFit/>
          </a:bodyPr>
          <a:p>
            <a:pPr>
              <a:spcBef>
                <a:spcPts val="600"/>
              </a:spcBef>
            </a:pPr>
            <a:r>
              <a:rPr lang="en-US" altLang="zh-CN" sz="2800"/>
              <a:t>ori	rt, rs, imm16</a:t>
            </a:r>
            <a:r>
              <a:rPr lang="zh-CN" altLang="en-US" sz="2800"/>
              <a:t>：</a:t>
            </a:r>
            <a:endParaRPr lang="en-US" altLang="zh-CN" sz="2800"/>
          </a:p>
          <a:p>
            <a:pPr marL="624205" lvl="1" indent="-265430">
              <a:spcBef>
                <a:spcPts val="600"/>
              </a:spcBef>
              <a:buClr>
                <a:schemeClr val="tx2"/>
              </a:buClr>
            </a:pPr>
            <a:r>
              <a:rPr lang="en-US" altLang="zh-CN" sz="2400">
                <a:solidFill>
                  <a:srgbClr val="FF0000"/>
                </a:solidFill>
              </a:rPr>
              <a:t>M[PC]</a:t>
            </a:r>
            <a:r>
              <a:rPr lang="zh-CN" altLang="en-US" sz="2400">
                <a:solidFill>
                  <a:srgbClr val="FF0000"/>
                </a:solidFill>
              </a:rPr>
              <a:t>：</a:t>
            </a:r>
            <a:r>
              <a:rPr lang="zh-CN" altLang="en-US" sz="2400">
                <a:solidFill>
                  <a:schemeClr val="tx2"/>
                </a:solidFill>
              </a:rPr>
              <a:t>取指令</a:t>
            </a:r>
            <a:r>
              <a:rPr lang="en-US" altLang="zh-CN" sz="2400">
                <a:solidFill>
                  <a:schemeClr val="tx2"/>
                </a:solidFill>
              </a:rPr>
              <a:t>(</a:t>
            </a:r>
            <a:r>
              <a:rPr lang="zh-CN" altLang="en-US" sz="2400">
                <a:solidFill>
                  <a:schemeClr val="tx2"/>
                </a:solidFill>
              </a:rPr>
              <a:t>公共操作，取指部件完成</a:t>
            </a:r>
            <a:r>
              <a:rPr lang="en-US" altLang="zh-CN" sz="2400">
                <a:solidFill>
                  <a:schemeClr val="tx2"/>
                </a:solidFill>
              </a:rPr>
              <a:t>)</a:t>
            </a:r>
            <a:endParaRPr lang="en-US" altLang="zh-CN" sz="2400">
              <a:solidFill>
                <a:schemeClr val="tx2"/>
              </a:solidFill>
            </a:endParaRPr>
          </a:p>
          <a:p>
            <a:pPr marL="624205" lvl="1" indent="-265430">
              <a:spcBef>
                <a:spcPts val="600"/>
              </a:spcBef>
              <a:buClr>
                <a:schemeClr val="tx2"/>
              </a:buClr>
            </a:pPr>
            <a:r>
              <a:rPr lang="en-US" altLang="zh-CN" sz="2400">
                <a:solidFill>
                  <a:srgbClr val="FF0000"/>
                </a:solidFill>
              </a:rPr>
              <a:t>R[rt] </a:t>
            </a:r>
            <a:r>
              <a:rPr lang="en-US" altLang="zh-CN" sz="2400">
                <a:solidFill>
                  <a:srgbClr val="FF0000"/>
                </a:solidFill>
                <a:sym typeface="Wingdings" panose="05000000000000000000" pitchFamily="2" charset="2"/>
              </a:rPr>
              <a:t>←</a:t>
            </a:r>
            <a:r>
              <a:rPr lang="en-US" altLang="zh-CN" sz="2400">
                <a:solidFill>
                  <a:srgbClr val="FF0000"/>
                </a:solidFill>
              </a:rPr>
              <a:t> R[rs] or ZeroExt(imm16)</a:t>
            </a:r>
            <a:r>
              <a:rPr lang="zh-CN" altLang="en-US" sz="2400">
                <a:solidFill>
                  <a:srgbClr val="FF0000"/>
                </a:solidFill>
              </a:rPr>
              <a:t>：</a:t>
            </a:r>
            <a:r>
              <a:rPr lang="zh-CN" altLang="en-US" sz="2400">
                <a:solidFill>
                  <a:schemeClr val="tx2"/>
                </a:solidFill>
              </a:rPr>
              <a:t>立即数</a:t>
            </a:r>
            <a:r>
              <a:rPr lang="zh-CN" altLang="en-US" sz="2400">
                <a:solidFill>
                  <a:srgbClr val="0000FF"/>
                </a:solidFill>
              </a:rPr>
              <a:t>零扩展</a:t>
            </a:r>
            <a:r>
              <a:rPr lang="zh-CN" altLang="en-US" sz="2400">
                <a:solidFill>
                  <a:schemeClr val="tx2"/>
                </a:solidFill>
              </a:rPr>
              <a:t>，并与</a:t>
            </a:r>
            <a:r>
              <a:rPr lang="en-US" altLang="zh-CN" sz="2400">
                <a:solidFill>
                  <a:schemeClr val="tx2"/>
                </a:solidFill>
              </a:rPr>
              <a:t>rs</a:t>
            </a:r>
            <a:r>
              <a:rPr lang="zh-CN" altLang="en-US" sz="2400">
                <a:solidFill>
                  <a:schemeClr val="tx2"/>
                </a:solidFill>
              </a:rPr>
              <a:t>内容做“或”运算</a:t>
            </a:r>
            <a:endParaRPr lang="en-US" altLang="zh-CN" sz="2400">
              <a:solidFill>
                <a:schemeClr val="tx2"/>
              </a:solidFill>
            </a:endParaRPr>
          </a:p>
          <a:p>
            <a:pPr marL="624205" lvl="1" indent="-265430">
              <a:spcBef>
                <a:spcPts val="600"/>
              </a:spcBef>
              <a:buClr>
                <a:schemeClr val="tx2"/>
              </a:buClr>
            </a:pPr>
            <a:r>
              <a:rPr lang="en-US" altLang="zh-CN" sz="2400">
                <a:solidFill>
                  <a:srgbClr val="FF0000"/>
                </a:solidFill>
              </a:rPr>
              <a:t>PC </a:t>
            </a:r>
            <a:r>
              <a:rPr lang="en-US" altLang="zh-CN" sz="2400">
                <a:solidFill>
                  <a:srgbClr val="FF0000"/>
                </a:solidFill>
                <a:sym typeface="Wingdings" panose="05000000000000000000" pitchFamily="2" charset="2"/>
              </a:rPr>
              <a:t>←</a:t>
            </a:r>
            <a:r>
              <a:rPr lang="en-US" altLang="zh-CN" sz="2400">
                <a:solidFill>
                  <a:srgbClr val="FF0000"/>
                </a:solidFill>
              </a:rPr>
              <a:t> PC + 4 </a:t>
            </a:r>
            <a:r>
              <a:rPr lang="zh-CN" altLang="en-US" sz="2400">
                <a:solidFill>
                  <a:srgbClr val="FF0000"/>
                </a:solidFill>
              </a:rPr>
              <a:t>：</a:t>
            </a:r>
            <a:r>
              <a:rPr lang="zh-CN" altLang="en-US" sz="2400">
                <a:solidFill>
                  <a:schemeClr val="tx2"/>
                </a:solidFill>
              </a:rPr>
              <a:t>计算下条地址</a:t>
            </a:r>
            <a:r>
              <a:rPr lang="en-US" altLang="zh-CN" sz="2400">
                <a:solidFill>
                  <a:schemeClr val="tx2"/>
                </a:solidFill>
              </a:rPr>
              <a:t>(</a:t>
            </a:r>
            <a:r>
              <a:rPr lang="zh-CN" altLang="en-US" sz="2400">
                <a:solidFill>
                  <a:schemeClr val="tx2"/>
                </a:solidFill>
              </a:rPr>
              <a:t>公共操作</a:t>
            </a:r>
            <a:r>
              <a:rPr lang="en-US" altLang="zh-CN" sz="2400">
                <a:solidFill>
                  <a:schemeClr val="tx2"/>
                </a:solidFill>
              </a:rPr>
              <a:t>,</a:t>
            </a:r>
            <a:r>
              <a:rPr lang="zh-CN" altLang="en-US" sz="2400">
                <a:solidFill>
                  <a:schemeClr val="tx2"/>
                </a:solidFill>
              </a:rPr>
              <a:t>取指部件完成</a:t>
            </a:r>
            <a:r>
              <a:rPr lang="en-US" altLang="zh-CN" sz="2400">
                <a:solidFill>
                  <a:schemeClr val="tx2"/>
                </a:solidFill>
              </a:rPr>
              <a:t>)</a:t>
            </a:r>
            <a:endParaRPr lang="en-US" altLang="zh-CN" sz="2400">
              <a:solidFill>
                <a:schemeClr val="tx2"/>
              </a:solidFill>
            </a:endParaRPr>
          </a:p>
        </p:txBody>
      </p:sp>
      <p:grpSp>
        <p:nvGrpSpPr>
          <p:cNvPr id="95235" name="Group 4"/>
          <p:cNvGrpSpPr/>
          <p:nvPr/>
        </p:nvGrpSpPr>
        <p:grpSpPr>
          <a:xfrm>
            <a:off x="1692275" y="642938"/>
            <a:ext cx="6226175" cy="946150"/>
            <a:chOff x="1139" y="506"/>
            <a:chExt cx="3741" cy="596"/>
          </a:xfrm>
        </p:grpSpPr>
        <p:sp>
          <p:nvSpPr>
            <p:cNvPr id="95251" name="Rectangle 5"/>
            <p:cNvSpPr/>
            <p:nvPr/>
          </p:nvSpPr>
          <p:spPr>
            <a:xfrm>
              <a:off x="1204" y="706"/>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5252" name="Group 6"/>
            <p:cNvGrpSpPr/>
            <p:nvPr/>
          </p:nvGrpSpPr>
          <p:grpSpPr>
            <a:xfrm>
              <a:off x="1200" y="698"/>
              <a:ext cx="624" cy="210"/>
              <a:chOff x="1200" y="698"/>
              <a:chExt cx="624" cy="210"/>
            </a:xfrm>
          </p:grpSpPr>
          <p:sp>
            <p:nvSpPr>
              <p:cNvPr id="95270" name="Rectangle 7"/>
              <p:cNvSpPr/>
              <p:nvPr/>
            </p:nvSpPr>
            <p:spPr>
              <a:xfrm>
                <a:off x="1200" y="702"/>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71" name="Rectangle 8"/>
              <p:cNvSpPr/>
              <p:nvPr/>
            </p:nvSpPr>
            <p:spPr>
              <a:xfrm>
                <a:off x="1382" y="698"/>
                <a:ext cx="238"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5253" name="Group 9"/>
            <p:cNvGrpSpPr/>
            <p:nvPr/>
          </p:nvGrpSpPr>
          <p:grpSpPr>
            <a:xfrm>
              <a:off x="1832" y="698"/>
              <a:ext cx="580" cy="210"/>
              <a:chOff x="1832" y="698"/>
              <a:chExt cx="580" cy="210"/>
            </a:xfrm>
          </p:grpSpPr>
          <p:sp>
            <p:nvSpPr>
              <p:cNvPr id="95268" name="Rectangle 10"/>
              <p:cNvSpPr/>
              <p:nvPr/>
            </p:nvSpPr>
            <p:spPr>
              <a:xfrm>
                <a:off x="1832" y="702"/>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69" name="Rectangle 11"/>
              <p:cNvSpPr/>
              <p:nvPr/>
            </p:nvSpPr>
            <p:spPr>
              <a:xfrm>
                <a:off x="1997" y="698"/>
                <a:ext cx="211"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5254" name="Group 12"/>
            <p:cNvGrpSpPr/>
            <p:nvPr/>
          </p:nvGrpSpPr>
          <p:grpSpPr>
            <a:xfrm>
              <a:off x="2420" y="698"/>
              <a:ext cx="579" cy="212"/>
              <a:chOff x="2420" y="698"/>
              <a:chExt cx="579" cy="212"/>
            </a:xfrm>
          </p:grpSpPr>
          <p:sp>
            <p:nvSpPr>
              <p:cNvPr id="95266" name="Rectangle 13"/>
              <p:cNvSpPr/>
              <p:nvPr/>
            </p:nvSpPr>
            <p:spPr>
              <a:xfrm>
                <a:off x="2420" y="702"/>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67" name="Rectangle 14"/>
              <p:cNvSpPr/>
              <p:nvPr/>
            </p:nvSpPr>
            <p:spPr>
              <a:xfrm>
                <a:off x="2584" y="698"/>
                <a:ext cx="20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95255" name="Rectangle 15"/>
            <p:cNvSpPr/>
            <p:nvPr/>
          </p:nvSpPr>
          <p:spPr>
            <a:xfrm>
              <a:off x="3007" y="702"/>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56" name="Rectangle 16"/>
            <p:cNvSpPr/>
            <p:nvPr/>
          </p:nvSpPr>
          <p:spPr>
            <a:xfrm>
              <a:off x="3510" y="698"/>
              <a:ext cx="66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95257" name="Rectangle 17"/>
            <p:cNvSpPr/>
            <p:nvPr/>
          </p:nvSpPr>
          <p:spPr>
            <a:xfrm>
              <a:off x="4709" y="506"/>
              <a:ext cx="171"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5258" name="Rectangle 18"/>
            <p:cNvSpPr/>
            <p:nvPr/>
          </p:nvSpPr>
          <p:spPr>
            <a:xfrm>
              <a:off x="2811" y="506"/>
              <a:ext cx="23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5259" name="Rectangle 19"/>
            <p:cNvSpPr/>
            <p:nvPr/>
          </p:nvSpPr>
          <p:spPr>
            <a:xfrm>
              <a:off x="2223" y="506"/>
              <a:ext cx="23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5260" name="Rectangle 20"/>
            <p:cNvSpPr/>
            <p:nvPr/>
          </p:nvSpPr>
          <p:spPr>
            <a:xfrm>
              <a:off x="1635" y="506"/>
              <a:ext cx="23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5261" name="Rectangle 21"/>
            <p:cNvSpPr/>
            <p:nvPr/>
          </p:nvSpPr>
          <p:spPr>
            <a:xfrm>
              <a:off x="1139" y="506"/>
              <a:ext cx="231"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5262" name="Rectangle 22"/>
            <p:cNvSpPr/>
            <p:nvPr/>
          </p:nvSpPr>
          <p:spPr>
            <a:xfrm>
              <a:off x="1364" y="890"/>
              <a:ext cx="396" cy="210"/>
            </a:xfrm>
            <a:prstGeom prst="rect">
              <a:avLst/>
            </a:prstGeom>
            <a:noFill/>
            <a:ln w="12700">
              <a:noFill/>
            </a:ln>
          </p:spPr>
          <p:txBody>
            <a:bodyPr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5263" name="Rectangle 23"/>
            <p:cNvSpPr/>
            <p:nvPr/>
          </p:nvSpPr>
          <p:spPr>
            <a:xfrm>
              <a:off x="3669" y="890"/>
              <a:ext cx="4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5264" name="Rectangle 24"/>
            <p:cNvSpPr/>
            <p:nvPr/>
          </p:nvSpPr>
          <p:spPr>
            <a:xfrm>
              <a:off x="2539" y="890"/>
              <a:ext cx="39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5265" name="Rectangle 25"/>
            <p:cNvSpPr/>
            <p:nvPr/>
          </p:nvSpPr>
          <p:spPr>
            <a:xfrm>
              <a:off x="1952" y="890"/>
              <a:ext cx="39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6" name="Group 26"/>
          <p:cNvGrpSpPr/>
          <p:nvPr/>
        </p:nvGrpSpPr>
        <p:grpSpPr>
          <a:xfrm>
            <a:off x="1214438" y="4214813"/>
            <a:ext cx="7572375" cy="1357312"/>
            <a:chOff x="-90" y="2526"/>
            <a:chExt cx="5374" cy="855"/>
          </a:xfrm>
        </p:grpSpPr>
        <p:grpSp>
          <p:nvGrpSpPr>
            <p:cNvPr id="95239" name="Group 27"/>
            <p:cNvGrpSpPr/>
            <p:nvPr/>
          </p:nvGrpSpPr>
          <p:grpSpPr>
            <a:xfrm>
              <a:off x="1549" y="2766"/>
              <a:ext cx="3735" cy="615"/>
              <a:chOff x="1091" y="3194"/>
              <a:chExt cx="3735" cy="615"/>
            </a:xfrm>
          </p:grpSpPr>
          <p:sp>
            <p:nvSpPr>
              <p:cNvPr id="95241" name="Rectangle 28"/>
              <p:cNvSpPr/>
              <p:nvPr/>
            </p:nvSpPr>
            <p:spPr>
              <a:xfrm>
                <a:off x="1108" y="339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42" name="Rectangle 29"/>
              <p:cNvSpPr/>
              <p:nvPr/>
            </p:nvSpPr>
            <p:spPr>
              <a:xfrm>
                <a:off x="2911" y="339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5243" name="Rectangle 30"/>
              <p:cNvSpPr/>
              <p:nvPr/>
            </p:nvSpPr>
            <p:spPr>
              <a:xfrm>
                <a:off x="3462" y="3372"/>
                <a:ext cx="859" cy="229"/>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95244" name="Rectangle 31"/>
              <p:cNvSpPr/>
              <p:nvPr/>
            </p:nvSpPr>
            <p:spPr>
              <a:xfrm>
                <a:off x="4614" y="3194"/>
                <a:ext cx="212"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0</a:t>
                </a:r>
                <a:endParaRPr lang="zh-CN" altLang="en-US" b="1">
                  <a:latin typeface="Times New Roman" panose="02020603050405020304" pitchFamily="18" charset="0"/>
                </a:endParaRPr>
              </a:p>
            </p:txBody>
          </p:sp>
          <p:sp>
            <p:nvSpPr>
              <p:cNvPr id="95245" name="Rectangle 32"/>
              <p:cNvSpPr/>
              <p:nvPr/>
            </p:nvSpPr>
            <p:spPr>
              <a:xfrm>
                <a:off x="2715" y="3194"/>
                <a:ext cx="291" cy="229"/>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95246" name="Rectangle 33"/>
              <p:cNvSpPr/>
              <p:nvPr/>
            </p:nvSpPr>
            <p:spPr>
              <a:xfrm>
                <a:off x="2895" y="3194"/>
                <a:ext cx="291" cy="229"/>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15</a:t>
                </a:r>
                <a:endParaRPr lang="zh-CN" altLang="en-US" b="1">
                  <a:latin typeface="Times New Roman" panose="02020603050405020304" pitchFamily="18" charset="0"/>
                </a:endParaRPr>
              </a:p>
            </p:txBody>
          </p:sp>
          <p:sp>
            <p:nvSpPr>
              <p:cNvPr id="95247" name="Rectangle 34"/>
              <p:cNvSpPr/>
              <p:nvPr/>
            </p:nvSpPr>
            <p:spPr>
              <a:xfrm>
                <a:off x="1091" y="3194"/>
                <a:ext cx="291" cy="229"/>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31</a:t>
                </a:r>
                <a:endParaRPr lang="zh-CN" altLang="en-US" b="1">
                  <a:latin typeface="Times New Roman" panose="02020603050405020304" pitchFamily="18" charset="0"/>
                </a:endParaRPr>
              </a:p>
            </p:txBody>
          </p:sp>
          <p:sp>
            <p:nvSpPr>
              <p:cNvPr id="95248" name="Rectangle 35"/>
              <p:cNvSpPr/>
              <p:nvPr/>
            </p:nvSpPr>
            <p:spPr>
              <a:xfrm>
                <a:off x="3573" y="3578"/>
                <a:ext cx="589"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95249" name="Rectangle 36"/>
              <p:cNvSpPr/>
              <p:nvPr/>
            </p:nvSpPr>
            <p:spPr>
              <a:xfrm>
                <a:off x="1819" y="3578"/>
                <a:ext cx="589"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95250" name="Rectangle 37"/>
              <p:cNvSpPr/>
              <p:nvPr/>
            </p:nvSpPr>
            <p:spPr>
              <a:xfrm>
                <a:off x="1091" y="3385"/>
                <a:ext cx="1841" cy="212"/>
              </a:xfrm>
              <a:prstGeom prst="rect">
                <a:avLst/>
              </a:prstGeom>
              <a:noFill/>
              <a:ln w="9525">
                <a:noFill/>
              </a:ln>
            </p:spPr>
            <p:txBody>
              <a:bodyPr wrap="none" lIns="90488" tIns="44450" rIns="90488" bIns="44450">
                <a:spAutoFit/>
              </a:bodyPr>
              <a:p>
                <a:pPr algn="ctr"/>
                <a:r>
                  <a:rPr lang="zh-CN" altLang="en-US" sz="1600" b="1">
                    <a:solidFill>
                      <a:srgbClr val="0000FF"/>
                    </a:solidFill>
                    <a:latin typeface="Times New Roman" panose="02020603050405020304" pitchFamily="18" charset="0"/>
                  </a:rPr>
                  <a:t>0 0 0 0 0 0 0 0 0 0 0 0 0 0 0 0</a:t>
                </a:r>
                <a:endParaRPr lang="zh-CN" altLang="en-US" sz="1600" b="1">
                  <a:solidFill>
                    <a:srgbClr val="0000FF"/>
                  </a:solidFill>
                  <a:latin typeface="Times New Roman" panose="02020603050405020304" pitchFamily="18" charset="0"/>
                </a:endParaRPr>
              </a:p>
            </p:txBody>
          </p:sp>
        </p:grpSp>
        <p:sp>
          <p:nvSpPr>
            <p:cNvPr id="95240" name="Rectangle 38"/>
            <p:cNvSpPr/>
            <p:nvPr/>
          </p:nvSpPr>
          <p:spPr>
            <a:xfrm>
              <a:off x="-90" y="2526"/>
              <a:ext cx="2653" cy="288"/>
            </a:xfrm>
            <a:prstGeom prst="rect">
              <a:avLst/>
            </a:prstGeom>
            <a:noFill/>
            <a:ln w="25400">
              <a:noFill/>
            </a:ln>
          </p:spPr>
          <p:txBody>
            <a:bodyPr wrap="none">
              <a:spAutoFit/>
            </a:bodyPr>
            <a:p>
              <a:pPr algn="ctr">
                <a:buNone/>
              </a:pPr>
              <a:r>
                <a:rPr lang="zh-CN" altLang="en-US" sz="2400" b="1">
                  <a:solidFill>
                    <a:srgbClr val="0000FF"/>
                  </a:solidFill>
                  <a:latin typeface="Times New Roman" panose="02020603050405020304" pitchFamily="18" charset="0"/>
                  <a:ea typeface="华文新魏" panose="02010800040101010101" pitchFamily="2" charset="-122"/>
                </a:rPr>
                <a:t>零扩展 </a:t>
              </a:r>
              <a:r>
                <a:rPr lang="en-US" altLang="zh-CN" sz="2400" b="1">
                  <a:solidFill>
                    <a:srgbClr val="0000FF"/>
                  </a:solidFill>
                  <a:latin typeface="Times New Roman" panose="02020603050405020304" pitchFamily="18" charset="0"/>
                  <a:ea typeface="华文新魏" panose="02010800040101010101" pitchFamily="2" charset="-122"/>
                </a:rPr>
                <a:t>ZeroExt(imm16) </a:t>
              </a:r>
              <a:r>
                <a:rPr lang="zh-CN" altLang="en-US" sz="2400" b="1">
                  <a:solidFill>
                    <a:srgbClr val="0000FF"/>
                  </a:solidFill>
                  <a:latin typeface="Times New Roman" panose="02020603050405020304" pitchFamily="18" charset="0"/>
                  <a:ea typeface="华文新魏" panose="02010800040101010101" pitchFamily="2" charset="-122"/>
                </a:rPr>
                <a:t>：</a:t>
              </a:r>
              <a:endParaRPr lang="zh-CN" altLang="en-US" sz="2400" b="1">
                <a:solidFill>
                  <a:srgbClr val="0000FF"/>
                </a:solidFill>
                <a:latin typeface="Times New Roman" panose="02020603050405020304" pitchFamily="18" charset="0"/>
                <a:ea typeface="华文新魏" panose="02010800040101010101" pitchFamily="2" charset="-122"/>
              </a:endParaRPr>
            </a:p>
          </p:txBody>
        </p:sp>
      </p:grpSp>
      <p:sp>
        <p:nvSpPr>
          <p:cNvPr id="861223" name="Text Box 39"/>
          <p:cNvSpPr txBox="1"/>
          <p:nvPr/>
        </p:nvSpPr>
        <p:spPr>
          <a:xfrm>
            <a:off x="1149350" y="5495925"/>
            <a:ext cx="7743825" cy="1039813"/>
          </a:xfrm>
          <a:prstGeom prst="rect">
            <a:avLst/>
          </a:prstGeom>
          <a:noFill/>
          <a:ln w="25400">
            <a:noFill/>
          </a:ln>
        </p:spPr>
        <p:txBody>
          <a:bodyPr>
            <a:spAutoFit/>
          </a:bodyPr>
          <a:p>
            <a:pPr>
              <a:lnSpc>
                <a:spcPct val="110000"/>
              </a:lnSpc>
            </a:pPr>
            <a:r>
              <a:rPr lang="zh-CN" altLang="en-US" sz="2800" b="1">
                <a:solidFill>
                  <a:srgbClr val="FF0000"/>
                </a:solidFill>
                <a:latin typeface="Times New Roman" panose="02020603050405020304" pitchFamily="18" charset="0"/>
                <a:ea typeface="华文新魏" panose="02010800040101010101" pitchFamily="2" charset="-122"/>
              </a:rPr>
              <a:t>问题：应在前面数据通路上加哪些元件和连线？</a:t>
            </a:r>
            <a:r>
              <a:rPr lang="en-US" altLang="zh-CN" sz="2800" b="1">
                <a:solidFill>
                  <a:srgbClr val="FF0000"/>
                </a:solidFill>
                <a:latin typeface="Times New Roman" panose="02020603050405020304" pitchFamily="18" charset="0"/>
                <a:ea typeface="华文新魏" panose="02010800040101010101" pitchFamily="2" charset="-122"/>
              </a:rPr>
              <a:t>	  </a:t>
            </a:r>
            <a:r>
              <a:rPr lang="zh-CN" altLang="en-US" sz="2800" b="1">
                <a:solidFill>
                  <a:srgbClr val="FF0000"/>
                </a:solidFill>
                <a:latin typeface="Times New Roman" panose="02020603050405020304" pitchFamily="18" charset="0"/>
                <a:ea typeface="华文新魏" panose="02010800040101010101" pitchFamily="2" charset="-122"/>
              </a:rPr>
              <a:t>需要什么样的控制信号？</a:t>
            </a:r>
            <a:endParaRPr lang="zh-CN" altLang="en-US" sz="2800" b="1">
              <a:solidFill>
                <a:srgbClr val="FF0000"/>
              </a:solidFill>
              <a:latin typeface="Times New Roman" panose="02020603050405020304" pitchFamily="18" charset="0"/>
              <a:ea typeface="华文新魏" panose="02010800040101010101" pitchFamily="2" charset="-122"/>
            </a:endParaRPr>
          </a:p>
        </p:txBody>
      </p:sp>
      <p:sp>
        <p:nvSpPr>
          <p:cNvPr id="95238" name="Text Box 40"/>
          <p:cNvSpPr txBox="1"/>
          <p:nvPr/>
        </p:nvSpPr>
        <p:spPr>
          <a:xfrm>
            <a:off x="3924300" y="1800225"/>
            <a:ext cx="4862513" cy="523875"/>
          </a:xfrm>
          <a:prstGeom prst="rect">
            <a:avLst/>
          </a:prstGeom>
          <a:noFill/>
          <a:ln w="50800">
            <a:noFill/>
          </a:ln>
        </p:spPr>
        <p:txBody>
          <a:bodyPr>
            <a:spAutoFit/>
          </a:bodyPr>
          <a:p>
            <a:pPr>
              <a:spcBef>
                <a:spcPct val="50000"/>
              </a:spcBef>
            </a:pPr>
            <a:r>
              <a:rPr lang="zh-CN" altLang="en-US" sz="2800" b="1">
                <a:solidFill>
                  <a:srgbClr val="0000FF"/>
                </a:solidFill>
                <a:latin typeface="Times New Roman" panose="02020603050405020304" pitchFamily="18" charset="0"/>
                <a:ea typeface="华文新魏" panose="02010800040101010101" pitchFamily="2" charset="-122"/>
              </a:rPr>
              <a:t>逻辑运算，立即数为逻辑数</a:t>
            </a:r>
            <a:endParaRPr lang="zh-CN" altLang="en-US" sz="2800" b="1">
              <a:solidFill>
                <a:srgbClr val="0000FF"/>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1187">
                                            <p:txEl>
                                              <p:charRg st="19" end="42"/>
                                            </p:txEl>
                                          </p:spTgt>
                                        </p:tgtEl>
                                        <p:attrNameLst>
                                          <p:attrName>style.visibility</p:attrName>
                                        </p:attrNameLst>
                                      </p:cBhvr>
                                      <p:to>
                                        <p:strVal val="visible"/>
                                      </p:to>
                                    </p:set>
                                    <p:animEffect transition="in" filter="blinds(horizontal)">
                                      <p:cBhvr>
                                        <p:cTn id="7" dur="500"/>
                                        <p:tgtEl>
                                          <p:spTgt spid="861187">
                                            <p:txEl>
                                              <p:charRg st="19" end="4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1187">
                                            <p:txEl>
                                              <p:charRg st="42" end="94"/>
                                            </p:txEl>
                                          </p:spTgt>
                                        </p:tgtEl>
                                        <p:attrNameLst>
                                          <p:attrName>style.visibility</p:attrName>
                                        </p:attrNameLst>
                                      </p:cBhvr>
                                      <p:to>
                                        <p:strVal val="visible"/>
                                      </p:to>
                                    </p:set>
                                    <p:animEffect transition="in" filter="blinds(horizontal)">
                                      <p:cBhvr>
                                        <p:cTn id="12" dur="500"/>
                                        <p:tgtEl>
                                          <p:spTgt spid="861187">
                                            <p:txEl>
                                              <p:charRg st="42" end="9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61187">
                                            <p:txEl>
                                              <p:charRg st="94" end="127"/>
                                            </p:txEl>
                                          </p:spTgt>
                                        </p:tgtEl>
                                        <p:attrNameLst>
                                          <p:attrName>style.visibility</p:attrName>
                                        </p:attrNameLst>
                                      </p:cBhvr>
                                      <p:to>
                                        <p:strVal val="visible"/>
                                      </p:to>
                                    </p:set>
                                    <p:animEffect transition="in" filter="blinds(horizontal)">
                                      <p:cBhvr>
                                        <p:cTn id="17" dur="500"/>
                                        <p:tgtEl>
                                          <p:spTgt spid="861187">
                                            <p:txEl>
                                              <p:charRg st="94" end="12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61223"/>
                                        </p:tgtEl>
                                        <p:attrNameLst>
                                          <p:attrName>style.visibility</p:attrName>
                                        </p:attrNameLst>
                                      </p:cBhvr>
                                      <p:to>
                                        <p:strVal val="visible"/>
                                      </p:to>
                                    </p:set>
                                    <p:animEffect transition="in" filter="checkerboard(across)">
                                      <p:cBhvr>
                                        <p:cTn id="27" dur="500"/>
                                        <p:tgtEl>
                                          <p:spTgt spid="86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2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3320" name="Text Box 88"/>
          <p:cNvSpPr txBox="1"/>
          <p:nvPr/>
        </p:nvSpPr>
        <p:spPr>
          <a:xfrm>
            <a:off x="1331913" y="5913438"/>
            <a:ext cx="7808912" cy="461962"/>
          </a:xfrm>
          <a:prstGeom prst="rect">
            <a:avLst/>
          </a:prstGeom>
          <a:noFill/>
          <a:ln w="50800">
            <a:noFill/>
          </a:ln>
        </p:spPr>
        <p:txBody>
          <a:bodyPr>
            <a:spAutoFit/>
          </a:bodyPr>
          <a:p>
            <a:pPr>
              <a:spcBef>
                <a:spcPct val="50000"/>
              </a:spcBef>
            </a:pPr>
            <a:r>
              <a:rPr lang="en-US" altLang="zh-CN" sz="2400" b="1">
                <a:solidFill>
                  <a:srgbClr val="0000CC"/>
                </a:solidFill>
                <a:latin typeface="Times New Roman" panose="02020603050405020304" pitchFamily="18" charset="0"/>
                <a:ea typeface="华文新魏" panose="02010800040101010101" pitchFamily="2" charset="-122"/>
              </a:rPr>
              <a:t>RegDst=1</a:t>
            </a:r>
            <a:r>
              <a:rPr lang="zh-CN" altLang="en-US" sz="2400" b="1">
                <a:solidFill>
                  <a:srgbClr val="0000CC"/>
                </a:solidFill>
                <a:latin typeface="Times New Roman" panose="02020603050405020304" pitchFamily="18" charset="0"/>
                <a:ea typeface="华文新魏" panose="02010800040101010101" pitchFamily="2" charset="-122"/>
              </a:rPr>
              <a:t>；</a:t>
            </a:r>
            <a:r>
              <a:rPr lang="en-US" altLang="zh-CN" sz="2400" b="1">
                <a:solidFill>
                  <a:srgbClr val="0000CC"/>
                </a:solidFill>
                <a:latin typeface="Times New Roman" panose="02020603050405020304" pitchFamily="18" charset="0"/>
                <a:ea typeface="华文新魏" panose="02010800040101010101" pitchFamily="2" charset="-122"/>
              </a:rPr>
              <a:t>RegWr=1</a:t>
            </a:r>
            <a:r>
              <a:rPr lang="zh-CN" altLang="en-US" sz="2400" b="1">
                <a:solidFill>
                  <a:srgbClr val="0000CC"/>
                </a:solidFill>
                <a:latin typeface="Times New Roman" panose="02020603050405020304" pitchFamily="18" charset="0"/>
                <a:ea typeface="华文新魏" panose="02010800040101010101" pitchFamily="2" charset="-122"/>
              </a:rPr>
              <a:t>；</a:t>
            </a:r>
            <a:r>
              <a:rPr lang="en-US" altLang="zh-CN" sz="2400" b="1">
                <a:solidFill>
                  <a:srgbClr val="0000CC"/>
                </a:solidFill>
                <a:latin typeface="Times New Roman" panose="02020603050405020304" pitchFamily="18" charset="0"/>
                <a:ea typeface="华文新魏" panose="02010800040101010101" pitchFamily="2" charset="-122"/>
              </a:rPr>
              <a:t>ALUSrc=1</a:t>
            </a:r>
            <a:r>
              <a:rPr lang="zh-CN" altLang="en-US" sz="2400" b="1">
                <a:solidFill>
                  <a:srgbClr val="0000CC"/>
                </a:solidFill>
                <a:latin typeface="Times New Roman" panose="02020603050405020304" pitchFamily="18" charset="0"/>
                <a:ea typeface="华文新魏" panose="02010800040101010101" pitchFamily="2" charset="-122"/>
              </a:rPr>
              <a:t>；</a:t>
            </a:r>
            <a:r>
              <a:rPr lang="en-US" altLang="zh-CN" sz="2400" b="1">
                <a:solidFill>
                  <a:srgbClr val="0000CC"/>
                </a:solidFill>
                <a:latin typeface="Times New Roman" panose="02020603050405020304" pitchFamily="18" charset="0"/>
                <a:ea typeface="华文新魏" panose="02010800040101010101" pitchFamily="2" charset="-122"/>
              </a:rPr>
              <a:t>ALUctr=or</a:t>
            </a:r>
            <a:endParaRPr lang="zh-CN" altLang="en-US" sz="2400" b="1">
              <a:solidFill>
                <a:srgbClr val="0000CC"/>
              </a:solidFill>
              <a:latin typeface="Times New Roman" panose="02020603050405020304" pitchFamily="18" charset="0"/>
              <a:ea typeface="华文新魏" panose="02010800040101010101" pitchFamily="2" charset="-122"/>
            </a:endParaRPr>
          </a:p>
        </p:txBody>
      </p:sp>
      <p:sp>
        <p:nvSpPr>
          <p:cNvPr id="97282" name="Rectangle 2"/>
          <p:cNvSpPr>
            <a:spLocks noGrp="1"/>
          </p:cNvSpPr>
          <p:nvPr>
            <p:ph type="title"/>
          </p:nvPr>
        </p:nvSpPr>
        <p:spPr>
          <a:xfrm>
            <a:off x="828675" y="0"/>
            <a:ext cx="8029575"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带立即数的逻辑指令的数据通路</a:t>
            </a:r>
            <a:endParaRPr lang="zh-CN" altLang="en-US" sz="2000">
              <a:solidFill>
                <a:srgbClr val="A50021"/>
              </a:solidFill>
              <a:ea typeface="微软雅黑" panose="020B0503020204020204" pitchFamily="34" charset="-122"/>
            </a:endParaRPr>
          </a:p>
        </p:txBody>
      </p:sp>
      <p:sp>
        <p:nvSpPr>
          <p:cNvPr id="97283" name="Rectangle 3"/>
          <p:cNvSpPr>
            <a:spLocks noGrp="1"/>
          </p:cNvSpPr>
          <p:nvPr>
            <p:ph idx="1"/>
          </p:nvPr>
        </p:nvSpPr>
        <p:spPr>
          <a:xfrm>
            <a:off x="430213" y="549275"/>
            <a:ext cx="8532812" cy="896938"/>
          </a:xfrm>
          <a:ln/>
        </p:spPr>
        <p:txBody>
          <a:bodyPr vert="horz" wrap="square" lIns="63500" tIns="25400" rIns="63500" bIns="25400" anchor="t" anchorCtr="0">
            <a:spAutoFit/>
          </a:bodyPr>
          <a:p>
            <a:r>
              <a:rPr lang="zh-CN" altLang="en-US" sz="2400">
                <a:latin typeface="华文新魏" panose="02010800040101010101" pitchFamily="2" charset="-122"/>
              </a:rPr>
              <a:t>功能：</a:t>
            </a:r>
            <a:r>
              <a:rPr lang="en-US" altLang="zh-CN" sz="2400">
                <a:ea typeface="宋体" panose="02010600030101010101" pitchFamily="2" charset="-122"/>
              </a:rPr>
              <a:t>R[</a:t>
            </a:r>
            <a:r>
              <a:rPr lang="en-US" altLang="zh-CN" sz="2400">
                <a:solidFill>
                  <a:srgbClr val="A50021"/>
                </a:solidFill>
                <a:ea typeface="宋体" panose="02010600030101010101" pitchFamily="2" charset="-122"/>
              </a:rPr>
              <a:t>rt</a:t>
            </a:r>
            <a:r>
              <a:rPr lang="en-US" altLang="zh-CN" sz="2400">
                <a:ea typeface="宋体" panose="02010600030101010101" pitchFamily="2" charset="-122"/>
              </a:rPr>
              <a:t>] </a:t>
            </a:r>
            <a:r>
              <a:rPr lang="en-US" altLang="zh-CN" sz="2400">
                <a:solidFill>
                  <a:srgbClr val="CC0000"/>
                </a:solidFill>
                <a:ea typeface="宋体" panose="02010600030101010101" pitchFamily="2" charset="-122"/>
                <a:sym typeface="Wingdings" panose="05000000000000000000" pitchFamily="2" charset="2"/>
              </a:rPr>
              <a:t>←</a:t>
            </a:r>
            <a:r>
              <a:rPr lang="en-US" altLang="zh-CN" sz="2400">
                <a:ea typeface="宋体" panose="02010600030101010101" pitchFamily="2" charset="-122"/>
              </a:rPr>
              <a:t> R[rs] op ZeroExt[imm16]  </a:t>
            </a:r>
            <a:endParaRPr lang="en-US" altLang="zh-CN" sz="2400">
              <a:ea typeface="宋体" panose="02010600030101010101" pitchFamily="2" charset="-122"/>
            </a:endParaRPr>
          </a:p>
          <a:p>
            <a:pPr marL="269875" lvl="1" indent="0">
              <a:buNone/>
            </a:pPr>
            <a:r>
              <a:rPr lang="en-US" altLang="zh-CN" sz="2200">
                <a:solidFill>
                  <a:srgbClr val="0000FF"/>
                </a:solidFill>
                <a:ea typeface="宋体" panose="02010600030101010101" pitchFamily="2" charset="-122"/>
              </a:rPr>
              <a:t>Example</a:t>
            </a:r>
            <a:r>
              <a:rPr lang="zh-CN" altLang="en-US" sz="2200">
                <a:solidFill>
                  <a:srgbClr val="0000FF"/>
                </a:solidFill>
                <a:ea typeface="宋体" panose="02010600030101010101" pitchFamily="2" charset="-122"/>
              </a:rPr>
              <a:t>：</a:t>
            </a:r>
            <a:r>
              <a:rPr lang="en-US" altLang="zh-CN" sz="2200">
                <a:ea typeface="宋体" panose="02010600030101010101" pitchFamily="2" charset="-122"/>
              </a:rPr>
              <a:t>ori    rt, rs, imm16</a:t>
            </a:r>
            <a:endParaRPr lang="en-US" altLang="zh-CN" sz="2200">
              <a:ea typeface="宋体" panose="02010600030101010101" pitchFamily="2" charset="-122"/>
            </a:endParaRPr>
          </a:p>
        </p:txBody>
      </p:sp>
      <p:grpSp>
        <p:nvGrpSpPr>
          <p:cNvPr id="97284" name="Group 4"/>
          <p:cNvGrpSpPr/>
          <p:nvPr/>
        </p:nvGrpSpPr>
        <p:grpSpPr>
          <a:xfrm>
            <a:off x="5683250" y="3533775"/>
            <a:ext cx="455613" cy="1171575"/>
            <a:chOff x="3649" y="2573"/>
            <a:chExt cx="287" cy="738"/>
          </a:xfrm>
        </p:grpSpPr>
        <p:sp>
          <p:nvSpPr>
            <p:cNvPr id="97400" name="Line 5"/>
            <p:cNvSpPr/>
            <p:nvPr/>
          </p:nvSpPr>
          <p:spPr>
            <a:xfrm>
              <a:off x="3655" y="2573"/>
              <a:ext cx="0" cy="176"/>
            </a:xfrm>
            <a:prstGeom prst="line">
              <a:avLst/>
            </a:prstGeom>
            <a:ln w="25400" cap="flat" cmpd="sng">
              <a:solidFill>
                <a:schemeClr val="tx1"/>
              </a:solidFill>
              <a:prstDash val="solid"/>
              <a:headEnd type="none" w="med" len="med"/>
              <a:tailEnd type="none" w="med" len="med"/>
            </a:ln>
          </p:spPr>
        </p:sp>
        <p:sp>
          <p:nvSpPr>
            <p:cNvPr id="97401" name="Line 6"/>
            <p:cNvSpPr/>
            <p:nvPr/>
          </p:nvSpPr>
          <p:spPr>
            <a:xfrm>
              <a:off x="3656" y="2573"/>
              <a:ext cx="272" cy="176"/>
            </a:xfrm>
            <a:prstGeom prst="line">
              <a:avLst/>
            </a:prstGeom>
            <a:ln w="25400" cap="flat" cmpd="sng">
              <a:solidFill>
                <a:schemeClr val="tx1"/>
              </a:solidFill>
              <a:prstDash val="solid"/>
              <a:headEnd type="none" w="med" len="med"/>
              <a:tailEnd type="none" w="med" len="med"/>
            </a:ln>
          </p:spPr>
        </p:sp>
        <p:sp>
          <p:nvSpPr>
            <p:cNvPr id="97402" name="Line 7"/>
            <p:cNvSpPr/>
            <p:nvPr/>
          </p:nvSpPr>
          <p:spPr>
            <a:xfrm>
              <a:off x="3649" y="2744"/>
              <a:ext cx="128" cy="80"/>
            </a:xfrm>
            <a:prstGeom prst="line">
              <a:avLst/>
            </a:prstGeom>
            <a:ln w="25400" cap="flat" cmpd="sng">
              <a:solidFill>
                <a:schemeClr val="tx1"/>
              </a:solidFill>
              <a:prstDash val="solid"/>
              <a:headEnd type="none" w="med" len="med"/>
              <a:tailEnd type="none" w="med" len="med"/>
            </a:ln>
          </p:spPr>
        </p:sp>
        <p:sp>
          <p:nvSpPr>
            <p:cNvPr id="97403" name="Line 8"/>
            <p:cNvSpPr/>
            <p:nvPr/>
          </p:nvSpPr>
          <p:spPr>
            <a:xfrm>
              <a:off x="3792" y="2833"/>
              <a:ext cx="0" cy="176"/>
            </a:xfrm>
            <a:prstGeom prst="line">
              <a:avLst/>
            </a:prstGeom>
            <a:ln w="25400" cap="flat" cmpd="sng">
              <a:solidFill>
                <a:schemeClr val="tx1"/>
              </a:solidFill>
              <a:prstDash val="solid"/>
              <a:headEnd type="none" w="med" len="med"/>
              <a:tailEnd type="none" w="med" len="med"/>
            </a:ln>
          </p:spPr>
        </p:sp>
        <p:sp>
          <p:nvSpPr>
            <p:cNvPr id="97404" name="Line 9"/>
            <p:cNvSpPr/>
            <p:nvPr/>
          </p:nvSpPr>
          <p:spPr>
            <a:xfrm>
              <a:off x="3936" y="2730"/>
              <a:ext cx="0" cy="368"/>
            </a:xfrm>
            <a:prstGeom prst="line">
              <a:avLst/>
            </a:prstGeom>
            <a:ln w="25400" cap="flat" cmpd="sng">
              <a:solidFill>
                <a:schemeClr val="tx1"/>
              </a:solidFill>
              <a:prstDash val="solid"/>
              <a:headEnd type="none" w="med" len="med"/>
              <a:tailEnd type="none" w="med" len="med"/>
            </a:ln>
          </p:spPr>
        </p:sp>
        <p:sp>
          <p:nvSpPr>
            <p:cNvPr id="97405" name="Line 10"/>
            <p:cNvSpPr/>
            <p:nvPr/>
          </p:nvSpPr>
          <p:spPr>
            <a:xfrm flipV="1">
              <a:off x="3656" y="3016"/>
              <a:ext cx="128" cy="112"/>
            </a:xfrm>
            <a:prstGeom prst="line">
              <a:avLst/>
            </a:prstGeom>
            <a:ln w="25400" cap="flat" cmpd="sng">
              <a:solidFill>
                <a:schemeClr val="tx1"/>
              </a:solidFill>
              <a:prstDash val="solid"/>
              <a:headEnd type="none" w="med" len="med"/>
              <a:tailEnd type="none" w="med" len="med"/>
            </a:ln>
          </p:spPr>
        </p:sp>
        <p:sp>
          <p:nvSpPr>
            <p:cNvPr id="97406" name="Line 11"/>
            <p:cNvSpPr/>
            <p:nvPr/>
          </p:nvSpPr>
          <p:spPr>
            <a:xfrm>
              <a:off x="3655" y="3135"/>
              <a:ext cx="0" cy="176"/>
            </a:xfrm>
            <a:prstGeom prst="line">
              <a:avLst/>
            </a:prstGeom>
            <a:ln w="25400" cap="flat" cmpd="sng">
              <a:solidFill>
                <a:schemeClr val="tx1"/>
              </a:solidFill>
              <a:prstDash val="solid"/>
              <a:headEnd type="none" w="med" len="med"/>
              <a:tailEnd type="none" w="med" len="med"/>
            </a:ln>
          </p:spPr>
        </p:sp>
        <p:sp>
          <p:nvSpPr>
            <p:cNvPr id="97407" name="Line 12"/>
            <p:cNvSpPr/>
            <p:nvPr/>
          </p:nvSpPr>
          <p:spPr>
            <a:xfrm flipV="1">
              <a:off x="3656" y="3098"/>
              <a:ext cx="272" cy="208"/>
            </a:xfrm>
            <a:prstGeom prst="line">
              <a:avLst/>
            </a:prstGeom>
            <a:ln w="25400" cap="flat" cmpd="sng">
              <a:solidFill>
                <a:schemeClr val="tx1"/>
              </a:solidFill>
              <a:prstDash val="solid"/>
              <a:headEnd type="none" w="med" len="med"/>
              <a:tailEnd type="none" w="med" len="med"/>
            </a:ln>
          </p:spPr>
        </p:sp>
      </p:grpSp>
      <p:sp>
        <p:nvSpPr>
          <p:cNvPr id="97285" name="Line 13"/>
          <p:cNvSpPr/>
          <p:nvPr/>
        </p:nvSpPr>
        <p:spPr>
          <a:xfrm flipH="1">
            <a:off x="6126163" y="4097338"/>
            <a:ext cx="1854200" cy="0"/>
          </a:xfrm>
          <a:prstGeom prst="line">
            <a:avLst/>
          </a:prstGeom>
          <a:ln w="25400" cap="flat" cmpd="sng">
            <a:solidFill>
              <a:schemeClr val="tx1"/>
            </a:solidFill>
            <a:prstDash val="solid"/>
            <a:headEnd type="triangle" w="med" len="med"/>
            <a:tailEnd type="none" w="med" len="med"/>
          </a:ln>
        </p:spPr>
      </p:sp>
      <p:sp>
        <p:nvSpPr>
          <p:cNvPr id="97286" name="Line 14"/>
          <p:cNvSpPr/>
          <p:nvPr/>
        </p:nvSpPr>
        <p:spPr>
          <a:xfrm flipH="1">
            <a:off x="6513513" y="4027488"/>
            <a:ext cx="88900" cy="139700"/>
          </a:xfrm>
          <a:prstGeom prst="line">
            <a:avLst/>
          </a:prstGeom>
          <a:ln w="12700" cap="flat" cmpd="sng">
            <a:solidFill>
              <a:schemeClr val="tx1"/>
            </a:solidFill>
            <a:prstDash val="solid"/>
            <a:headEnd type="none" w="med" len="med"/>
            <a:tailEnd type="none" w="med" len="med"/>
          </a:ln>
        </p:spPr>
      </p:sp>
      <p:sp>
        <p:nvSpPr>
          <p:cNvPr id="97287" name="Rectangle 15"/>
          <p:cNvSpPr/>
          <p:nvPr/>
        </p:nvSpPr>
        <p:spPr>
          <a:xfrm>
            <a:off x="6500813" y="409733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97288" name="Rectangle 16"/>
          <p:cNvSpPr/>
          <p:nvPr/>
        </p:nvSpPr>
        <p:spPr>
          <a:xfrm>
            <a:off x="6276975" y="3697288"/>
            <a:ext cx="8112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Result</a:t>
            </a:r>
            <a:endParaRPr lang="en-US" altLang="zh-CN" b="1">
              <a:latin typeface="Times New Roman" panose="02020603050405020304" pitchFamily="18" charset="0"/>
              <a:ea typeface="华文新魏" panose="02010800040101010101" pitchFamily="2" charset="-122"/>
            </a:endParaRPr>
          </a:p>
        </p:txBody>
      </p:sp>
      <p:sp>
        <p:nvSpPr>
          <p:cNvPr id="97289" name="Line 17"/>
          <p:cNvSpPr/>
          <p:nvPr/>
        </p:nvSpPr>
        <p:spPr>
          <a:xfrm>
            <a:off x="5910263" y="3195638"/>
            <a:ext cx="0" cy="431800"/>
          </a:xfrm>
          <a:prstGeom prst="line">
            <a:avLst/>
          </a:prstGeom>
          <a:ln w="25400" cap="flat" cmpd="sng">
            <a:solidFill>
              <a:schemeClr val="tx1"/>
            </a:solidFill>
            <a:prstDash val="solid"/>
            <a:headEnd type="none" w="med" len="med"/>
            <a:tailEnd type="triangle" w="med" len="med"/>
          </a:ln>
        </p:spPr>
      </p:sp>
      <p:sp>
        <p:nvSpPr>
          <p:cNvPr id="97290" name="Rectangle 18"/>
          <p:cNvSpPr/>
          <p:nvPr/>
        </p:nvSpPr>
        <p:spPr>
          <a:xfrm>
            <a:off x="5718175" y="2811463"/>
            <a:ext cx="1139825" cy="396875"/>
          </a:xfrm>
          <a:prstGeom prst="rect">
            <a:avLst/>
          </a:prstGeom>
          <a:noFill/>
          <a:ln w="12700">
            <a:noFill/>
          </a:ln>
        </p:spPr>
        <p:txBody>
          <a:bodyPr lIns="90488" tIns="44450" rIns="90488" bIns="44450">
            <a:spAutoFit/>
          </a:bodyPr>
          <a:p>
            <a:r>
              <a:rPr lang="en-US" altLang="zh-CN" sz="2000" b="1">
                <a:solidFill>
                  <a:srgbClr val="A50021"/>
                </a:solidFill>
                <a:latin typeface="Times New Roman" panose="02020603050405020304" pitchFamily="18" charset="0"/>
                <a:ea typeface="华文新魏" panose="02010800040101010101" pitchFamily="2" charset="-122"/>
              </a:rPr>
              <a:t>ALUctr</a:t>
            </a:r>
            <a:endParaRPr lang="en-US" altLang="zh-CN" sz="2000" b="1">
              <a:solidFill>
                <a:srgbClr val="A50021"/>
              </a:solidFill>
              <a:latin typeface="Times New Roman" panose="02020603050405020304" pitchFamily="18" charset="0"/>
              <a:ea typeface="华文新魏" panose="02010800040101010101" pitchFamily="2" charset="-122"/>
            </a:endParaRPr>
          </a:p>
        </p:txBody>
      </p:sp>
      <p:sp>
        <p:nvSpPr>
          <p:cNvPr id="97291" name="Rectangle 19"/>
          <p:cNvSpPr/>
          <p:nvPr/>
        </p:nvSpPr>
        <p:spPr>
          <a:xfrm>
            <a:off x="1619250" y="4214813"/>
            <a:ext cx="541338" cy="366712"/>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ea typeface="华文新魏" panose="02010800040101010101" pitchFamily="2" charset="-122"/>
              </a:rPr>
              <a:t>Clk</a:t>
            </a:r>
            <a:endParaRPr lang="en-US" altLang="zh-CN" b="1">
              <a:solidFill>
                <a:srgbClr val="0000FF"/>
              </a:solidFill>
              <a:latin typeface="Times New Roman" panose="02020603050405020304" pitchFamily="18" charset="0"/>
              <a:ea typeface="华文新魏" panose="02010800040101010101" pitchFamily="2" charset="-122"/>
            </a:endParaRPr>
          </a:p>
        </p:txBody>
      </p:sp>
      <p:sp>
        <p:nvSpPr>
          <p:cNvPr id="97292" name="Rectangle 20"/>
          <p:cNvSpPr/>
          <p:nvPr/>
        </p:nvSpPr>
        <p:spPr>
          <a:xfrm>
            <a:off x="1363663" y="3640138"/>
            <a:ext cx="7604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busW</a:t>
            </a:r>
            <a:endParaRPr lang="en-US" altLang="zh-CN" b="1">
              <a:latin typeface="Times New Roman" panose="02020603050405020304" pitchFamily="18" charset="0"/>
              <a:ea typeface="华文新魏" panose="02010800040101010101" pitchFamily="2" charset="-122"/>
            </a:endParaRPr>
          </a:p>
        </p:txBody>
      </p:sp>
      <p:sp>
        <p:nvSpPr>
          <p:cNvPr id="97293" name="Rectangle 21"/>
          <p:cNvSpPr/>
          <p:nvPr/>
        </p:nvSpPr>
        <p:spPr>
          <a:xfrm>
            <a:off x="2408238" y="3500438"/>
            <a:ext cx="1457325" cy="121285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294" name="Line 22"/>
          <p:cNvSpPr/>
          <p:nvPr/>
        </p:nvSpPr>
        <p:spPr>
          <a:xfrm>
            <a:off x="2435225" y="4483100"/>
            <a:ext cx="125413" cy="82550"/>
          </a:xfrm>
          <a:prstGeom prst="line">
            <a:avLst/>
          </a:prstGeom>
          <a:ln w="25400" cap="flat" cmpd="sng">
            <a:solidFill>
              <a:schemeClr val="tx1"/>
            </a:solidFill>
            <a:prstDash val="solid"/>
            <a:headEnd type="none" w="med" len="med"/>
            <a:tailEnd type="none" w="med" len="med"/>
          </a:ln>
        </p:spPr>
      </p:sp>
      <p:sp>
        <p:nvSpPr>
          <p:cNvPr id="97295" name="Line 23"/>
          <p:cNvSpPr/>
          <p:nvPr/>
        </p:nvSpPr>
        <p:spPr>
          <a:xfrm flipH="1">
            <a:off x="2420938" y="4573588"/>
            <a:ext cx="153987" cy="101600"/>
          </a:xfrm>
          <a:prstGeom prst="line">
            <a:avLst/>
          </a:prstGeom>
          <a:ln w="25400" cap="flat" cmpd="sng">
            <a:solidFill>
              <a:schemeClr val="tx1"/>
            </a:solidFill>
            <a:prstDash val="solid"/>
            <a:headEnd type="none" w="med" len="med"/>
            <a:tailEnd type="none" w="med" len="med"/>
          </a:ln>
        </p:spPr>
      </p:sp>
      <p:sp>
        <p:nvSpPr>
          <p:cNvPr id="97296" name="Oval 24"/>
          <p:cNvSpPr/>
          <p:nvPr/>
        </p:nvSpPr>
        <p:spPr>
          <a:xfrm>
            <a:off x="2255838" y="4510088"/>
            <a:ext cx="127000" cy="12700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297" name="Rectangle 25"/>
          <p:cNvSpPr/>
          <p:nvPr/>
        </p:nvSpPr>
        <p:spPr>
          <a:xfrm>
            <a:off x="1857375" y="2922588"/>
            <a:ext cx="976313"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ea typeface="华文新魏" panose="02010800040101010101" pitchFamily="2" charset="-122"/>
              </a:rPr>
              <a:t>RegWr</a:t>
            </a:r>
            <a:endParaRPr lang="en-US" altLang="zh-CN" sz="2000" b="1">
              <a:solidFill>
                <a:srgbClr val="A50021"/>
              </a:solidFill>
              <a:latin typeface="Times New Roman" panose="02020603050405020304" pitchFamily="18" charset="0"/>
              <a:ea typeface="华文新魏" panose="02010800040101010101" pitchFamily="2" charset="-122"/>
            </a:endParaRPr>
          </a:p>
        </p:txBody>
      </p:sp>
      <p:sp>
        <p:nvSpPr>
          <p:cNvPr id="97298" name="Line 26"/>
          <p:cNvSpPr/>
          <p:nvPr/>
        </p:nvSpPr>
        <p:spPr>
          <a:xfrm flipH="1">
            <a:off x="1401763" y="4021138"/>
            <a:ext cx="1016000" cy="0"/>
          </a:xfrm>
          <a:prstGeom prst="line">
            <a:avLst/>
          </a:prstGeom>
          <a:ln w="25400" cap="flat" cmpd="sng">
            <a:solidFill>
              <a:schemeClr val="tx1"/>
            </a:solidFill>
            <a:prstDash val="solid"/>
            <a:headEnd type="triangle" w="med" len="med"/>
            <a:tailEnd type="none" w="med" len="med"/>
          </a:ln>
        </p:spPr>
      </p:sp>
      <p:sp>
        <p:nvSpPr>
          <p:cNvPr id="97299" name="Line 27"/>
          <p:cNvSpPr/>
          <p:nvPr/>
        </p:nvSpPr>
        <p:spPr>
          <a:xfrm flipH="1">
            <a:off x="1941513" y="3951288"/>
            <a:ext cx="88900" cy="139700"/>
          </a:xfrm>
          <a:prstGeom prst="line">
            <a:avLst/>
          </a:prstGeom>
          <a:ln w="12700" cap="flat" cmpd="sng">
            <a:solidFill>
              <a:schemeClr val="tx1"/>
            </a:solidFill>
            <a:prstDash val="solid"/>
            <a:headEnd type="none" w="med" len="med"/>
            <a:tailEnd type="none" w="med" len="med"/>
          </a:ln>
        </p:spPr>
      </p:sp>
      <p:sp>
        <p:nvSpPr>
          <p:cNvPr id="97300" name="Rectangle 28"/>
          <p:cNvSpPr/>
          <p:nvPr/>
        </p:nvSpPr>
        <p:spPr>
          <a:xfrm>
            <a:off x="1892300" y="401478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97301" name="Line 29"/>
          <p:cNvSpPr/>
          <p:nvPr/>
        </p:nvSpPr>
        <p:spPr>
          <a:xfrm>
            <a:off x="3889375" y="3640138"/>
            <a:ext cx="1803400" cy="0"/>
          </a:xfrm>
          <a:prstGeom prst="line">
            <a:avLst/>
          </a:prstGeom>
          <a:ln w="25400" cap="flat" cmpd="sng">
            <a:solidFill>
              <a:schemeClr val="tx1"/>
            </a:solidFill>
            <a:prstDash val="solid"/>
            <a:headEnd type="none" w="med" len="med"/>
            <a:tailEnd type="triangle" w="med" len="med"/>
          </a:ln>
        </p:spPr>
      </p:sp>
      <p:sp>
        <p:nvSpPr>
          <p:cNvPr id="97302" name="Line 30"/>
          <p:cNvSpPr/>
          <p:nvPr/>
        </p:nvSpPr>
        <p:spPr>
          <a:xfrm flipH="1">
            <a:off x="4837113" y="3570288"/>
            <a:ext cx="88900" cy="139700"/>
          </a:xfrm>
          <a:prstGeom prst="line">
            <a:avLst/>
          </a:prstGeom>
          <a:ln w="12700" cap="flat" cmpd="sng">
            <a:solidFill>
              <a:schemeClr val="tx1"/>
            </a:solidFill>
            <a:prstDash val="solid"/>
            <a:headEnd type="none" w="med" len="med"/>
            <a:tailEnd type="none" w="med" len="med"/>
          </a:ln>
        </p:spPr>
      </p:sp>
      <p:sp>
        <p:nvSpPr>
          <p:cNvPr id="97303" name="Rectangle 31"/>
          <p:cNvSpPr/>
          <p:nvPr/>
        </p:nvSpPr>
        <p:spPr>
          <a:xfrm>
            <a:off x="4819650" y="3587750"/>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97304" name="Rectangle 32"/>
          <p:cNvSpPr/>
          <p:nvPr/>
        </p:nvSpPr>
        <p:spPr>
          <a:xfrm>
            <a:off x="3875088" y="3278188"/>
            <a:ext cx="6953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busA</a:t>
            </a:r>
            <a:endParaRPr lang="en-US" altLang="zh-CN" b="1">
              <a:latin typeface="Times New Roman" panose="02020603050405020304" pitchFamily="18" charset="0"/>
              <a:ea typeface="华文新魏" panose="02010800040101010101" pitchFamily="2" charset="-122"/>
            </a:endParaRPr>
          </a:p>
        </p:txBody>
      </p:sp>
      <p:sp>
        <p:nvSpPr>
          <p:cNvPr id="97305" name="Line 33"/>
          <p:cNvSpPr/>
          <p:nvPr/>
        </p:nvSpPr>
        <p:spPr>
          <a:xfrm flipV="1">
            <a:off x="2557463" y="3246438"/>
            <a:ext cx="0" cy="254000"/>
          </a:xfrm>
          <a:prstGeom prst="line">
            <a:avLst/>
          </a:prstGeom>
          <a:ln w="25400" cap="flat" cmpd="sng">
            <a:solidFill>
              <a:schemeClr val="tx1"/>
            </a:solidFill>
            <a:prstDash val="solid"/>
            <a:headEnd type="none" w="med" len="med"/>
            <a:tailEnd type="none" w="med" len="med"/>
          </a:ln>
        </p:spPr>
      </p:sp>
      <p:sp>
        <p:nvSpPr>
          <p:cNvPr id="97306" name="Line 34"/>
          <p:cNvSpPr/>
          <p:nvPr/>
        </p:nvSpPr>
        <p:spPr>
          <a:xfrm>
            <a:off x="3865563" y="4554538"/>
            <a:ext cx="965200" cy="0"/>
          </a:xfrm>
          <a:prstGeom prst="line">
            <a:avLst/>
          </a:prstGeom>
          <a:ln w="25400" cap="flat" cmpd="sng">
            <a:solidFill>
              <a:schemeClr val="tx1"/>
            </a:solidFill>
            <a:prstDash val="solid"/>
            <a:headEnd type="none" w="med" len="med"/>
            <a:tailEnd type="triangle" w="med" len="med"/>
          </a:ln>
        </p:spPr>
      </p:sp>
      <p:sp>
        <p:nvSpPr>
          <p:cNvPr id="97307" name="Line 35"/>
          <p:cNvSpPr/>
          <p:nvPr/>
        </p:nvSpPr>
        <p:spPr>
          <a:xfrm flipH="1">
            <a:off x="4379913" y="4484688"/>
            <a:ext cx="88900" cy="139700"/>
          </a:xfrm>
          <a:prstGeom prst="line">
            <a:avLst/>
          </a:prstGeom>
          <a:ln w="12700" cap="flat" cmpd="sng">
            <a:solidFill>
              <a:schemeClr val="tx1"/>
            </a:solidFill>
            <a:prstDash val="solid"/>
            <a:headEnd type="none" w="med" len="med"/>
            <a:tailEnd type="none" w="med" len="med"/>
          </a:ln>
        </p:spPr>
      </p:sp>
      <p:sp>
        <p:nvSpPr>
          <p:cNvPr id="97308" name="Rectangle 36"/>
          <p:cNvSpPr/>
          <p:nvPr/>
        </p:nvSpPr>
        <p:spPr>
          <a:xfrm>
            <a:off x="4340225" y="455453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97309" name="Rectangle 37"/>
          <p:cNvSpPr/>
          <p:nvPr/>
        </p:nvSpPr>
        <p:spPr>
          <a:xfrm>
            <a:off x="3876675" y="4162425"/>
            <a:ext cx="6826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busB</a:t>
            </a:r>
            <a:endParaRPr lang="en-US" altLang="zh-CN" b="1">
              <a:latin typeface="Times New Roman" panose="02020603050405020304" pitchFamily="18" charset="0"/>
              <a:ea typeface="华文新魏" panose="02010800040101010101" pitchFamily="2" charset="-122"/>
            </a:endParaRPr>
          </a:p>
        </p:txBody>
      </p:sp>
      <p:sp>
        <p:nvSpPr>
          <p:cNvPr id="97310" name="Line 38"/>
          <p:cNvSpPr/>
          <p:nvPr/>
        </p:nvSpPr>
        <p:spPr>
          <a:xfrm flipH="1">
            <a:off x="1782763" y="4554538"/>
            <a:ext cx="482600" cy="0"/>
          </a:xfrm>
          <a:prstGeom prst="line">
            <a:avLst/>
          </a:prstGeom>
          <a:ln w="25400" cap="flat" cmpd="sng">
            <a:solidFill>
              <a:schemeClr val="tx1"/>
            </a:solidFill>
            <a:prstDash val="solid"/>
            <a:headEnd type="none" w="med" len="med"/>
            <a:tailEnd type="none" w="med" len="med"/>
          </a:ln>
        </p:spPr>
      </p:sp>
      <p:sp>
        <p:nvSpPr>
          <p:cNvPr id="97311" name="Line 39"/>
          <p:cNvSpPr/>
          <p:nvPr/>
        </p:nvSpPr>
        <p:spPr>
          <a:xfrm>
            <a:off x="2862263" y="2890838"/>
            <a:ext cx="0" cy="584200"/>
          </a:xfrm>
          <a:prstGeom prst="line">
            <a:avLst/>
          </a:prstGeom>
          <a:ln w="25400" cap="flat" cmpd="sng">
            <a:solidFill>
              <a:schemeClr val="tx1"/>
            </a:solidFill>
            <a:prstDash val="solid"/>
            <a:headEnd type="none" w="med" len="med"/>
            <a:tailEnd type="none" w="med" len="med"/>
          </a:ln>
        </p:spPr>
      </p:sp>
      <p:sp>
        <p:nvSpPr>
          <p:cNvPr id="97312" name="Line 40"/>
          <p:cNvSpPr/>
          <p:nvPr/>
        </p:nvSpPr>
        <p:spPr>
          <a:xfrm flipV="1">
            <a:off x="2792413" y="3176588"/>
            <a:ext cx="139700" cy="165100"/>
          </a:xfrm>
          <a:prstGeom prst="line">
            <a:avLst/>
          </a:prstGeom>
          <a:ln w="12700" cap="flat" cmpd="sng">
            <a:solidFill>
              <a:schemeClr val="tx1"/>
            </a:solidFill>
            <a:prstDash val="solid"/>
            <a:headEnd type="none" w="med" len="med"/>
            <a:tailEnd type="none" w="med" len="med"/>
          </a:ln>
        </p:spPr>
      </p:sp>
      <p:sp>
        <p:nvSpPr>
          <p:cNvPr id="97313" name="Rectangle 41"/>
          <p:cNvSpPr/>
          <p:nvPr/>
        </p:nvSpPr>
        <p:spPr>
          <a:xfrm>
            <a:off x="2619375" y="303053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97314" name="Line 42"/>
          <p:cNvSpPr/>
          <p:nvPr/>
        </p:nvSpPr>
        <p:spPr>
          <a:xfrm>
            <a:off x="3278188" y="3054350"/>
            <a:ext cx="0" cy="431800"/>
          </a:xfrm>
          <a:prstGeom prst="line">
            <a:avLst/>
          </a:prstGeom>
          <a:ln w="25400" cap="flat" cmpd="sng">
            <a:solidFill>
              <a:schemeClr val="tx1"/>
            </a:solidFill>
            <a:prstDash val="solid"/>
            <a:headEnd type="none" w="med" len="med"/>
            <a:tailEnd type="none" w="med" len="med"/>
          </a:ln>
        </p:spPr>
      </p:sp>
      <p:sp>
        <p:nvSpPr>
          <p:cNvPr id="97315" name="Line 43"/>
          <p:cNvSpPr/>
          <p:nvPr/>
        </p:nvSpPr>
        <p:spPr>
          <a:xfrm flipV="1">
            <a:off x="3208338" y="3176588"/>
            <a:ext cx="139700" cy="165100"/>
          </a:xfrm>
          <a:prstGeom prst="line">
            <a:avLst/>
          </a:prstGeom>
          <a:ln w="12700" cap="flat" cmpd="sng">
            <a:solidFill>
              <a:schemeClr val="tx1"/>
            </a:solidFill>
            <a:prstDash val="solid"/>
            <a:headEnd type="none" w="med" len="med"/>
            <a:tailEnd type="none" w="med" len="med"/>
          </a:ln>
        </p:spPr>
      </p:sp>
      <p:sp>
        <p:nvSpPr>
          <p:cNvPr id="97316" name="Rectangle 44"/>
          <p:cNvSpPr/>
          <p:nvPr/>
        </p:nvSpPr>
        <p:spPr>
          <a:xfrm>
            <a:off x="3030538" y="3033713"/>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97317" name="Line 45"/>
          <p:cNvSpPr/>
          <p:nvPr/>
        </p:nvSpPr>
        <p:spPr>
          <a:xfrm>
            <a:off x="3676650" y="3054350"/>
            <a:ext cx="0" cy="431800"/>
          </a:xfrm>
          <a:prstGeom prst="line">
            <a:avLst/>
          </a:prstGeom>
          <a:ln w="25400" cap="flat" cmpd="sng">
            <a:solidFill>
              <a:schemeClr val="tx1"/>
            </a:solidFill>
            <a:prstDash val="solid"/>
            <a:headEnd type="none" w="med" len="med"/>
            <a:tailEnd type="none" w="med" len="med"/>
          </a:ln>
        </p:spPr>
      </p:sp>
      <p:sp>
        <p:nvSpPr>
          <p:cNvPr id="97318" name="Line 46"/>
          <p:cNvSpPr/>
          <p:nvPr/>
        </p:nvSpPr>
        <p:spPr>
          <a:xfrm flipV="1">
            <a:off x="3606800" y="3176588"/>
            <a:ext cx="139700" cy="165100"/>
          </a:xfrm>
          <a:prstGeom prst="line">
            <a:avLst/>
          </a:prstGeom>
          <a:ln w="12700" cap="flat" cmpd="sng">
            <a:solidFill>
              <a:schemeClr val="tx1"/>
            </a:solidFill>
            <a:prstDash val="solid"/>
            <a:headEnd type="none" w="med" len="med"/>
            <a:tailEnd type="none" w="med" len="med"/>
          </a:ln>
        </p:spPr>
      </p:sp>
      <p:sp>
        <p:nvSpPr>
          <p:cNvPr id="97319" name="Rectangle 47"/>
          <p:cNvSpPr/>
          <p:nvPr/>
        </p:nvSpPr>
        <p:spPr>
          <a:xfrm>
            <a:off x="3433763" y="303053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97320" name="Rectangle 48"/>
          <p:cNvSpPr/>
          <p:nvPr/>
        </p:nvSpPr>
        <p:spPr>
          <a:xfrm>
            <a:off x="2619375" y="3487738"/>
            <a:ext cx="5159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Rw</a:t>
            </a:r>
            <a:endParaRPr lang="en-US" altLang="zh-CN" b="1">
              <a:latin typeface="Times New Roman" panose="02020603050405020304" pitchFamily="18" charset="0"/>
              <a:ea typeface="华文新魏" panose="02010800040101010101" pitchFamily="2" charset="-122"/>
            </a:endParaRPr>
          </a:p>
        </p:txBody>
      </p:sp>
      <p:sp>
        <p:nvSpPr>
          <p:cNvPr id="97321" name="Rectangle 49"/>
          <p:cNvSpPr/>
          <p:nvPr/>
        </p:nvSpPr>
        <p:spPr>
          <a:xfrm>
            <a:off x="3076575" y="3487738"/>
            <a:ext cx="4651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Ra</a:t>
            </a:r>
            <a:endParaRPr lang="en-US" altLang="zh-CN" b="1">
              <a:latin typeface="Times New Roman" panose="02020603050405020304" pitchFamily="18" charset="0"/>
              <a:ea typeface="华文新魏" panose="02010800040101010101" pitchFamily="2" charset="-122"/>
            </a:endParaRPr>
          </a:p>
        </p:txBody>
      </p:sp>
      <p:sp>
        <p:nvSpPr>
          <p:cNvPr id="97322" name="Rectangle 50"/>
          <p:cNvSpPr/>
          <p:nvPr/>
        </p:nvSpPr>
        <p:spPr>
          <a:xfrm>
            <a:off x="3457575" y="3487738"/>
            <a:ext cx="4778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Rb</a:t>
            </a:r>
            <a:endParaRPr lang="en-US" altLang="zh-CN" b="1">
              <a:latin typeface="Times New Roman" panose="02020603050405020304" pitchFamily="18" charset="0"/>
              <a:ea typeface="华文新魏" panose="02010800040101010101" pitchFamily="2" charset="-122"/>
            </a:endParaRPr>
          </a:p>
        </p:txBody>
      </p:sp>
      <p:sp>
        <p:nvSpPr>
          <p:cNvPr id="97323" name="Rectangle 51"/>
          <p:cNvSpPr/>
          <p:nvPr/>
        </p:nvSpPr>
        <p:spPr>
          <a:xfrm>
            <a:off x="2619375" y="3792538"/>
            <a:ext cx="1093788" cy="644525"/>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 32-</a:t>
            </a:r>
            <a:r>
              <a:rPr lang="en-US" altLang="zh-CN" b="1">
                <a:latin typeface="Times New Roman" panose="02020603050405020304" pitchFamily="18" charset="0"/>
                <a:ea typeface="华文新魏" panose="02010800040101010101" pitchFamily="2" charset="-122"/>
              </a:rPr>
              <a:t>bit</a:t>
            </a:r>
            <a:endParaRPr lang="en-US" altLang="zh-CN" b="1">
              <a:latin typeface="Times New Roman" panose="02020603050405020304" pitchFamily="18" charset="0"/>
              <a:ea typeface="华文新魏" panose="02010800040101010101" pitchFamily="2" charset="-122"/>
            </a:endParaRPr>
          </a:p>
          <a:p>
            <a:r>
              <a:rPr lang="en-US" altLang="zh-CN" b="1">
                <a:latin typeface="Times New Roman" panose="02020603050405020304" pitchFamily="18" charset="0"/>
                <a:ea typeface="华文新魏" panose="02010800040101010101" pitchFamily="2" charset="-122"/>
              </a:rPr>
              <a:t>Registers</a:t>
            </a:r>
            <a:endParaRPr lang="en-US" altLang="zh-CN" b="1">
              <a:latin typeface="Times New Roman" panose="02020603050405020304" pitchFamily="18" charset="0"/>
              <a:ea typeface="华文新魏" panose="02010800040101010101" pitchFamily="2" charset="-122"/>
            </a:endParaRPr>
          </a:p>
        </p:txBody>
      </p:sp>
      <p:sp>
        <p:nvSpPr>
          <p:cNvPr id="97324" name="Line 52"/>
          <p:cNvSpPr/>
          <p:nvPr/>
        </p:nvSpPr>
        <p:spPr>
          <a:xfrm flipH="1">
            <a:off x="1401763" y="5827713"/>
            <a:ext cx="5740400" cy="0"/>
          </a:xfrm>
          <a:prstGeom prst="line">
            <a:avLst/>
          </a:prstGeom>
          <a:ln w="25400" cap="flat" cmpd="sng">
            <a:solidFill>
              <a:schemeClr val="tx1"/>
            </a:solidFill>
            <a:prstDash val="solid"/>
            <a:headEnd type="none" w="med" len="med"/>
            <a:tailEnd type="none" w="med" len="med"/>
          </a:ln>
        </p:spPr>
      </p:sp>
      <p:sp>
        <p:nvSpPr>
          <p:cNvPr id="97325" name="Line 53"/>
          <p:cNvSpPr/>
          <p:nvPr/>
        </p:nvSpPr>
        <p:spPr>
          <a:xfrm flipV="1">
            <a:off x="1414463" y="3995738"/>
            <a:ext cx="0" cy="1854200"/>
          </a:xfrm>
          <a:prstGeom prst="line">
            <a:avLst/>
          </a:prstGeom>
          <a:ln w="25400" cap="flat" cmpd="sng">
            <a:solidFill>
              <a:schemeClr val="tx1"/>
            </a:solidFill>
            <a:prstDash val="solid"/>
            <a:headEnd type="none" w="med" len="med"/>
            <a:tailEnd type="none" w="med" len="med"/>
          </a:ln>
        </p:spPr>
      </p:sp>
      <p:sp>
        <p:nvSpPr>
          <p:cNvPr id="97326" name="Rectangle 54"/>
          <p:cNvSpPr/>
          <p:nvPr/>
        </p:nvSpPr>
        <p:spPr>
          <a:xfrm>
            <a:off x="3228975" y="2801938"/>
            <a:ext cx="4397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Rs</a:t>
            </a:r>
            <a:endParaRPr lang="en-US" altLang="zh-CN" b="1">
              <a:latin typeface="Times New Roman" panose="02020603050405020304" pitchFamily="18" charset="0"/>
              <a:ea typeface="华文新魏" panose="02010800040101010101" pitchFamily="2" charset="-122"/>
            </a:endParaRPr>
          </a:p>
        </p:txBody>
      </p:sp>
      <p:sp>
        <p:nvSpPr>
          <p:cNvPr id="97327" name="Line 56"/>
          <p:cNvSpPr/>
          <p:nvPr/>
        </p:nvSpPr>
        <p:spPr>
          <a:xfrm>
            <a:off x="5184775" y="4554538"/>
            <a:ext cx="508000" cy="0"/>
          </a:xfrm>
          <a:prstGeom prst="line">
            <a:avLst/>
          </a:prstGeom>
          <a:ln w="25400" cap="flat" cmpd="sng">
            <a:solidFill>
              <a:schemeClr val="tx1"/>
            </a:solidFill>
            <a:prstDash val="solid"/>
            <a:headEnd type="none" w="med" len="med"/>
            <a:tailEnd type="triangle" w="med" len="med"/>
          </a:ln>
        </p:spPr>
      </p:sp>
      <p:sp>
        <p:nvSpPr>
          <p:cNvPr id="97328" name="Line 57"/>
          <p:cNvSpPr/>
          <p:nvPr/>
        </p:nvSpPr>
        <p:spPr>
          <a:xfrm>
            <a:off x="7129463" y="4110038"/>
            <a:ext cx="0" cy="1727200"/>
          </a:xfrm>
          <a:prstGeom prst="line">
            <a:avLst/>
          </a:prstGeom>
          <a:ln w="25400" cap="flat" cmpd="sng">
            <a:solidFill>
              <a:schemeClr val="tx1"/>
            </a:solidFill>
            <a:prstDash val="solid"/>
            <a:headEnd type="none" w="med" len="med"/>
            <a:tailEnd type="none" w="med" len="med"/>
          </a:ln>
        </p:spPr>
      </p:sp>
      <p:sp>
        <p:nvSpPr>
          <p:cNvPr id="97329" name="Rectangle 58"/>
          <p:cNvSpPr/>
          <p:nvPr/>
        </p:nvSpPr>
        <p:spPr>
          <a:xfrm rot="5400000">
            <a:off x="5691188" y="3906838"/>
            <a:ext cx="6715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ALU</a:t>
            </a:r>
            <a:endParaRPr lang="en-US" altLang="zh-CN" b="1">
              <a:latin typeface="Times New Roman" panose="02020603050405020304" pitchFamily="18" charset="0"/>
              <a:ea typeface="华文新魏" panose="02010800040101010101" pitchFamily="2" charset="-122"/>
            </a:endParaRPr>
          </a:p>
        </p:txBody>
      </p:sp>
      <p:grpSp>
        <p:nvGrpSpPr>
          <p:cNvPr id="97330" name="Group 129"/>
          <p:cNvGrpSpPr/>
          <p:nvPr/>
        </p:nvGrpSpPr>
        <p:grpSpPr>
          <a:xfrm>
            <a:off x="2905125" y="1401763"/>
            <a:ext cx="5908675" cy="874712"/>
            <a:chOff x="1944" y="1021"/>
            <a:chExt cx="3722" cy="551"/>
          </a:xfrm>
        </p:grpSpPr>
        <p:sp>
          <p:nvSpPr>
            <p:cNvPr id="97379" name="Rectangle 59"/>
            <p:cNvSpPr/>
            <p:nvPr/>
          </p:nvSpPr>
          <p:spPr>
            <a:xfrm>
              <a:off x="2009" y="1221"/>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7380" name="Group 60"/>
            <p:cNvGrpSpPr/>
            <p:nvPr/>
          </p:nvGrpSpPr>
          <p:grpSpPr>
            <a:xfrm>
              <a:off x="2005" y="1206"/>
              <a:ext cx="624" cy="212"/>
              <a:chOff x="1200" y="1027"/>
              <a:chExt cx="624" cy="212"/>
            </a:xfrm>
          </p:grpSpPr>
          <p:sp>
            <p:nvSpPr>
              <p:cNvPr id="97398" name="Rectangle 61"/>
              <p:cNvSpPr/>
              <p:nvPr/>
            </p:nvSpPr>
            <p:spPr>
              <a:xfrm>
                <a:off x="1200" y="103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399" name="Rectangle 62"/>
              <p:cNvSpPr/>
              <p:nvPr/>
            </p:nvSpPr>
            <p:spPr>
              <a:xfrm>
                <a:off x="1382" y="1027"/>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7381" name="Group 63"/>
            <p:cNvGrpSpPr/>
            <p:nvPr/>
          </p:nvGrpSpPr>
          <p:grpSpPr>
            <a:xfrm>
              <a:off x="2637" y="1213"/>
              <a:ext cx="580" cy="212"/>
              <a:chOff x="1832" y="1034"/>
              <a:chExt cx="580" cy="212"/>
            </a:xfrm>
          </p:grpSpPr>
          <p:sp>
            <p:nvSpPr>
              <p:cNvPr id="97396" name="Rectangle 64"/>
              <p:cNvSpPr/>
              <p:nvPr/>
            </p:nvSpPr>
            <p:spPr>
              <a:xfrm>
                <a:off x="1832" y="103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397" name="Rectangle 65"/>
              <p:cNvSpPr/>
              <p:nvPr/>
            </p:nvSpPr>
            <p:spPr>
              <a:xfrm>
                <a:off x="1997" y="1034"/>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7382" name="Group 66"/>
            <p:cNvGrpSpPr/>
            <p:nvPr/>
          </p:nvGrpSpPr>
          <p:grpSpPr>
            <a:xfrm>
              <a:off x="3225" y="1213"/>
              <a:ext cx="579" cy="212"/>
              <a:chOff x="2420" y="1034"/>
              <a:chExt cx="579" cy="212"/>
            </a:xfrm>
          </p:grpSpPr>
          <p:sp>
            <p:nvSpPr>
              <p:cNvPr id="97394" name="Rectangle 67"/>
              <p:cNvSpPr/>
              <p:nvPr/>
            </p:nvSpPr>
            <p:spPr>
              <a:xfrm>
                <a:off x="2420" y="103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395" name="Rectangle 68"/>
              <p:cNvSpPr/>
              <p:nvPr/>
            </p:nvSpPr>
            <p:spPr>
              <a:xfrm>
                <a:off x="2584" y="1034"/>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97383" name="Rectangle 69"/>
            <p:cNvSpPr/>
            <p:nvPr/>
          </p:nvSpPr>
          <p:spPr>
            <a:xfrm>
              <a:off x="3812" y="1217"/>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384" name="Rectangle 70"/>
            <p:cNvSpPr/>
            <p:nvPr/>
          </p:nvSpPr>
          <p:spPr>
            <a:xfrm>
              <a:off x="4315" y="1213"/>
              <a:ext cx="69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97385" name="Rectangle 71"/>
            <p:cNvSpPr/>
            <p:nvPr/>
          </p:nvSpPr>
          <p:spPr>
            <a:xfrm>
              <a:off x="5486" y="1021"/>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7386" name="Rectangle 72"/>
            <p:cNvSpPr/>
            <p:nvPr/>
          </p:nvSpPr>
          <p:spPr>
            <a:xfrm>
              <a:off x="3616" y="1021"/>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7387" name="Rectangle 73"/>
            <p:cNvSpPr/>
            <p:nvPr/>
          </p:nvSpPr>
          <p:spPr>
            <a:xfrm>
              <a:off x="3028" y="1021"/>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7388" name="Rectangle 74"/>
            <p:cNvSpPr/>
            <p:nvPr/>
          </p:nvSpPr>
          <p:spPr>
            <a:xfrm>
              <a:off x="2440" y="1021"/>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7389" name="Rectangle 75"/>
            <p:cNvSpPr/>
            <p:nvPr/>
          </p:nvSpPr>
          <p:spPr>
            <a:xfrm>
              <a:off x="1944" y="1021"/>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7390" name="Rectangle 76"/>
            <p:cNvSpPr/>
            <p:nvPr/>
          </p:nvSpPr>
          <p:spPr>
            <a:xfrm>
              <a:off x="2169" y="136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7391" name="Rectangle 77"/>
            <p:cNvSpPr/>
            <p:nvPr/>
          </p:nvSpPr>
          <p:spPr>
            <a:xfrm>
              <a:off x="4474" y="1360"/>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7392" name="Rectangle 78"/>
            <p:cNvSpPr/>
            <p:nvPr/>
          </p:nvSpPr>
          <p:spPr>
            <a:xfrm>
              <a:off x="3344" y="136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7393" name="Rectangle 79"/>
            <p:cNvSpPr/>
            <p:nvPr/>
          </p:nvSpPr>
          <p:spPr>
            <a:xfrm>
              <a:off x="2757" y="136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97331" name="Text Box 80"/>
          <p:cNvSpPr txBox="1"/>
          <p:nvPr/>
        </p:nvSpPr>
        <p:spPr>
          <a:xfrm>
            <a:off x="5457825" y="2501900"/>
            <a:ext cx="2506663" cy="369888"/>
          </a:xfrm>
          <a:prstGeom prst="rect">
            <a:avLst/>
          </a:prstGeom>
          <a:noFill/>
          <a:ln w="25400">
            <a:noFill/>
          </a:ln>
        </p:spPr>
        <p:txBody>
          <a:bodyPr>
            <a:spAutoFit/>
          </a:bodyPr>
          <a:p>
            <a:pPr algn="ctr"/>
            <a:endParaRPr lang="zh-CN" altLang="en-US" b="1">
              <a:latin typeface="Times New Roman" panose="02020603050405020304" pitchFamily="18" charset="0"/>
              <a:ea typeface="华文新魏" panose="02010800040101010101" pitchFamily="2" charset="-122"/>
            </a:endParaRPr>
          </a:p>
        </p:txBody>
      </p:sp>
      <p:sp>
        <p:nvSpPr>
          <p:cNvPr id="97332" name="Text Box 82"/>
          <p:cNvSpPr txBox="1"/>
          <p:nvPr/>
        </p:nvSpPr>
        <p:spPr>
          <a:xfrm>
            <a:off x="5183188" y="4811713"/>
            <a:ext cx="1943100" cy="695325"/>
          </a:xfrm>
          <a:prstGeom prst="rect">
            <a:avLst/>
          </a:prstGeom>
          <a:noFill/>
          <a:ln w="25400">
            <a:noFill/>
          </a:ln>
        </p:spPr>
        <p:txBody>
          <a:bodyPr>
            <a:spAutoFit/>
          </a:bodyPr>
          <a:p>
            <a:pPr algn="ctr">
              <a:lnSpc>
                <a:spcPct val="90000"/>
              </a:lnSpc>
            </a:pPr>
            <a:r>
              <a:rPr lang="en-US" altLang="zh-CN" sz="2200" b="1">
                <a:solidFill>
                  <a:srgbClr val="0000FF"/>
                </a:solidFill>
                <a:latin typeface="Times New Roman" panose="02020603050405020304" pitchFamily="18" charset="0"/>
                <a:ea typeface="华文新魏" panose="02010800040101010101" pitchFamily="2" charset="-122"/>
              </a:rPr>
              <a:t>R-Type</a:t>
            </a:r>
            <a:r>
              <a:rPr lang="zh-CN" altLang="en-US" sz="2200" b="1">
                <a:solidFill>
                  <a:srgbClr val="0000FF"/>
                </a:solidFill>
                <a:latin typeface="Times New Roman" panose="02020603050405020304" pitchFamily="18" charset="0"/>
                <a:ea typeface="华文新魏" panose="02010800040101010101" pitchFamily="2" charset="-122"/>
              </a:rPr>
              <a:t>的操作数来自</a:t>
            </a:r>
            <a:r>
              <a:rPr lang="en-US" altLang="zh-CN" sz="2200" b="1">
                <a:solidFill>
                  <a:srgbClr val="0000FF"/>
                </a:solidFill>
                <a:latin typeface="Times New Roman" panose="02020603050405020304" pitchFamily="18" charset="0"/>
                <a:ea typeface="华文新魏" panose="02010800040101010101" pitchFamily="2" charset="-122"/>
              </a:rPr>
              <a:t>busB</a:t>
            </a:r>
            <a:endParaRPr lang="en-US" altLang="zh-CN" sz="2200" b="1">
              <a:solidFill>
                <a:srgbClr val="0000FF"/>
              </a:solidFill>
              <a:latin typeface="Times New Roman" panose="02020603050405020304" pitchFamily="18" charset="0"/>
              <a:ea typeface="华文新魏" panose="02010800040101010101" pitchFamily="2" charset="-122"/>
            </a:endParaRPr>
          </a:p>
        </p:txBody>
      </p:sp>
      <p:grpSp>
        <p:nvGrpSpPr>
          <p:cNvPr id="8" name="Group 83"/>
          <p:cNvGrpSpPr/>
          <p:nvPr/>
        </p:nvGrpSpPr>
        <p:grpSpPr>
          <a:xfrm>
            <a:off x="3362325" y="2327275"/>
            <a:ext cx="5783263" cy="1993900"/>
            <a:chOff x="2269" y="1680"/>
            <a:chExt cx="2578" cy="1256"/>
          </a:xfrm>
        </p:grpSpPr>
        <p:sp>
          <p:nvSpPr>
            <p:cNvPr id="97376" name="Text Box 84"/>
            <p:cNvSpPr txBox="1"/>
            <p:nvPr/>
          </p:nvSpPr>
          <p:spPr>
            <a:xfrm>
              <a:off x="3324" y="1680"/>
              <a:ext cx="1523" cy="271"/>
            </a:xfrm>
            <a:prstGeom prst="rect">
              <a:avLst/>
            </a:prstGeom>
            <a:noFill/>
            <a:ln w="12700">
              <a:noFill/>
            </a:ln>
          </p:spPr>
          <p:txBody>
            <a:bodyPr>
              <a:spAutoFit/>
            </a:bodyPr>
            <a:p>
              <a:r>
                <a:rPr lang="zh-CN" altLang="en-US" sz="2200" b="1">
                  <a:solidFill>
                    <a:srgbClr val="0000FF"/>
                  </a:solidFill>
                  <a:latin typeface="Times New Roman" panose="02020603050405020304" pitchFamily="18" charset="0"/>
                  <a:ea typeface="华文新魏" panose="02010800040101010101" pitchFamily="2" charset="-122"/>
                </a:rPr>
                <a:t>应加蓝色部分，</a:t>
              </a:r>
              <a:r>
                <a:rPr lang="zh-CN" altLang="en-US" sz="2200" b="1">
                  <a:solidFill>
                    <a:srgbClr val="FF0000"/>
                  </a:solidFill>
                  <a:latin typeface="Times New Roman" panose="02020603050405020304" pitchFamily="18" charset="0"/>
                  <a:ea typeface="华文新魏" panose="02010800040101010101" pitchFamily="2" charset="-122"/>
                </a:rPr>
                <a:t>为什么？</a:t>
              </a:r>
              <a:endParaRPr lang="zh-CN" altLang="en-US" sz="2200" b="1">
                <a:solidFill>
                  <a:srgbClr val="FF0000"/>
                </a:solidFill>
                <a:latin typeface="Times New Roman" panose="02020603050405020304" pitchFamily="18" charset="0"/>
                <a:ea typeface="华文新魏" panose="02010800040101010101" pitchFamily="2" charset="-122"/>
              </a:endParaRPr>
            </a:p>
          </p:txBody>
        </p:sp>
        <p:sp>
          <p:nvSpPr>
            <p:cNvPr id="97377" name="Line 85"/>
            <p:cNvSpPr/>
            <p:nvPr/>
          </p:nvSpPr>
          <p:spPr>
            <a:xfrm flipH="1">
              <a:off x="2269" y="1820"/>
              <a:ext cx="1081" cy="120"/>
            </a:xfrm>
            <a:prstGeom prst="line">
              <a:avLst/>
            </a:prstGeom>
            <a:ln w="22225" cap="flat" cmpd="sng">
              <a:solidFill>
                <a:schemeClr val="accent2"/>
              </a:solidFill>
              <a:prstDash val="solid"/>
              <a:headEnd type="none" w="med" len="med"/>
              <a:tailEnd type="triangle" w="med" len="med"/>
            </a:ln>
          </p:spPr>
        </p:sp>
        <p:sp>
          <p:nvSpPr>
            <p:cNvPr id="97378" name="Line 86"/>
            <p:cNvSpPr/>
            <p:nvPr/>
          </p:nvSpPr>
          <p:spPr>
            <a:xfrm flipH="1">
              <a:off x="3011" y="1875"/>
              <a:ext cx="339" cy="1061"/>
            </a:xfrm>
            <a:prstGeom prst="line">
              <a:avLst/>
            </a:prstGeom>
            <a:ln w="22225" cap="flat" cmpd="sng">
              <a:solidFill>
                <a:schemeClr val="accent2"/>
              </a:solidFill>
              <a:prstDash val="solid"/>
              <a:headEnd type="none" w="med" len="med"/>
              <a:tailEnd type="triangle" w="med" len="med"/>
            </a:ln>
          </p:spPr>
        </p:sp>
      </p:grpSp>
      <p:sp>
        <p:nvSpPr>
          <p:cNvPr id="863319" name="Text Box 87"/>
          <p:cNvSpPr txBox="1"/>
          <p:nvPr/>
        </p:nvSpPr>
        <p:spPr>
          <a:xfrm>
            <a:off x="1285875" y="6388100"/>
            <a:ext cx="7572375" cy="396875"/>
          </a:xfrm>
          <a:prstGeom prst="rect">
            <a:avLst/>
          </a:prstGeom>
          <a:noFill/>
          <a:ln w="50800">
            <a:noFill/>
          </a:ln>
        </p:spPr>
        <p:txBody>
          <a:bodyPr>
            <a:spAutoFit/>
          </a:bodyPr>
          <a:p>
            <a:pPr>
              <a:lnSpc>
                <a:spcPct val="80000"/>
              </a:lnSpc>
            </a:pPr>
            <a:r>
              <a:rPr lang="en-US" altLang="zh-CN" sz="2400" b="1">
                <a:solidFill>
                  <a:srgbClr val="A50021"/>
                </a:solidFill>
                <a:latin typeface="Times New Roman" panose="02020603050405020304" pitchFamily="18" charset="0"/>
                <a:ea typeface="华文新魏" panose="02010800040101010101" pitchFamily="2" charset="-122"/>
              </a:rPr>
              <a:t>RegDst=</a:t>
            </a:r>
            <a:r>
              <a:rPr lang="zh-CN" altLang="en-US" sz="2400" b="1">
                <a:solidFill>
                  <a:srgbClr val="A50021"/>
                </a:solidFill>
                <a:latin typeface="Times New Roman" panose="02020603050405020304" pitchFamily="18" charset="0"/>
                <a:ea typeface="华文新魏" panose="02010800040101010101" pitchFamily="2" charset="-122"/>
              </a:rPr>
              <a:t>？；</a:t>
            </a:r>
            <a:r>
              <a:rPr lang="en-US" altLang="zh-CN" sz="2400" b="1">
                <a:solidFill>
                  <a:srgbClr val="A50021"/>
                </a:solidFill>
                <a:latin typeface="Times New Roman" panose="02020603050405020304" pitchFamily="18" charset="0"/>
                <a:ea typeface="华文新魏" panose="02010800040101010101" pitchFamily="2" charset="-122"/>
              </a:rPr>
              <a:t>RegWr=</a:t>
            </a:r>
            <a:r>
              <a:rPr lang="zh-CN" altLang="en-US" sz="2400" b="1">
                <a:solidFill>
                  <a:srgbClr val="A50021"/>
                </a:solidFill>
                <a:latin typeface="Times New Roman" panose="02020603050405020304" pitchFamily="18" charset="0"/>
                <a:ea typeface="华文新魏" panose="02010800040101010101" pitchFamily="2" charset="-122"/>
              </a:rPr>
              <a:t>？；</a:t>
            </a:r>
            <a:r>
              <a:rPr lang="en-US" altLang="zh-CN" sz="2400" b="1">
                <a:solidFill>
                  <a:srgbClr val="A50021"/>
                </a:solidFill>
                <a:latin typeface="Times New Roman" panose="02020603050405020304" pitchFamily="18" charset="0"/>
                <a:ea typeface="华文新魏" panose="02010800040101010101" pitchFamily="2" charset="-122"/>
              </a:rPr>
              <a:t>ALUctr=</a:t>
            </a:r>
            <a:r>
              <a:rPr lang="zh-CN" altLang="en-US" sz="2400" b="1">
                <a:solidFill>
                  <a:srgbClr val="A50021"/>
                </a:solidFill>
                <a:latin typeface="Times New Roman" panose="02020603050405020304" pitchFamily="18" charset="0"/>
                <a:ea typeface="华文新魏" panose="02010800040101010101" pitchFamily="2" charset="-122"/>
              </a:rPr>
              <a:t>？；</a:t>
            </a:r>
            <a:r>
              <a:rPr lang="en-US" altLang="zh-CN" sz="2400" b="1">
                <a:solidFill>
                  <a:srgbClr val="A50021"/>
                </a:solidFill>
                <a:latin typeface="Times New Roman" panose="02020603050405020304" pitchFamily="18" charset="0"/>
                <a:ea typeface="华文新魏" panose="02010800040101010101" pitchFamily="2" charset="-122"/>
              </a:rPr>
              <a:t>ALUSrc=</a:t>
            </a:r>
            <a:r>
              <a:rPr lang="zh-CN" altLang="en-US" sz="2400" b="1">
                <a:solidFill>
                  <a:srgbClr val="A50021"/>
                </a:solidFill>
                <a:latin typeface="Times New Roman" panose="02020603050405020304" pitchFamily="18" charset="0"/>
                <a:ea typeface="华文新魏" panose="02010800040101010101" pitchFamily="2" charset="-122"/>
              </a:rPr>
              <a:t>？</a:t>
            </a:r>
            <a:endParaRPr lang="zh-CN" altLang="en-US" sz="2400" b="1">
              <a:solidFill>
                <a:srgbClr val="A50021"/>
              </a:solidFill>
              <a:latin typeface="Times New Roman" panose="02020603050405020304" pitchFamily="18" charset="0"/>
              <a:ea typeface="华文新魏" panose="02010800040101010101" pitchFamily="2" charset="-122"/>
            </a:endParaRPr>
          </a:p>
        </p:txBody>
      </p:sp>
      <p:grpSp>
        <p:nvGrpSpPr>
          <p:cNvPr id="9" name="Group 105"/>
          <p:cNvGrpSpPr/>
          <p:nvPr/>
        </p:nvGrpSpPr>
        <p:grpSpPr>
          <a:xfrm>
            <a:off x="2000250" y="4246563"/>
            <a:ext cx="4021138" cy="1644650"/>
            <a:chOff x="1329" y="2760"/>
            <a:chExt cx="2533" cy="1036"/>
          </a:xfrm>
        </p:grpSpPr>
        <p:grpSp>
          <p:nvGrpSpPr>
            <p:cNvPr id="97353" name="Group 106"/>
            <p:cNvGrpSpPr/>
            <p:nvPr/>
          </p:nvGrpSpPr>
          <p:grpSpPr>
            <a:xfrm>
              <a:off x="1329" y="2760"/>
              <a:ext cx="2533" cy="1036"/>
              <a:chOff x="1329" y="3039"/>
              <a:chExt cx="2533" cy="1036"/>
            </a:xfrm>
          </p:grpSpPr>
          <p:grpSp>
            <p:nvGrpSpPr>
              <p:cNvPr id="97357" name="Group 107"/>
              <p:cNvGrpSpPr/>
              <p:nvPr/>
            </p:nvGrpSpPr>
            <p:grpSpPr>
              <a:xfrm>
                <a:off x="1329" y="3039"/>
                <a:ext cx="2001" cy="973"/>
                <a:chOff x="1329" y="3039"/>
                <a:chExt cx="2001" cy="973"/>
              </a:xfrm>
            </p:grpSpPr>
            <p:sp>
              <p:nvSpPr>
                <p:cNvPr id="97359" name="Rectangle 108"/>
                <p:cNvSpPr/>
                <p:nvPr/>
              </p:nvSpPr>
              <p:spPr>
                <a:xfrm rot="5400000">
                  <a:off x="2256" y="3584"/>
                  <a:ext cx="626" cy="229"/>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ZeroExt</a:t>
                  </a:r>
                  <a:endParaRPr lang="en-US" altLang="zh-CN" b="1">
                    <a:latin typeface="Times New Roman" panose="02020603050405020304" pitchFamily="18" charset="0"/>
                    <a:ea typeface="华文新魏" panose="02010800040101010101" pitchFamily="2" charset="-122"/>
                  </a:endParaRPr>
                </a:p>
              </p:txBody>
            </p:sp>
            <p:sp>
              <p:nvSpPr>
                <p:cNvPr id="97360" name="Rectangle 109"/>
                <p:cNvSpPr/>
                <p:nvPr/>
              </p:nvSpPr>
              <p:spPr>
                <a:xfrm rot="5400000">
                  <a:off x="3011" y="3313"/>
                  <a:ext cx="40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sp>
              <p:nvSpPr>
                <p:cNvPr id="97361" name="Line 110"/>
                <p:cNvSpPr/>
                <p:nvPr/>
              </p:nvSpPr>
              <p:spPr>
                <a:xfrm>
                  <a:off x="1832" y="3696"/>
                  <a:ext cx="608" cy="0"/>
                </a:xfrm>
                <a:prstGeom prst="line">
                  <a:avLst/>
                </a:prstGeom>
                <a:ln w="25400" cap="flat" cmpd="sng">
                  <a:solidFill>
                    <a:srgbClr val="0000FF"/>
                  </a:solidFill>
                  <a:prstDash val="solid"/>
                  <a:headEnd type="none" w="med" len="med"/>
                  <a:tailEnd type="none" w="med" len="med"/>
                </a:ln>
              </p:spPr>
            </p:sp>
            <p:sp>
              <p:nvSpPr>
                <p:cNvPr id="97362" name="Rectangle 111"/>
                <p:cNvSpPr/>
                <p:nvPr/>
              </p:nvSpPr>
              <p:spPr>
                <a:xfrm>
                  <a:off x="1911" y="3696"/>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grpSp>
              <p:nvGrpSpPr>
                <p:cNvPr id="97363" name="Group 112"/>
                <p:cNvGrpSpPr/>
                <p:nvPr/>
              </p:nvGrpSpPr>
              <p:grpSpPr>
                <a:xfrm>
                  <a:off x="1329" y="3039"/>
                  <a:ext cx="1990" cy="954"/>
                  <a:chOff x="1329" y="3039"/>
                  <a:chExt cx="1990" cy="954"/>
                </a:xfrm>
              </p:grpSpPr>
              <p:grpSp>
                <p:nvGrpSpPr>
                  <p:cNvPr id="97364" name="Group 113"/>
                  <p:cNvGrpSpPr/>
                  <p:nvPr/>
                </p:nvGrpSpPr>
                <p:grpSpPr>
                  <a:xfrm>
                    <a:off x="3113" y="3039"/>
                    <a:ext cx="206" cy="705"/>
                    <a:chOff x="3113" y="3039"/>
                    <a:chExt cx="206" cy="705"/>
                  </a:xfrm>
                </p:grpSpPr>
                <p:sp>
                  <p:nvSpPr>
                    <p:cNvPr id="97372" name="Line 114"/>
                    <p:cNvSpPr/>
                    <p:nvPr/>
                  </p:nvSpPr>
                  <p:spPr>
                    <a:xfrm>
                      <a:off x="3120" y="3039"/>
                      <a:ext cx="0" cy="704"/>
                    </a:xfrm>
                    <a:prstGeom prst="line">
                      <a:avLst/>
                    </a:prstGeom>
                    <a:ln w="25400" cap="flat" cmpd="sng">
                      <a:solidFill>
                        <a:srgbClr val="0000FF"/>
                      </a:solidFill>
                      <a:prstDash val="solid"/>
                      <a:headEnd type="none" w="med" len="med"/>
                      <a:tailEnd type="none" w="med" len="med"/>
                    </a:ln>
                  </p:spPr>
                </p:sp>
                <p:sp>
                  <p:nvSpPr>
                    <p:cNvPr id="97373" name="Line 115"/>
                    <p:cNvSpPr/>
                    <p:nvPr/>
                  </p:nvSpPr>
                  <p:spPr>
                    <a:xfrm>
                      <a:off x="3128" y="3046"/>
                      <a:ext cx="176" cy="80"/>
                    </a:xfrm>
                    <a:prstGeom prst="line">
                      <a:avLst/>
                    </a:prstGeom>
                    <a:ln w="25400" cap="flat" cmpd="sng">
                      <a:solidFill>
                        <a:srgbClr val="0000FF"/>
                      </a:solidFill>
                      <a:prstDash val="solid"/>
                      <a:headEnd type="none" w="med" len="med"/>
                      <a:tailEnd type="none" w="med" len="med"/>
                    </a:ln>
                  </p:spPr>
                </p:sp>
                <p:sp>
                  <p:nvSpPr>
                    <p:cNvPr id="97374" name="Line 116"/>
                    <p:cNvSpPr/>
                    <p:nvPr/>
                  </p:nvSpPr>
                  <p:spPr>
                    <a:xfrm flipV="1">
                      <a:off x="3113" y="3640"/>
                      <a:ext cx="205" cy="104"/>
                    </a:xfrm>
                    <a:prstGeom prst="line">
                      <a:avLst/>
                    </a:prstGeom>
                    <a:ln w="25400" cap="flat" cmpd="sng">
                      <a:solidFill>
                        <a:srgbClr val="0000FF"/>
                      </a:solidFill>
                      <a:prstDash val="solid"/>
                      <a:headEnd type="none" w="med" len="med"/>
                      <a:tailEnd type="none" w="med" len="med"/>
                    </a:ln>
                  </p:spPr>
                </p:sp>
                <p:sp>
                  <p:nvSpPr>
                    <p:cNvPr id="97375" name="Line 117"/>
                    <p:cNvSpPr/>
                    <p:nvPr/>
                  </p:nvSpPr>
                  <p:spPr>
                    <a:xfrm>
                      <a:off x="3319" y="3128"/>
                      <a:ext cx="0" cy="512"/>
                    </a:xfrm>
                    <a:prstGeom prst="line">
                      <a:avLst/>
                    </a:prstGeom>
                    <a:ln w="25400" cap="flat" cmpd="sng">
                      <a:solidFill>
                        <a:srgbClr val="0000FF"/>
                      </a:solidFill>
                      <a:prstDash val="solid"/>
                      <a:headEnd type="none" w="med" len="med"/>
                      <a:tailEnd type="none" w="med" len="med"/>
                    </a:ln>
                  </p:spPr>
                </p:sp>
              </p:grpSp>
              <p:sp>
                <p:nvSpPr>
                  <p:cNvPr id="97365" name="Rectangle 118"/>
                  <p:cNvSpPr/>
                  <p:nvPr/>
                </p:nvSpPr>
                <p:spPr>
                  <a:xfrm>
                    <a:off x="2456" y="3404"/>
                    <a:ext cx="223" cy="589"/>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7366" name="Line 119"/>
                  <p:cNvSpPr/>
                  <p:nvPr/>
                </p:nvSpPr>
                <p:spPr>
                  <a:xfrm>
                    <a:off x="2696" y="3648"/>
                    <a:ext cx="416" cy="0"/>
                  </a:xfrm>
                  <a:prstGeom prst="line">
                    <a:avLst/>
                  </a:prstGeom>
                  <a:ln w="25400" cap="flat" cmpd="sng">
                    <a:solidFill>
                      <a:srgbClr val="0000FF"/>
                    </a:solidFill>
                    <a:prstDash val="solid"/>
                    <a:headEnd type="none" w="med" len="med"/>
                    <a:tailEnd type="triangle" w="med" len="med"/>
                  </a:ln>
                </p:spPr>
              </p:sp>
              <p:sp>
                <p:nvSpPr>
                  <p:cNvPr id="97367" name="Rectangle 120"/>
                  <p:cNvSpPr/>
                  <p:nvPr/>
                </p:nvSpPr>
                <p:spPr>
                  <a:xfrm>
                    <a:off x="2691" y="3672"/>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97368" name="Line 121"/>
                  <p:cNvSpPr/>
                  <p:nvPr/>
                </p:nvSpPr>
                <p:spPr>
                  <a:xfrm flipH="1">
                    <a:off x="2876" y="3604"/>
                    <a:ext cx="56" cy="88"/>
                  </a:xfrm>
                  <a:prstGeom prst="line">
                    <a:avLst/>
                  </a:prstGeom>
                  <a:ln w="12700" cap="flat" cmpd="sng">
                    <a:solidFill>
                      <a:srgbClr val="0000FF"/>
                    </a:solidFill>
                    <a:prstDash val="solid"/>
                    <a:headEnd type="none" w="med" len="med"/>
                    <a:tailEnd type="none" w="med" len="med"/>
                  </a:ln>
                </p:spPr>
              </p:sp>
              <p:sp>
                <p:nvSpPr>
                  <p:cNvPr id="97369" name="Line 122"/>
                  <p:cNvSpPr/>
                  <p:nvPr/>
                </p:nvSpPr>
                <p:spPr>
                  <a:xfrm flipH="1">
                    <a:off x="2108" y="3652"/>
                    <a:ext cx="56" cy="88"/>
                  </a:xfrm>
                  <a:prstGeom prst="line">
                    <a:avLst/>
                  </a:prstGeom>
                  <a:ln w="12700" cap="flat" cmpd="sng">
                    <a:solidFill>
                      <a:srgbClr val="0000FF"/>
                    </a:solidFill>
                    <a:prstDash val="solid"/>
                    <a:headEnd type="none" w="med" len="med"/>
                    <a:tailEnd type="none" w="med" len="med"/>
                  </a:ln>
                </p:spPr>
              </p:sp>
              <p:sp>
                <p:nvSpPr>
                  <p:cNvPr id="97370" name="Rectangle 123"/>
                  <p:cNvSpPr/>
                  <p:nvPr/>
                </p:nvSpPr>
                <p:spPr>
                  <a:xfrm>
                    <a:off x="1329" y="3600"/>
                    <a:ext cx="543"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97371" name="Line 124"/>
                  <p:cNvSpPr/>
                  <p:nvPr/>
                </p:nvSpPr>
                <p:spPr>
                  <a:xfrm>
                    <a:off x="3216" y="3697"/>
                    <a:ext cx="0" cy="272"/>
                  </a:xfrm>
                  <a:prstGeom prst="line">
                    <a:avLst/>
                  </a:prstGeom>
                  <a:ln w="25400" cap="flat" cmpd="sng">
                    <a:solidFill>
                      <a:schemeClr val="tx1"/>
                    </a:solidFill>
                    <a:prstDash val="solid"/>
                    <a:headEnd type="triangle" w="med" len="med"/>
                    <a:tailEnd type="none" w="med" len="med"/>
                  </a:ln>
                </p:spPr>
              </p:sp>
            </p:grpSp>
          </p:grpSp>
          <p:sp>
            <p:nvSpPr>
              <p:cNvPr id="97358" name="Rectangle 125"/>
              <p:cNvSpPr/>
              <p:nvPr/>
            </p:nvSpPr>
            <p:spPr>
              <a:xfrm>
                <a:off x="3174" y="3825"/>
                <a:ext cx="688" cy="250"/>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ea typeface="华文新魏" panose="02010800040101010101" pitchFamily="2" charset="-122"/>
                  </a:rPr>
                  <a:t>ALUSrc</a:t>
                </a:r>
                <a:endParaRPr lang="en-US" altLang="zh-CN" sz="2000" b="1">
                  <a:solidFill>
                    <a:srgbClr val="A50021"/>
                  </a:solidFill>
                  <a:latin typeface="Times New Roman" panose="02020603050405020304" pitchFamily="18" charset="0"/>
                  <a:ea typeface="华文新魏" panose="02010800040101010101" pitchFamily="2" charset="-122"/>
                </a:endParaRPr>
              </a:p>
            </p:txBody>
          </p:sp>
        </p:grpSp>
        <p:grpSp>
          <p:nvGrpSpPr>
            <p:cNvPr id="97354" name="Group 126"/>
            <p:cNvGrpSpPr/>
            <p:nvPr/>
          </p:nvGrpSpPr>
          <p:grpSpPr>
            <a:xfrm>
              <a:off x="3075" y="2821"/>
              <a:ext cx="142" cy="644"/>
              <a:chOff x="3075" y="2821"/>
              <a:chExt cx="142" cy="644"/>
            </a:xfrm>
          </p:grpSpPr>
          <p:sp>
            <p:nvSpPr>
              <p:cNvPr id="97355" name="Text Box 127"/>
              <p:cNvSpPr txBox="1"/>
              <p:nvPr/>
            </p:nvSpPr>
            <p:spPr>
              <a:xfrm>
                <a:off x="3089" y="282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97356" name="Text Box 128"/>
              <p:cNvSpPr txBox="1"/>
              <p:nvPr/>
            </p:nvSpPr>
            <p:spPr>
              <a:xfrm>
                <a:off x="3075" y="323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grpSp>
      <p:grpSp>
        <p:nvGrpSpPr>
          <p:cNvPr id="15" name="Group 89"/>
          <p:cNvGrpSpPr/>
          <p:nvPr/>
        </p:nvGrpSpPr>
        <p:grpSpPr>
          <a:xfrm>
            <a:off x="1366838" y="2219325"/>
            <a:ext cx="2325687" cy="709613"/>
            <a:chOff x="823" y="1449"/>
            <a:chExt cx="1465" cy="447"/>
          </a:xfrm>
        </p:grpSpPr>
        <p:grpSp>
          <p:nvGrpSpPr>
            <p:cNvPr id="97338" name="Group 90"/>
            <p:cNvGrpSpPr/>
            <p:nvPr/>
          </p:nvGrpSpPr>
          <p:grpSpPr>
            <a:xfrm>
              <a:off x="823" y="1449"/>
              <a:ext cx="1465" cy="447"/>
              <a:chOff x="823" y="1728"/>
              <a:chExt cx="1465" cy="447"/>
            </a:xfrm>
          </p:grpSpPr>
          <p:sp>
            <p:nvSpPr>
              <p:cNvPr id="97341" name="Rectangle 91"/>
              <p:cNvSpPr/>
              <p:nvPr/>
            </p:nvSpPr>
            <p:spPr>
              <a:xfrm>
                <a:off x="1959" y="1728"/>
                <a:ext cx="329" cy="212"/>
              </a:xfrm>
              <a:prstGeom prst="rect">
                <a:avLst/>
              </a:prstGeom>
              <a:noFill/>
              <a:ln w="12700">
                <a:noFill/>
              </a:ln>
            </p:spPr>
            <p:txBody>
              <a:bodyPr lIns="90488" tIns="44450" rIns="90488" bIns="44450">
                <a:spAutoFit/>
              </a:bodyPr>
              <a:p>
                <a:r>
                  <a:rPr lang="en-US" altLang="zh-CN" sz="1600" b="1">
                    <a:latin typeface="Times New Roman" panose="02020603050405020304" pitchFamily="18" charset="0"/>
                    <a:ea typeface="华文新魏" panose="02010800040101010101" pitchFamily="2" charset="-122"/>
                  </a:rPr>
                  <a:t>Rt</a:t>
                </a:r>
                <a:endParaRPr lang="en-US" altLang="zh-CN" sz="1600" b="1">
                  <a:latin typeface="Times New Roman" panose="02020603050405020304" pitchFamily="18" charset="0"/>
                  <a:ea typeface="华文新魏" panose="02010800040101010101" pitchFamily="2" charset="-122"/>
                </a:endParaRPr>
              </a:p>
            </p:txBody>
          </p:sp>
          <p:grpSp>
            <p:nvGrpSpPr>
              <p:cNvPr id="97342" name="Group 92"/>
              <p:cNvGrpSpPr/>
              <p:nvPr/>
            </p:nvGrpSpPr>
            <p:grpSpPr>
              <a:xfrm>
                <a:off x="1422" y="1944"/>
                <a:ext cx="736" cy="192"/>
                <a:chOff x="1422" y="1944"/>
                <a:chExt cx="736" cy="192"/>
              </a:xfrm>
            </p:grpSpPr>
            <p:sp>
              <p:nvSpPr>
                <p:cNvPr id="97349" name="Line 93"/>
                <p:cNvSpPr/>
                <p:nvPr/>
              </p:nvSpPr>
              <p:spPr>
                <a:xfrm flipH="1">
                  <a:off x="1422" y="1944"/>
                  <a:ext cx="736" cy="0"/>
                </a:xfrm>
                <a:prstGeom prst="line">
                  <a:avLst/>
                </a:prstGeom>
                <a:ln w="25400" cap="flat" cmpd="sng">
                  <a:solidFill>
                    <a:srgbClr val="0000FF"/>
                  </a:solidFill>
                  <a:prstDash val="solid"/>
                  <a:headEnd type="none" w="med" len="med"/>
                  <a:tailEnd type="none" w="med" len="med"/>
                </a:ln>
              </p:spPr>
            </p:sp>
            <p:sp>
              <p:nvSpPr>
                <p:cNvPr id="97350" name="Line 94"/>
                <p:cNvSpPr/>
                <p:nvPr/>
              </p:nvSpPr>
              <p:spPr>
                <a:xfrm flipH="1">
                  <a:off x="2039" y="1952"/>
                  <a:ext cx="112" cy="176"/>
                </a:xfrm>
                <a:prstGeom prst="line">
                  <a:avLst/>
                </a:prstGeom>
                <a:ln w="25400" cap="flat" cmpd="sng">
                  <a:solidFill>
                    <a:srgbClr val="0000FF"/>
                  </a:solidFill>
                  <a:prstDash val="solid"/>
                  <a:headEnd type="none" w="med" len="med"/>
                  <a:tailEnd type="none" w="med" len="med"/>
                </a:ln>
              </p:spPr>
            </p:sp>
            <p:sp>
              <p:nvSpPr>
                <p:cNvPr id="97351" name="Line 95"/>
                <p:cNvSpPr/>
                <p:nvPr/>
              </p:nvSpPr>
              <p:spPr>
                <a:xfrm>
                  <a:off x="1424" y="1952"/>
                  <a:ext cx="80" cy="176"/>
                </a:xfrm>
                <a:prstGeom prst="line">
                  <a:avLst/>
                </a:prstGeom>
                <a:ln w="25400" cap="flat" cmpd="sng">
                  <a:solidFill>
                    <a:srgbClr val="0000FF"/>
                  </a:solidFill>
                  <a:prstDash val="solid"/>
                  <a:headEnd type="none" w="med" len="med"/>
                  <a:tailEnd type="none" w="med" len="med"/>
                </a:ln>
              </p:spPr>
            </p:sp>
            <p:sp>
              <p:nvSpPr>
                <p:cNvPr id="97352" name="Line 96"/>
                <p:cNvSpPr/>
                <p:nvPr/>
              </p:nvSpPr>
              <p:spPr>
                <a:xfrm flipH="1">
                  <a:off x="1504" y="2136"/>
                  <a:ext cx="544" cy="0"/>
                </a:xfrm>
                <a:prstGeom prst="line">
                  <a:avLst/>
                </a:prstGeom>
                <a:ln w="25400" cap="flat" cmpd="sng">
                  <a:solidFill>
                    <a:srgbClr val="0000FF"/>
                  </a:solidFill>
                  <a:prstDash val="solid"/>
                  <a:headEnd type="none" w="med" len="med"/>
                  <a:tailEnd type="none" w="med" len="med"/>
                </a:ln>
              </p:spPr>
            </p:sp>
          </p:grpSp>
          <p:sp>
            <p:nvSpPr>
              <p:cNvPr id="97343" name="Line 97"/>
              <p:cNvSpPr/>
              <p:nvPr/>
            </p:nvSpPr>
            <p:spPr>
              <a:xfrm>
                <a:off x="1968" y="1784"/>
                <a:ext cx="1" cy="155"/>
              </a:xfrm>
              <a:prstGeom prst="line">
                <a:avLst/>
              </a:prstGeom>
              <a:ln w="25400" cap="flat" cmpd="sng">
                <a:solidFill>
                  <a:srgbClr val="0000FF"/>
                </a:solidFill>
                <a:prstDash val="solid"/>
                <a:headEnd type="none" w="med" len="med"/>
                <a:tailEnd type="none" w="med" len="med"/>
              </a:ln>
            </p:spPr>
          </p:sp>
          <p:sp>
            <p:nvSpPr>
              <p:cNvPr id="97344" name="Line 98"/>
              <p:cNvSpPr/>
              <p:nvPr/>
            </p:nvSpPr>
            <p:spPr>
              <a:xfrm>
                <a:off x="1584" y="1784"/>
                <a:ext cx="0" cy="164"/>
              </a:xfrm>
              <a:prstGeom prst="line">
                <a:avLst/>
              </a:prstGeom>
              <a:ln w="25400" cap="flat" cmpd="sng">
                <a:solidFill>
                  <a:srgbClr val="0000FF"/>
                </a:solidFill>
                <a:prstDash val="solid"/>
                <a:headEnd type="none" w="med" len="med"/>
                <a:tailEnd type="none" w="med" len="med"/>
              </a:ln>
            </p:spPr>
          </p:sp>
          <p:sp>
            <p:nvSpPr>
              <p:cNvPr id="97345" name="Rectangle 99"/>
              <p:cNvSpPr/>
              <p:nvPr/>
            </p:nvSpPr>
            <p:spPr>
              <a:xfrm>
                <a:off x="1568" y="1735"/>
                <a:ext cx="369" cy="212"/>
              </a:xfrm>
              <a:prstGeom prst="rect">
                <a:avLst/>
              </a:prstGeom>
              <a:noFill/>
              <a:ln w="12700">
                <a:noFill/>
              </a:ln>
            </p:spPr>
            <p:txBody>
              <a:bodyPr lIns="90488" tIns="44450" rIns="90488" bIns="44450">
                <a:spAutoFit/>
              </a:bodyPr>
              <a:p>
                <a:r>
                  <a:rPr lang="en-US" altLang="zh-CN" sz="1600" b="1">
                    <a:latin typeface="Times New Roman" panose="02020603050405020304" pitchFamily="18" charset="0"/>
                    <a:ea typeface="华文新魏" panose="02010800040101010101" pitchFamily="2" charset="-122"/>
                  </a:rPr>
                  <a:t>Rd</a:t>
                </a:r>
                <a:endParaRPr lang="en-US" altLang="zh-CN" sz="1600" b="1">
                  <a:latin typeface="Times New Roman" panose="02020603050405020304" pitchFamily="18" charset="0"/>
                  <a:ea typeface="华文新魏" panose="02010800040101010101" pitchFamily="2" charset="-122"/>
                </a:endParaRPr>
              </a:p>
            </p:txBody>
          </p:sp>
          <p:sp>
            <p:nvSpPr>
              <p:cNvPr id="97346" name="Line 100"/>
              <p:cNvSpPr/>
              <p:nvPr/>
            </p:nvSpPr>
            <p:spPr>
              <a:xfrm flipH="1">
                <a:off x="842" y="2064"/>
                <a:ext cx="640" cy="0"/>
              </a:xfrm>
              <a:prstGeom prst="line">
                <a:avLst/>
              </a:prstGeom>
              <a:ln w="25400" cap="flat" cmpd="sng">
                <a:solidFill>
                  <a:srgbClr val="0000FF"/>
                </a:solidFill>
                <a:prstDash val="solid"/>
                <a:headEnd type="triangle" w="med" len="med"/>
                <a:tailEnd type="none" w="med" len="med"/>
              </a:ln>
            </p:spPr>
          </p:sp>
          <p:sp>
            <p:nvSpPr>
              <p:cNvPr id="97347" name="Rectangle 101"/>
              <p:cNvSpPr/>
              <p:nvPr/>
            </p:nvSpPr>
            <p:spPr>
              <a:xfrm>
                <a:off x="823" y="1811"/>
                <a:ext cx="618" cy="250"/>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ea typeface="华文新魏" panose="02010800040101010101" pitchFamily="2" charset="-122"/>
                  </a:rPr>
                  <a:t>RegDst</a:t>
                </a:r>
                <a:endParaRPr lang="en-US" altLang="zh-CN" sz="2000" b="1">
                  <a:solidFill>
                    <a:srgbClr val="A50021"/>
                  </a:solidFill>
                  <a:latin typeface="Times New Roman" panose="02020603050405020304" pitchFamily="18" charset="0"/>
                  <a:ea typeface="华文新魏" panose="02010800040101010101" pitchFamily="2" charset="-122"/>
                </a:endParaRPr>
              </a:p>
            </p:txBody>
          </p:sp>
          <p:sp>
            <p:nvSpPr>
              <p:cNvPr id="97348" name="Rectangle 102"/>
              <p:cNvSpPr/>
              <p:nvPr/>
            </p:nvSpPr>
            <p:spPr>
              <a:xfrm>
                <a:off x="1599" y="1944"/>
                <a:ext cx="40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grpSp>
        <p:sp>
          <p:nvSpPr>
            <p:cNvPr id="97339" name="Text Box 103"/>
            <p:cNvSpPr txBox="1"/>
            <p:nvPr/>
          </p:nvSpPr>
          <p:spPr>
            <a:xfrm>
              <a:off x="1489" y="1616"/>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97340" name="Text Box 104"/>
            <p:cNvSpPr txBox="1"/>
            <p:nvPr/>
          </p:nvSpPr>
          <p:spPr>
            <a:xfrm>
              <a:off x="1875" y="161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sp>
        <p:nvSpPr>
          <p:cNvPr id="2" name="圆角矩形标注 1"/>
          <p:cNvSpPr/>
          <p:nvPr/>
        </p:nvSpPr>
        <p:spPr>
          <a:xfrm>
            <a:off x="539750" y="1570038"/>
            <a:ext cx="1906588" cy="706438"/>
          </a:xfrm>
          <a:prstGeom prst="wedgeRoundRectCallout">
            <a:avLst>
              <a:gd name="adj1" fmla="val 60327"/>
              <a:gd name="adj2" fmla="val 70693"/>
              <a:gd name="adj3" fmla="val 16667"/>
            </a:avLst>
          </a:prstGeom>
          <a:solidFill>
            <a:srgbClr val="FFFF00"/>
          </a:solid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50000"/>
              </a:spcBef>
              <a:buNone/>
            </a:pPr>
            <a:r>
              <a:rPr lang="en-US" altLang="zh-CN" sz="2000" b="1">
                <a:latin typeface="Times New Roman" panose="02020603050405020304" pitchFamily="18" charset="0"/>
                <a:ea typeface="华文新魏" panose="02010800040101010101" pitchFamily="2" charset="-122"/>
              </a:rPr>
              <a:t>R-Type</a:t>
            </a:r>
            <a:r>
              <a:rPr lang="zh-CN" altLang="en-US" sz="2000" b="1">
                <a:latin typeface="Times New Roman" panose="02020603050405020304" pitchFamily="18" charset="0"/>
                <a:ea typeface="华文新魏" panose="02010800040101010101" pitchFamily="2" charset="-122"/>
              </a:rPr>
              <a:t>类型的结果写入</a:t>
            </a:r>
            <a:r>
              <a:rPr lang="en-US" altLang="zh-CN" sz="2000" b="1">
                <a:latin typeface="Times New Roman" panose="02020603050405020304" pitchFamily="18" charset="0"/>
                <a:ea typeface="华文新魏" panose="02010800040101010101" pitchFamily="2" charset="-122"/>
              </a:rPr>
              <a:t>Rd</a:t>
            </a:r>
            <a:endParaRPr lang="en-US" altLang="zh-CN" sz="2000" b="1">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63319"/>
                                        </p:tgtEl>
                                        <p:attrNameLst>
                                          <p:attrName>style.visibility</p:attrName>
                                        </p:attrNameLst>
                                      </p:cBhvr>
                                      <p:to>
                                        <p:strVal val="visible"/>
                                      </p:to>
                                    </p:set>
                                    <p:animEffect transition="in" filter="blinds(horizontal)">
                                      <p:cBhvr>
                                        <p:cTn id="26" dur="500"/>
                                        <p:tgtEl>
                                          <p:spTgt spid="863319"/>
                                        </p:tgtEl>
                                      </p:cBhvr>
                                    </p:animEffect>
                                  </p:childTnLst>
                                  <p:subTnLst>
                                    <p:set>
                                      <p:cBhvr override="childStyle">
                                        <p:cTn dur="1" fill="hold" display="0" masterRel="nextClick" afterEffect="1"/>
                                        <p:tgtEl>
                                          <p:spTgt spid="86331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63320"/>
                                        </p:tgtEl>
                                        <p:attrNameLst>
                                          <p:attrName>style.visibility</p:attrName>
                                        </p:attrNameLst>
                                      </p:cBhvr>
                                      <p:to>
                                        <p:strVal val="visible"/>
                                      </p:to>
                                    </p:set>
                                    <p:animEffect transition="in" filter="blinds(horizontal)">
                                      <p:cBhvr>
                                        <p:cTn id="31" dur="500"/>
                                        <p:tgtEl>
                                          <p:spTgt spid="86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320" grpId="0"/>
      <p:bldP spid="863319" grpId="0"/>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xfrm>
            <a:off x="852488" y="0"/>
            <a:ext cx="7934325"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访存指令中的数据装入指令 </a:t>
            </a:r>
            <a:r>
              <a:rPr lang="en-US" altLang="zh-CN" sz="2000">
                <a:solidFill>
                  <a:srgbClr val="A50021"/>
                </a:solidFill>
                <a:ea typeface="微软雅黑" panose="020B0503020204020204" pitchFamily="34" charset="-122"/>
              </a:rPr>
              <a:t>(lw)</a:t>
            </a:r>
            <a:endParaRPr lang="en-US" altLang="zh-CN" sz="2000">
              <a:solidFill>
                <a:srgbClr val="A50021"/>
              </a:solidFill>
              <a:ea typeface="微软雅黑" panose="020B0503020204020204" pitchFamily="34" charset="-122"/>
            </a:endParaRPr>
          </a:p>
        </p:txBody>
      </p:sp>
      <p:grpSp>
        <p:nvGrpSpPr>
          <p:cNvPr id="99330" name="Group 3"/>
          <p:cNvGrpSpPr/>
          <p:nvPr/>
        </p:nvGrpSpPr>
        <p:grpSpPr>
          <a:xfrm>
            <a:off x="3276600" y="5268913"/>
            <a:ext cx="5953125" cy="946150"/>
            <a:chOff x="1918" y="3360"/>
            <a:chExt cx="3750" cy="596"/>
          </a:xfrm>
        </p:grpSpPr>
        <p:sp>
          <p:nvSpPr>
            <p:cNvPr id="99394" name="Rectangle 4"/>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9395" name="Group 5"/>
            <p:cNvGrpSpPr/>
            <p:nvPr/>
          </p:nvGrpSpPr>
          <p:grpSpPr>
            <a:xfrm>
              <a:off x="1979" y="3552"/>
              <a:ext cx="624" cy="212"/>
              <a:chOff x="1979" y="3552"/>
              <a:chExt cx="624" cy="212"/>
            </a:xfrm>
          </p:grpSpPr>
          <p:sp>
            <p:nvSpPr>
              <p:cNvPr id="99403" name="Rectangle 6"/>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404" name="Rectangle 7"/>
              <p:cNvSpPr/>
              <p:nvPr/>
            </p:nvSpPr>
            <p:spPr>
              <a:xfrm>
                <a:off x="2161" y="3552"/>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99396" name="Rectangle 8"/>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97" name="Rectangle 9"/>
            <p:cNvSpPr/>
            <p:nvPr/>
          </p:nvSpPr>
          <p:spPr>
            <a:xfrm>
              <a:off x="3554" y="3552"/>
              <a:ext cx="89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99398" name="Rectangle 10"/>
            <p:cNvSpPr/>
            <p:nvPr/>
          </p:nvSpPr>
          <p:spPr>
            <a:xfrm>
              <a:off x="5488" y="3360"/>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9399" name="Rectangle 11"/>
            <p:cNvSpPr/>
            <p:nvPr/>
          </p:nvSpPr>
          <p:spPr>
            <a:xfrm>
              <a:off x="2414" y="3360"/>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9400" name="Rectangle 12"/>
            <p:cNvSpPr/>
            <p:nvPr/>
          </p:nvSpPr>
          <p:spPr>
            <a:xfrm>
              <a:off x="1918" y="3360"/>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9401" name="Rectangle 13"/>
            <p:cNvSpPr/>
            <p:nvPr/>
          </p:nvSpPr>
          <p:spPr>
            <a:xfrm>
              <a:off x="2143" y="3744"/>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402" name="Rectangle 14"/>
            <p:cNvSpPr/>
            <p:nvPr/>
          </p:nvSpPr>
          <p:spPr>
            <a:xfrm>
              <a:off x="3816" y="3744"/>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99331" name="Group 15"/>
          <p:cNvGrpSpPr/>
          <p:nvPr/>
        </p:nvGrpSpPr>
        <p:grpSpPr>
          <a:xfrm>
            <a:off x="3276600" y="1357313"/>
            <a:ext cx="5891213" cy="946150"/>
            <a:chOff x="1918" y="672"/>
            <a:chExt cx="3711" cy="596"/>
          </a:xfrm>
        </p:grpSpPr>
        <p:grpSp>
          <p:nvGrpSpPr>
            <p:cNvPr id="99359" name="Group 16"/>
            <p:cNvGrpSpPr/>
            <p:nvPr/>
          </p:nvGrpSpPr>
          <p:grpSpPr>
            <a:xfrm>
              <a:off x="1918" y="672"/>
              <a:ext cx="3711" cy="404"/>
              <a:chOff x="1918" y="672"/>
              <a:chExt cx="3711" cy="404"/>
            </a:xfrm>
          </p:grpSpPr>
          <p:grpSp>
            <p:nvGrpSpPr>
              <p:cNvPr id="99366" name="Group 17"/>
              <p:cNvGrpSpPr/>
              <p:nvPr/>
            </p:nvGrpSpPr>
            <p:grpSpPr>
              <a:xfrm>
                <a:off x="1979" y="864"/>
                <a:ext cx="3607" cy="212"/>
                <a:chOff x="1979" y="864"/>
                <a:chExt cx="3607" cy="212"/>
              </a:xfrm>
            </p:grpSpPr>
            <p:sp>
              <p:nvSpPr>
                <p:cNvPr id="99374" name="Rectangle 18"/>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9375" name="Group 19"/>
                <p:cNvGrpSpPr/>
                <p:nvPr/>
              </p:nvGrpSpPr>
              <p:grpSpPr>
                <a:xfrm>
                  <a:off x="1979" y="864"/>
                  <a:ext cx="3607" cy="212"/>
                  <a:chOff x="1979" y="864"/>
                  <a:chExt cx="3607" cy="212"/>
                </a:xfrm>
              </p:grpSpPr>
              <p:grpSp>
                <p:nvGrpSpPr>
                  <p:cNvPr id="99376" name="Group 20"/>
                  <p:cNvGrpSpPr/>
                  <p:nvPr/>
                </p:nvGrpSpPr>
                <p:grpSpPr>
                  <a:xfrm>
                    <a:off x="1979" y="864"/>
                    <a:ext cx="624" cy="212"/>
                    <a:chOff x="1979" y="864"/>
                    <a:chExt cx="624" cy="212"/>
                  </a:xfrm>
                </p:grpSpPr>
                <p:sp>
                  <p:nvSpPr>
                    <p:cNvPr id="99392" name="Rectangle 21"/>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93" name="Rectangle 22"/>
                    <p:cNvSpPr/>
                    <p:nvPr/>
                  </p:nvSpPr>
                  <p:spPr>
                    <a:xfrm>
                      <a:off x="2161" y="864"/>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9377" name="Group 23"/>
                  <p:cNvGrpSpPr/>
                  <p:nvPr/>
                </p:nvGrpSpPr>
                <p:grpSpPr>
                  <a:xfrm>
                    <a:off x="2611" y="864"/>
                    <a:ext cx="580" cy="212"/>
                    <a:chOff x="2611" y="864"/>
                    <a:chExt cx="580" cy="212"/>
                  </a:xfrm>
                </p:grpSpPr>
                <p:sp>
                  <p:nvSpPr>
                    <p:cNvPr id="99390" name="Rectangle 24"/>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91" name="Rectangle 25"/>
                    <p:cNvSpPr/>
                    <p:nvPr/>
                  </p:nvSpPr>
                  <p:spPr>
                    <a:xfrm>
                      <a:off x="2776" y="864"/>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9378" name="Group 26"/>
                  <p:cNvGrpSpPr/>
                  <p:nvPr/>
                </p:nvGrpSpPr>
                <p:grpSpPr>
                  <a:xfrm>
                    <a:off x="3199" y="864"/>
                    <a:ext cx="579" cy="212"/>
                    <a:chOff x="3199" y="864"/>
                    <a:chExt cx="579" cy="212"/>
                  </a:xfrm>
                </p:grpSpPr>
                <p:sp>
                  <p:nvSpPr>
                    <p:cNvPr id="99388" name="Rectangle 27"/>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89" name="Rectangle 28"/>
                    <p:cNvSpPr/>
                    <p:nvPr/>
                  </p:nvSpPr>
                  <p:spPr>
                    <a:xfrm>
                      <a:off x="3363" y="864"/>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99379" name="Group 29"/>
                  <p:cNvGrpSpPr/>
                  <p:nvPr/>
                </p:nvGrpSpPr>
                <p:grpSpPr>
                  <a:xfrm>
                    <a:off x="3786" y="864"/>
                    <a:ext cx="579" cy="212"/>
                    <a:chOff x="3786" y="864"/>
                    <a:chExt cx="579" cy="212"/>
                  </a:xfrm>
                </p:grpSpPr>
                <p:sp>
                  <p:nvSpPr>
                    <p:cNvPr id="99386" name="Rectangle 30"/>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87" name="Rectangle 31"/>
                    <p:cNvSpPr/>
                    <p:nvPr/>
                  </p:nvSpPr>
                  <p:spPr>
                    <a:xfrm>
                      <a:off x="3951" y="864"/>
                      <a:ext cx="24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99380" name="Group 32"/>
                  <p:cNvGrpSpPr/>
                  <p:nvPr/>
                </p:nvGrpSpPr>
                <p:grpSpPr>
                  <a:xfrm>
                    <a:off x="4373" y="864"/>
                    <a:ext cx="580" cy="212"/>
                    <a:chOff x="4373" y="864"/>
                    <a:chExt cx="580" cy="212"/>
                  </a:xfrm>
                </p:grpSpPr>
                <p:sp>
                  <p:nvSpPr>
                    <p:cNvPr id="99384" name="Rectangle 33"/>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85" name="Rectangle 34"/>
                    <p:cNvSpPr/>
                    <p:nvPr/>
                  </p:nvSpPr>
                  <p:spPr>
                    <a:xfrm>
                      <a:off x="4448" y="864"/>
                      <a:ext cx="45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99381" name="Group 35"/>
                  <p:cNvGrpSpPr/>
                  <p:nvPr/>
                </p:nvGrpSpPr>
                <p:grpSpPr>
                  <a:xfrm>
                    <a:off x="4961" y="864"/>
                    <a:ext cx="625" cy="212"/>
                    <a:chOff x="4961" y="864"/>
                    <a:chExt cx="625" cy="212"/>
                  </a:xfrm>
                </p:grpSpPr>
                <p:sp>
                  <p:nvSpPr>
                    <p:cNvPr id="99382" name="Rectangle 36"/>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83" name="Rectangle 37"/>
                    <p:cNvSpPr/>
                    <p:nvPr/>
                  </p:nvSpPr>
                  <p:spPr>
                    <a:xfrm>
                      <a:off x="5143" y="864"/>
                      <a:ext cx="40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99367" name="Rectangle 38"/>
              <p:cNvSpPr/>
              <p:nvPr/>
            </p:nvSpPr>
            <p:spPr>
              <a:xfrm>
                <a:off x="5449" y="67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9368" name="Rectangle 39"/>
              <p:cNvSpPr/>
              <p:nvPr/>
            </p:nvSpPr>
            <p:spPr>
              <a:xfrm>
                <a:off x="4810" y="67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99369" name="Rectangle 40"/>
              <p:cNvSpPr/>
              <p:nvPr/>
            </p:nvSpPr>
            <p:spPr>
              <a:xfrm>
                <a:off x="4177" y="672"/>
                <a:ext cx="242"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99370" name="Rectangle 41"/>
              <p:cNvSpPr/>
              <p:nvPr/>
            </p:nvSpPr>
            <p:spPr>
              <a:xfrm>
                <a:off x="3590"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9371" name="Rectangle 42"/>
              <p:cNvSpPr/>
              <p:nvPr/>
            </p:nvSpPr>
            <p:spPr>
              <a:xfrm>
                <a:off x="3002"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9372" name="Rectangle 43"/>
              <p:cNvSpPr/>
              <p:nvPr/>
            </p:nvSpPr>
            <p:spPr>
              <a:xfrm>
                <a:off x="2414"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9373" name="Rectangle 44"/>
              <p:cNvSpPr/>
              <p:nvPr/>
            </p:nvSpPr>
            <p:spPr>
              <a:xfrm>
                <a:off x="1918" y="67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99360" name="Rectangle 45"/>
            <p:cNvSpPr/>
            <p:nvPr/>
          </p:nvSpPr>
          <p:spPr>
            <a:xfrm>
              <a:off x="2143"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61" name="Rectangle 46"/>
            <p:cNvSpPr/>
            <p:nvPr/>
          </p:nvSpPr>
          <p:spPr>
            <a:xfrm>
              <a:off x="5126"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62" name="Rectangle 47"/>
            <p:cNvSpPr/>
            <p:nvPr/>
          </p:nvSpPr>
          <p:spPr>
            <a:xfrm>
              <a:off x="4493"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63" name="Rectangle 48"/>
            <p:cNvSpPr/>
            <p:nvPr/>
          </p:nvSpPr>
          <p:spPr>
            <a:xfrm>
              <a:off x="3906"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64" name="Rectangle 49"/>
            <p:cNvSpPr/>
            <p:nvPr/>
          </p:nvSpPr>
          <p:spPr>
            <a:xfrm>
              <a:off x="3318"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65" name="Rectangle 50"/>
            <p:cNvSpPr/>
            <p:nvPr/>
          </p:nvSpPr>
          <p:spPr>
            <a:xfrm>
              <a:off x="2731" y="105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99332" name="Group 51"/>
          <p:cNvGrpSpPr/>
          <p:nvPr/>
        </p:nvGrpSpPr>
        <p:grpSpPr>
          <a:xfrm>
            <a:off x="3276600" y="2501900"/>
            <a:ext cx="5953125" cy="946150"/>
            <a:chOff x="1918" y="1392"/>
            <a:chExt cx="3750" cy="596"/>
          </a:xfrm>
        </p:grpSpPr>
        <p:sp>
          <p:nvSpPr>
            <p:cNvPr id="99338" name="Rectangle 52"/>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99339" name="Group 53"/>
            <p:cNvGrpSpPr/>
            <p:nvPr/>
          </p:nvGrpSpPr>
          <p:grpSpPr>
            <a:xfrm>
              <a:off x="1979" y="1584"/>
              <a:ext cx="624" cy="212"/>
              <a:chOff x="1979" y="1584"/>
              <a:chExt cx="624" cy="212"/>
            </a:xfrm>
          </p:grpSpPr>
          <p:sp>
            <p:nvSpPr>
              <p:cNvPr id="99357" name="Rectangle 54"/>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58" name="Rectangle 55"/>
              <p:cNvSpPr/>
              <p:nvPr/>
            </p:nvSpPr>
            <p:spPr>
              <a:xfrm>
                <a:off x="2161" y="1584"/>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99340" name="Group 56"/>
            <p:cNvGrpSpPr/>
            <p:nvPr/>
          </p:nvGrpSpPr>
          <p:grpSpPr>
            <a:xfrm>
              <a:off x="2611" y="1584"/>
              <a:ext cx="580" cy="212"/>
              <a:chOff x="2611" y="1584"/>
              <a:chExt cx="580" cy="212"/>
            </a:xfrm>
          </p:grpSpPr>
          <p:sp>
            <p:nvSpPr>
              <p:cNvPr id="99355" name="Rectangle 57"/>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56" name="Rectangle 58"/>
              <p:cNvSpPr/>
              <p:nvPr/>
            </p:nvSpPr>
            <p:spPr>
              <a:xfrm>
                <a:off x="2776" y="1584"/>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99341" name="Group 59"/>
            <p:cNvGrpSpPr/>
            <p:nvPr/>
          </p:nvGrpSpPr>
          <p:grpSpPr>
            <a:xfrm>
              <a:off x="3199" y="1584"/>
              <a:ext cx="579" cy="212"/>
              <a:chOff x="3199" y="1584"/>
              <a:chExt cx="579" cy="212"/>
            </a:xfrm>
          </p:grpSpPr>
          <p:sp>
            <p:nvSpPr>
              <p:cNvPr id="99353" name="Rectangle 60"/>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54" name="Rectangle 61"/>
              <p:cNvSpPr/>
              <p:nvPr/>
            </p:nvSpPr>
            <p:spPr>
              <a:xfrm>
                <a:off x="3363" y="1584"/>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99342" name="Rectangle 62"/>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99343" name="Rectangle 63"/>
            <p:cNvSpPr/>
            <p:nvPr/>
          </p:nvSpPr>
          <p:spPr>
            <a:xfrm>
              <a:off x="4289" y="1584"/>
              <a:ext cx="69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99344" name="Rectangle 64"/>
            <p:cNvSpPr/>
            <p:nvPr/>
          </p:nvSpPr>
          <p:spPr>
            <a:xfrm>
              <a:off x="5488" y="1392"/>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99345" name="Rectangle 65"/>
            <p:cNvSpPr/>
            <p:nvPr/>
          </p:nvSpPr>
          <p:spPr>
            <a:xfrm>
              <a:off x="3590"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99346" name="Rectangle 66"/>
            <p:cNvSpPr/>
            <p:nvPr/>
          </p:nvSpPr>
          <p:spPr>
            <a:xfrm>
              <a:off x="3002"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99347" name="Rectangle 67"/>
            <p:cNvSpPr/>
            <p:nvPr/>
          </p:nvSpPr>
          <p:spPr>
            <a:xfrm>
              <a:off x="2414"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99348" name="Rectangle 68"/>
            <p:cNvSpPr/>
            <p:nvPr/>
          </p:nvSpPr>
          <p:spPr>
            <a:xfrm>
              <a:off x="1918" y="1392"/>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99349" name="Rectangle 69"/>
            <p:cNvSpPr/>
            <p:nvPr/>
          </p:nvSpPr>
          <p:spPr>
            <a:xfrm>
              <a:off x="2143"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50" name="Rectangle 70"/>
            <p:cNvSpPr/>
            <p:nvPr/>
          </p:nvSpPr>
          <p:spPr>
            <a:xfrm>
              <a:off x="4448" y="1776"/>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51" name="Rectangle 71"/>
            <p:cNvSpPr/>
            <p:nvPr/>
          </p:nvSpPr>
          <p:spPr>
            <a:xfrm>
              <a:off x="3318"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99352" name="Rectangle 72"/>
            <p:cNvSpPr/>
            <p:nvPr/>
          </p:nvSpPr>
          <p:spPr>
            <a:xfrm>
              <a:off x="2731" y="1776"/>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99333" name="Rectangle 73"/>
          <p:cNvSpPr>
            <a:spLocks noGrp="1"/>
          </p:cNvSpPr>
          <p:nvPr>
            <p:ph idx="1"/>
          </p:nvPr>
        </p:nvSpPr>
        <p:spPr>
          <a:xfrm>
            <a:off x="371475" y="571500"/>
            <a:ext cx="3271838" cy="5507038"/>
          </a:xfrm>
          <a:ln/>
        </p:spPr>
        <p:txBody>
          <a:bodyPr vert="horz" wrap="square" lIns="63500" tIns="25400" rIns="63500" bIns="25400" anchor="t" anchorCtr="0">
            <a:spAutoFit/>
          </a:bodyPr>
          <a:p>
            <a:pPr marL="342900" indent="-342900">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marL="342900" indent="-342900">
              <a:spcBef>
                <a:spcPct val="0"/>
              </a:spcBef>
            </a:pPr>
            <a:r>
              <a:rPr lang="en-US" altLang="zh-CN" sz="2600">
                <a:solidFill>
                  <a:schemeClr val="bg2"/>
                </a:solidFill>
              </a:rPr>
              <a:t>ADD and Subtract</a:t>
            </a:r>
            <a:endParaRPr lang="en-US" altLang="zh-CN" sz="2600">
              <a:solidFill>
                <a:schemeClr val="bg2"/>
              </a:solidFill>
            </a:endParaRPr>
          </a:p>
          <a:p>
            <a:pPr marL="742950" lvl="1" indent="-285750">
              <a:spcBef>
                <a:spcPct val="0"/>
              </a:spcBef>
            </a:pPr>
            <a:r>
              <a:rPr lang="en-US" altLang="zh-CN" sz="2400">
                <a:solidFill>
                  <a:schemeClr val="bg2"/>
                </a:solidFill>
              </a:rPr>
              <a:t>add rd, rs, rt</a:t>
            </a:r>
            <a:endParaRPr lang="en-US" altLang="zh-CN" sz="2400">
              <a:solidFill>
                <a:schemeClr val="bg2"/>
              </a:solidFill>
            </a:endParaRPr>
          </a:p>
          <a:p>
            <a:pPr marL="742950" lvl="1" indent="-285750">
              <a:spcBef>
                <a:spcPct val="0"/>
              </a:spcBef>
            </a:pPr>
            <a:r>
              <a:rPr lang="en-US" altLang="zh-CN" sz="2400">
                <a:solidFill>
                  <a:schemeClr val="bg2"/>
                </a:solidFill>
              </a:rPr>
              <a:t>sub rd, rs, rt</a:t>
            </a:r>
            <a:endParaRPr lang="en-US" altLang="zh-CN" sz="2400">
              <a:solidFill>
                <a:schemeClr val="bg2"/>
              </a:solidFill>
            </a:endParaRPr>
          </a:p>
          <a:p>
            <a:pPr marL="342900" indent="-342900">
              <a:spcBef>
                <a:spcPct val="0"/>
              </a:spcBef>
            </a:pPr>
            <a:r>
              <a:rPr lang="en-US" altLang="zh-CN" sz="2600">
                <a:solidFill>
                  <a:schemeClr val="bg2"/>
                </a:solidFill>
              </a:rPr>
              <a:t>OR Immediate</a:t>
            </a:r>
            <a:endParaRPr lang="en-US" altLang="zh-CN" sz="2600">
              <a:solidFill>
                <a:schemeClr val="bg2"/>
              </a:solidFill>
            </a:endParaRPr>
          </a:p>
          <a:p>
            <a:pPr marL="742950" lvl="1" indent="-285750">
              <a:spcBef>
                <a:spcPct val="0"/>
              </a:spcBef>
            </a:pPr>
            <a:r>
              <a:rPr lang="en-US" altLang="zh-CN" sz="2400">
                <a:solidFill>
                  <a:schemeClr val="bg2"/>
                </a:solidFill>
              </a:rPr>
              <a:t>ori  rt, rs, imm16</a:t>
            </a:r>
            <a:endParaRPr lang="en-US" altLang="zh-CN" sz="2400">
              <a:solidFill>
                <a:schemeClr val="bg2"/>
              </a:solidFill>
            </a:endParaRPr>
          </a:p>
          <a:p>
            <a:pPr marL="342900" indent="-342900">
              <a:spcBef>
                <a:spcPct val="0"/>
              </a:spcBef>
            </a:pPr>
            <a:r>
              <a:rPr lang="en-US" altLang="zh-CN" sz="2600">
                <a:solidFill>
                  <a:schemeClr val="tx2"/>
                </a:solidFill>
              </a:rPr>
              <a:t>LOAD and STORE</a:t>
            </a:r>
            <a:endParaRPr lang="en-US" altLang="zh-CN" sz="2600">
              <a:solidFill>
                <a:schemeClr val="tx2"/>
              </a:solidFill>
            </a:endParaRPr>
          </a:p>
          <a:p>
            <a:pPr marL="742950" lvl="1" indent="-285750">
              <a:spcBef>
                <a:spcPct val="0"/>
              </a:spcBef>
            </a:pPr>
            <a:r>
              <a:rPr lang="en-US" altLang="zh-CN" sz="2400">
                <a:solidFill>
                  <a:schemeClr val="tx2"/>
                </a:solidFill>
              </a:rPr>
              <a:t>lw rt, rs, imm16</a:t>
            </a:r>
            <a:endParaRPr lang="en-US" altLang="zh-CN" sz="2400">
              <a:solidFill>
                <a:schemeClr val="tx2"/>
              </a:solidFill>
            </a:endParaRPr>
          </a:p>
          <a:p>
            <a:pPr marL="742950" lvl="1" indent="-285750">
              <a:spcBef>
                <a:spcPct val="0"/>
              </a:spcBef>
            </a:pPr>
            <a:r>
              <a:rPr lang="en-US" altLang="zh-CN" sz="2400">
                <a:solidFill>
                  <a:schemeClr val="tx2"/>
                </a:solidFill>
              </a:rPr>
              <a:t>sw rt, rs, imm16</a:t>
            </a:r>
            <a:endParaRPr lang="en-US" altLang="zh-CN" sz="2400">
              <a:solidFill>
                <a:schemeClr val="tx2"/>
              </a:solidFill>
            </a:endParaRPr>
          </a:p>
          <a:p>
            <a:pPr marL="342900" indent="-342900">
              <a:spcBef>
                <a:spcPct val="0"/>
              </a:spcBef>
            </a:pPr>
            <a:r>
              <a:rPr lang="en-US" altLang="zh-CN" sz="2600">
                <a:solidFill>
                  <a:schemeClr val="bg2"/>
                </a:solidFill>
              </a:rPr>
              <a:t>BRANCH</a:t>
            </a:r>
            <a:endParaRPr lang="en-US" altLang="zh-CN" sz="2600">
              <a:solidFill>
                <a:schemeClr val="bg2"/>
              </a:solidFill>
            </a:endParaRPr>
          </a:p>
          <a:p>
            <a:pPr marL="742950" lvl="1" indent="-285750">
              <a:spcBef>
                <a:spcPct val="0"/>
              </a:spcBef>
            </a:pPr>
            <a:r>
              <a:rPr lang="en-US" altLang="zh-CN" sz="2400">
                <a:solidFill>
                  <a:schemeClr val="bg2"/>
                </a:solidFill>
              </a:rPr>
              <a:t>beq rs, rt, imm16</a:t>
            </a:r>
            <a:endParaRPr lang="en-US" altLang="zh-CN" sz="2400">
              <a:solidFill>
                <a:schemeClr val="bg2"/>
              </a:solidFill>
            </a:endParaRPr>
          </a:p>
          <a:p>
            <a:pPr marL="342900" indent="-342900">
              <a:spcBef>
                <a:spcPct val="0"/>
              </a:spcBef>
            </a:pPr>
            <a:r>
              <a:rPr lang="en-US" altLang="zh-CN" sz="2600">
                <a:solidFill>
                  <a:schemeClr val="bg2"/>
                </a:solidFill>
              </a:rPr>
              <a:t>JUMP</a:t>
            </a:r>
            <a:endParaRPr lang="en-US" altLang="zh-CN" sz="2600">
              <a:solidFill>
                <a:schemeClr val="bg2"/>
              </a:solidFill>
            </a:endParaRPr>
          </a:p>
          <a:p>
            <a:pPr marL="742950" lvl="1" indent="-285750">
              <a:spcBef>
                <a:spcPct val="0"/>
              </a:spcBef>
            </a:pPr>
            <a:r>
              <a:rPr lang="en-US" altLang="zh-CN" sz="2400">
                <a:solidFill>
                  <a:schemeClr val="bg2"/>
                </a:solidFill>
              </a:rPr>
              <a:t>j  target</a:t>
            </a:r>
            <a:endParaRPr lang="en-US" altLang="zh-CN" sz="2400">
              <a:solidFill>
                <a:schemeClr val="bg2"/>
              </a:solidFill>
            </a:endParaRPr>
          </a:p>
        </p:txBody>
      </p:sp>
      <p:sp>
        <p:nvSpPr>
          <p:cNvPr id="865354" name="Text Box 74"/>
          <p:cNvSpPr txBox="1"/>
          <p:nvPr/>
        </p:nvSpPr>
        <p:spPr>
          <a:xfrm>
            <a:off x="3887788" y="3875088"/>
            <a:ext cx="4932362" cy="457200"/>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3.  </a:t>
            </a:r>
            <a:r>
              <a:rPr lang="zh-CN" altLang="en-US" sz="2400" b="1">
                <a:solidFill>
                  <a:srgbClr val="0000FF"/>
                </a:solidFill>
                <a:latin typeface="Times New Roman" panose="02020603050405020304" pitchFamily="18" charset="0"/>
                <a:ea typeface="华文新魏" panose="02010800040101010101" pitchFamily="2" charset="-122"/>
              </a:rPr>
              <a:t>考虑</a:t>
            </a:r>
            <a:r>
              <a:rPr lang="en-US" altLang="zh-CN" sz="2400" b="1">
                <a:solidFill>
                  <a:srgbClr val="0000FF"/>
                </a:solidFill>
                <a:latin typeface="Times New Roman" panose="02020603050405020304" pitchFamily="18" charset="0"/>
                <a:ea typeface="华文新魏" panose="02010800040101010101" pitchFamily="2" charset="-122"/>
              </a:rPr>
              <a:t>lw </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a:t>
            </a:r>
            <a:r>
              <a:rPr lang="zh-CN" altLang="en-US" sz="2400" b="1">
                <a:solidFill>
                  <a:srgbClr val="0000FF"/>
                </a:solidFill>
                <a:latin typeface="Times New Roman" panose="02020603050405020304" pitchFamily="18" charset="0"/>
                <a:ea typeface="华文新魏" panose="02010800040101010101" pitchFamily="2" charset="-122"/>
              </a:rPr>
              <a:t>访存指令的代表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grpSp>
        <p:nvGrpSpPr>
          <p:cNvPr id="18" name="Group 79"/>
          <p:cNvGrpSpPr/>
          <p:nvPr/>
        </p:nvGrpSpPr>
        <p:grpSpPr>
          <a:xfrm>
            <a:off x="611188" y="2428875"/>
            <a:ext cx="8569325" cy="1500188"/>
            <a:chOff x="385" y="1575"/>
            <a:chExt cx="5398" cy="945"/>
          </a:xfrm>
        </p:grpSpPr>
        <p:sp>
          <p:nvSpPr>
            <p:cNvPr id="99336" name="Text Box 76"/>
            <p:cNvSpPr txBox="1"/>
            <p:nvPr/>
          </p:nvSpPr>
          <p:spPr>
            <a:xfrm>
              <a:off x="385" y="2309"/>
              <a:ext cx="1769" cy="211"/>
            </a:xfrm>
            <a:prstGeom prst="rect">
              <a:avLst/>
            </a:prstGeom>
            <a:solidFill>
              <a:srgbClr val="FF99CC">
                <a:alpha val="41960"/>
              </a:srgbClr>
            </a:solidFill>
            <a:ln w="50800">
              <a:noFill/>
            </a:ln>
          </p:spPr>
          <p:txBody>
            <a:bodyPr>
              <a:spAutoFit/>
            </a:bodyPr>
            <a:p>
              <a:pPr>
                <a:spcBef>
                  <a:spcPct val="50000"/>
                </a:spcBef>
              </a:pPr>
              <a:endParaRPr lang="zh-CN" altLang="en-US" sz="1600">
                <a:latin typeface="Times New Roman" panose="02020603050405020304" pitchFamily="18" charset="0"/>
              </a:endParaRPr>
            </a:p>
          </p:txBody>
        </p:sp>
        <p:sp>
          <p:nvSpPr>
            <p:cNvPr id="99337" name="Rectangle 77"/>
            <p:cNvSpPr/>
            <p:nvPr/>
          </p:nvSpPr>
          <p:spPr>
            <a:xfrm>
              <a:off x="2049" y="1575"/>
              <a:ext cx="3734" cy="681"/>
            </a:xfrm>
            <a:prstGeom prst="rect">
              <a:avLst/>
            </a:prstGeom>
            <a:solidFill>
              <a:srgbClr val="FF99CC">
                <a:alpha val="34901"/>
              </a:srgbClr>
            </a:solidFill>
            <a:ln w="50800">
              <a:noFill/>
            </a:ln>
          </p:spPr>
          <p:txBody>
            <a:bodyPr wrap="none" anchor="ctr" anchorCtr="0"/>
            <a:p>
              <a:pPr eaLnBrk="1" hangingPunct="1"/>
              <a:endParaRPr lang="zh-CN" altLang="en-US">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5354"/>
                                        </p:tgtEl>
                                        <p:attrNameLst>
                                          <p:attrName>style.visibility</p:attrName>
                                        </p:attrNameLst>
                                      </p:cBhvr>
                                      <p:to>
                                        <p:strVal val="visible"/>
                                      </p:to>
                                    </p:set>
                                    <p:animEffect transition="in" filter="blinds(horizontal)">
                                      <p:cBhvr>
                                        <p:cTn id="7" dur="500"/>
                                        <p:tgtEl>
                                          <p:spTgt spid="86535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a:xfrm>
            <a:off x="871538" y="190500"/>
            <a:ext cx="8343900" cy="358775"/>
          </a:xfrm>
          <a:ln/>
        </p:spPr>
        <p:txBody>
          <a:bodyPr vert="horz" wrap="square" lIns="91440" tIns="45720" rIns="91440" bIns="45720" anchor="b" anchorCtr="0"/>
          <a:p>
            <a:pPr>
              <a:buFont typeface="Wingdings" panose="05000000000000000000" pitchFamily="2" charset="2"/>
              <a:buChar char="Ø"/>
            </a:pPr>
            <a:r>
              <a:rPr lang="en-US" altLang="zh-CN" sz="2000">
                <a:solidFill>
                  <a:srgbClr val="A50021"/>
                </a:solidFill>
                <a:ea typeface="微软雅黑" panose="020B0503020204020204" pitchFamily="34" charset="-122"/>
              </a:rPr>
              <a:t>RTL: The Load Instruction</a:t>
            </a:r>
            <a:r>
              <a:rPr lang="zh-CN" altLang="en-US" sz="2000">
                <a:solidFill>
                  <a:srgbClr val="A50021"/>
                </a:solidFill>
                <a:ea typeface="微软雅黑" panose="020B0503020204020204" pitchFamily="34" charset="-122"/>
              </a:rPr>
              <a:t>（载入指令）</a:t>
            </a:r>
            <a:endParaRPr lang="zh-CN" altLang="en-US" sz="2000">
              <a:solidFill>
                <a:srgbClr val="A50021"/>
              </a:solidFill>
              <a:ea typeface="微软雅黑" panose="020B0503020204020204" pitchFamily="34" charset="-122"/>
            </a:endParaRPr>
          </a:p>
        </p:txBody>
      </p:sp>
      <p:sp>
        <p:nvSpPr>
          <p:cNvPr id="101378" name="Rectangle 3"/>
          <p:cNvSpPr>
            <a:spLocks noGrp="1"/>
          </p:cNvSpPr>
          <p:nvPr>
            <p:ph idx="1"/>
          </p:nvPr>
        </p:nvSpPr>
        <p:spPr>
          <a:xfrm>
            <a:off x="468313" y="785813"/>
            <a:ext cx="8586787" cy="4295775"/>
          </a:xfrm>
          <a:ln/>
        </p:spPr>
        <p:txBody>
          <a:bodyPr vert="horz" wrap="square" lIns="63500" tIns="25400" rIns="63500" bIns="25400" anchor="t" anchorCtr="0">
            <a:spAutoFit/>
          </a:bodyPr>
          <a:p>
            <a:pPr>
              <a:spcBef>
                <a:spcPts val="600"/>
              </a:spcBef>
            </a:pPr>
            <a:r>
              <a:rPr lang="en-US" altLang="zh-CN" sz="2800"/>
              <a:t>lw	rt, rs, imm16</a:t>
            </a:r>
            <a:endParaRPr lang="en-US" altLang="zh-CN" sz="2800"/>
          </a:p>
          <a:p>
            <a:pPr lvl="1">
              <a:spcBef>
                <a:spcPts val="600"/>
              </a:spcBef>
              <a:buNone/>
            </a:pPr>
            <a:endParaRPr lang="en-US" altLang="zh-CN" sz="2400"/>
          </a:p>
          <a:p>
            <a:pPr lvl="1">
              <a:spcBef>
                <a:spcPts val="600"/>
              </a:spcBef>
            </a:pPr>
            <a:endParaRPr lang="en-US" altLang="zh-CN" sz="2400"/>
          </a:p>
          <a:p>
            <a:pPr lvl="1">
              <a:spcBef>
                <a:spcPts val="600"/>
              </a:spcBef>
            </a:pPr>
            <a:endParaRPr lang="en-US" altLang="zh-CN" sz="2400">
              <a:solidFill>
                <a:srgbClr val="CC0000"/>
              </a:solidFill>
            </a:endParaRPr>
          </a:p>
          <a:p>
            <a:pPr lvl="1">
              <a:spcBef>
                <a:spcPts val="600"/>
              </a:spcBef>
              <a:buClr>
                <a:schemeClr val="tx2"/>
              </a:buClr>
            </a:pPr>
            <a:r>
              <a:rPr lang="en-US" altLang="zh-CN" sz="2400">
                <a:solidFill>
                  <a:srgbClr val="FF0000"/>
                </a:solidFill>
              </a:rPr>
              <a:t>M[PC]	</a:t>
            </a:r>
            <a:r>
              <a:rPr lang="en-US" altLang="zh-CN" sz="2400">
                <a:solidFill>
                  <a:srgbClr val="CC0000"/>
                </a:solidFill>
              </a:rPr>
              <a:t>	</a:t>
            </a:r>
            <a:r>
              <a:rPr lang="zh-CN" altLang="en-US" sz="2400">
                <a:solidFill>
                  <a:srgbClr val="0000FF"/>
                </a:solidFill>
              </a:rPr>
              <a:t>从</a:t>
            </a:r>
            <a:r>
              <a:rPr lang="en-US" altLang="zh-CN" sz="2400">
                <a:solidFill>
                  <a:srgbClr val="0000FF"/>
                </a:solidFill>
              </a:rPr>
              <a:t>PC</a:t>
            </a:r>
            <a:r>
              <a:rPr lang="zh-CN" altLang="en-US" sz="2400">
                <a:solidFill>
                  <a:srgbClr val="0000FF"/>
                </a:solidFill>
              </a:rPr>
              <a:t>所指的内存单元中取指令</a:t>
            </a:r>
            <a:endParaRPr lang="en-US" altLang="zh-CN" sz="2400">
              <a:solidFill>
                <a:srgbClr val="0000FF"/>
              </a:solidFill>
            </a:endParaRPr>
          </a:p>
          <a:p>
            <a:pPr lvl="1">
              <a:spcBef>
                <a:spcPts val="600"/>
              </a:spcBef>
              <a:buClr>
                <a:schemeClr val="tx2"/>
              </a:buClr>
            </a:pPr>
            <a:r>
              <a:rPr lang="en-US" altLang="zh-CN" sz="2400">
                <a:solidFill>
                  <a:srgbClr val="FF0000"/>
                </a:solidFill>
              </a:rPr>
              <a:t>Addr </a:t>
            </a:r>
            <a:r>
              <a:rPr lang="en-US" altLang="zh-CN" sz="2400">
                <a:solidFill>
                  <a:srgbClr val="FF0000"/>
                </a:solidFill>
                <a:sym typeface="Wingdings" panose="05000000000000000000" pitchFamily="2" charset="2"/>
              </a:rPr>
              <a:t>←</a:t>
            </a:r>
            <a:r>
              <a:rPr lang="en-US" altLang="zh-CN" sz="2400">
                <a:solidFill>
                  <a:srgbClr val="FF0000"/>
                </a:solidFill>
              </a:rPr>
              <a:t> R[rs] + SignExt(imm16)</a:t>
            </a:r>
            <a:r>
              <a:rPr lang="en-US" altLang="zh-CN" sz="2400">
                <a:solidFill>
                  <a:srgbClr val="CC0000"/>
                </a:solidFill>
              </a:rPr>
              <a:t>  </a:t>
            </a:r>
            <a:r>
              <a:rPr lang="zh-CN" altLang="en-US" sz="2400">
                <a:solidFill>
                  <a:srgbClr val="0000FF"/>
                </a:solidFill>
              </a:rPr>
              <a:t>计算数据地址 </a:t>
            </a:r>
            <a:r>
              <a:rPr lang="en-US" altLang="zh-CN" sz="2400">
                <a:solidFill>
                  <a:srgbClr val="0000FF"/>
                </a:solidFill>
              </a:rPr>
              <a:t>(</a:t>
            </a:r>
            <a:r>
              <a:rPr lang="zh-CN" altLang="en-US" sz="2400">
                <a:solidFill>
                  <a:srgbClr val="0000FF"/>
                </a:solidFill>
              </a:rPr>
              <a:t>立即数要进行符号扩展</a:t>
            </a:r>
            <a:r>
              <a:rPr lang="en-US" altLang="zh-CN" sz="2400">
                <a:solidFill>
                  <a:srgbClr val="0000FF"/>
                </a:solidFill>
              </a:rPr>
              <a:t>)</a:t>
            </a:r>
            <a:endParaRPr lang="en-US" altLang="zh-CN" sz="2400">
              <a:solidFill>
                <a:srgbClr val="CC0000"/>
              </a:solidFill>
            </a:endParaRPr>
          </a:p>
          <a:p>
            <a:pPr lvl="1">
              <a:spcBef>
                <a:spcPts val="600"/>
              </a:spcBef>
              <a:buClr>
                <a:schemeClr val="tx2"/>
              </a:buClr>
            </a:pPr>
            <a:r>
              <a:rPr lang="en-US" altLang="zh-CN" sz="2400">
                <a:solidFill>
                  <a:srgbClr val="FF0000"/>
                </a:solidFill>
              </a:rPr>
              <a:t>R[rt] </a:t>
            </a:r>
            <a:r>
              <a:rPr lang="en-US" altLang="zh-CN" sz="2400">
                <a:solidFill>
                  <a:srgbClr val="FF0000"/>
                </a:solidFill>
                <a:sym typeface="Wingdings" panose="05000000000000000000" pitchFamily="2" charset="2"/>
              </a:rPr>
              <a:t>←</a:t>
            </a:r>
            <a:r>
              <a:rPr lang="en-US" altLang="zh-CN" sz="2400">
                <a:solidFill>
                  <a:srgbClr val="FF0000"/>
                </a:solidFill>
              </a:rPr>
              <a:t> M[Addr]</a:t>
            </a:r>
            <a:r>
              <a:rPr lang="en-US" altLang="zh-CN" sz="2400">
                <a:solidFill>
                  <a:srgbClr val="CC0000"/>
                </a:solidFill>
              </a:rPr>
              <a:t>  </a:t>
            </a:r>
            <a:r>
              <a:rPr lang="zh-CN" altLang="en-US" sz="2400">
                <a:solidFill>
                  <a:srgbClr val="0000FF"/>
                </a:solidFill>
              </a:rPr>
              <a:t>从存储器中取出数据，装入到寄存器中</a:t>
            </a:r>
            <a:endParaRPr lang="en-US" altLang="zh-CN" sz="2400">
              <a:solidFill>
                <a:srgbClr val="CC0000"/>
              </a:solidFill>
            </a:endParaRPr>
          </a:p>
          <a:p>
            <a:pPr lvl="1">
              <a:spcBef>
                <a:spcPts val="600"/>
              </a:spcBef>
              <a:buClr>
                <a:schemeClr val="tx2"/>
              </a:buClr>
            </a:pPr>
            <a:r>
              <a:rPr lang="en-US" altLang="zh-CN" sz="2400">
                <a:solidFill>
                  <a:srgbClr val="FF0000"/>
                </a:solidFill>
              </a:rPr>
              <a:t>PC </a:t>
            </a:r>
            <a:r>
              <a:rPr lang="en-US" altLang="zh-CN" sz="2400">
                <a:solidFill>
                  <a:srgbClr val="FF0000"/>
                </a:solidFill>
                <a:sym typeface="Wingdings" panose="05000000000000000000" pitchFamily="2" charset="2"/>
              </a:rPr>
              <a:t>←</a:t>
            </a:r>
            <a:r>
              <a:rPr lang="en-US" altLang="zh-CN" sz="2400">
                <a:solidFill>
                  <a:srgbClr val="FF0000"/>
                </a:solidFill>
              </a:rPr>
              <a:t> PC + 4	</a:t>
            </a:r>
            <a:r>
              <a:rPr lang="en-US" altLang="zh-CN" sz="2400">
                <a:solidFill>
                  <a:srgbClr val="0000FF"/>
                </a:solidFill>
              </a:rPr>
              <a:t>PC</a:t>
            </a:r>
            <a:r>
              <a:rPr lang="zh-CN" altLang="en-US" sz="2400">
                <a:solidFill>
                  <a:srgbClr val="0000FF"/>
                </a:solidFill>
              </a:rPr>
              <a:t>加</a:t>
            </a:r>
            <a:r>
              <a:rPr lang="en-US" altLang="zh-CN" sz="2400">
                <a:solidFill>
                  <a:srgbClr val="0000FF"/>
                </a:solidFill>
              </a:rPr>
              <a:t>4</a:t>
            </a:r>
            <a:r>
              <a:rPr lang="zh-CN" altLang="en-US" sz="2400">
                <a:solidFill>
                  <a:srgbClr val="0000FF"/>
                </a:solidFill>
              </a:rPr>
              <a:t>，使</a:t>
            </a:r>
            <a:r>
              <a:rPr lang="en-US" altLang="zh-CN" sz="2400">
                <a:solidFill>
                  <a:srgbClr val="0000FF"/>
                </a:solidFill>
              </a:rPr>
              <a:t>PC</a:t>
            </a:r>
            <a:r>
              <a:rPr lang="zh-CN" altLang="en-US" sz="2400">
                <a:solidFill>
                  <a:srgbClr val="0000FF"/>
                </a:solidFill>
              </a:rPr>
              <a:t>指向下一条指令</a:t>
            </a:r>
            <a:endParaRPr lang="zh-CN" altLang="en-US" sz="2400">
              <a:solidFill>
                <a:srgbClr val="0000FF"/>
              </a:solidFill>
            </a:endParaRPr>
          </a:p>
        </p:txBody>
      </p:sp>
      <p:grpSp>
        <p:nvGrpSpPr>
          <p:cNvPr id="101379" name="Group 4"/>
          <p:cNvGrpSpPr/>
          <p:nvPr/>
        </p:nvGrpSpPr>
        <p:grpSpPr>
          <a:xfrm>
            <a:off x="1042988" y="1395413"/>
            <a:ext cx="7561262" cy="1177925"/>
            <a:chOff x="2012" y="505"/>
            <a:chExt cx="3710" cy="541"/>
          </a:xfrm>
        </p:grpSpPr>
        <p:sp>
          <p:nvSpPr>
            <p:cNvPr id="101407" name="Rectangle 5"/>
            <p:cNvSpPr/>
            <p:nvPr/>
          </p:nvSpPr>
          <p:spPr>
            <a:xfrm>
              <a:off x="2077" y="705"/>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101408" name="Rectangle 6"/>
            <p:cNvSpPr/>
            <p:nvPr/>
          </p:nvSpPr>
          <p:spPr>
            <a:xfrm>
              <a:off x="2073" y="701"/>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101409" name="Rectangle 7"/>
            <p:cNvSpPr/>
            <p:nvPr/>
          </p:nvSpPr>
          <p:spPr>
            <a:xfrm>
              <a:off x="2147" y="697"/>
              <a:ext cx="386"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100011</a:t>
              </a:r>
              <a:endParaRPr lang="en-US" altLang="zh-CN" sz="1600" b="1">
                <a:latin typeface="Times New Roman" panose="02020603050405020304" pitchFamily="18" charset="0"/>
              </a:endParaRPr>
            </a:p>
          </p:txBody>
        </p:sp>
        <p:grpSp>
          <p:nvGrpSpPr>
            <p:cNvPr id="101410" name="Group 8"/>
            <p:cNvGrpSpPr/>
            <p:nvPr/>
          </p:nvGrpSpPr>
          <p:grpSpPr>
            <a:xfrm>
              <a:off x="2705" y="697"/>
              <a:ext cx="580" cy="188"/>
              <a:chOff x="2611" y="1584"/>
              <a:chExt cx="580" cy="188"/>
            </a:xfrm>
          </p:grpSpPr>
          <p:sp>
            <p:nvSpPr>
              <p:cNvPr id="101425" name="Rectangle 9"/>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101426" name="Rectangle 10"/>
              <p:cNvSpPr/>
              <p:nvPr/>
            </p:nvSpPr>
            <p:spPr>
              <a:xfrm>
                <a:off x="2776" y="1584"/>
                <a:ext cx="174"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01411" name="Group 11"/>
            <p:cNvGrpSpPr/>
            <p:nvPr/>
          </p:nvGrpSpPr>
          <p:grpSpPr>
            <a:xfrm>
              <a:off x="3293" y="697"/>
              <a:ext cx="579" cy="188"/>
              <a:chOff x="3199" y="1584"/>
              <a:chExt cx="579" cy="188"/>
            </a:xfrm>
          </p:grpSpPr>
          <p:sp>
            <p:nvSpPr>
              <p:cNvPr id="101423" name="Rectangle 12"/>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101424" name="Rectangle 13"/>
              <p:cNvSpPr/>
              <p:nvPr/>
            </p:nvSpPr>
            <p:spPr>
              <a:xfrm>
                <a:off x="3363" y="1584"/>
                <a:ext cx="168"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101412" name="Rectangle 14"/>
            <p:cNvSpPr/>
            <p:nvPr/>
          </p:nvSpPr>
          <p:spPr>
            <a:xfrm>
              <a:off x="3880" y="701"/>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spcBef>
                  <a:spcPts val="600"/>
                </a:spcBef>
              </a:pPr>
              <a:endParaRPr lang="zh-CN" altLang="en-US" b="1">
                <a:latin typeface="Arial" panose="020B0604020202020204" pitchFamily="34" charset="0"/>
              </a:endParaRPr>
            </a:p>
          </p:txBody>
        </p:sp>
        <p:sp>
          <p:nvSpPr>
            <p:cNvPr id="101413" name="Rectangle 15"/>
            <p:cNvSpPr/>
            <p:nvPr/>
          </p:nvSpPr>
          <p:spPr>
            <a:xfrm>
              <a:off x="4383" y="697"/>
              <a:ext cx="544" cy="157"/>
            </a:xfrm>
            <a:prstGeom prst="rect">
              <a:avLst/>
            </a:prstGeom>
            <a:noFill/>
            <a:ln w="12700">
              <a:noFill/>
            </a:ln>
          </p:spPr>
          <p:txBody>
            <a:bodyPr wrap="none" lIns="90488" tIns="44450" rIns="90488" bIns="44450">
              <a:spAutoFit/>
            </a:bodyPr>
            <a:p>
              <a:pPr>
                <a:lnSpc>
                  <a:spcPct val="110000"/>
                </a:lnSpc>
                <a:spcBef>
                  <a:spcPts val="600"/>
                </a:spcBef>
              </a:pPr>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101414" name="Rectangle 16"/>
            <p:cNvSpPr/>
            <p:nvPr/>
          </p:nvSpPr>
          <p:spPr>
            <a:xfrm>
              <a:off x="5582" y="505"/>
              <a:ext cx="140"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1415" name="Rectangle 17"/>
            <p:cNvSpPr/>
            <p:nvPr/>
          </p:nvSpPr>
          <p:spPr>
            <a:xfrm>
              <a:off x="3684" y="505"/>
              <a:ext cx="190"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1416" name="Rectangle 18"/>
            <p:cNvSpPr/>
            <p:nvPr/>
          </p:nvSpPr>
          <p:spPr>
            <a:xfrm>
              <a:off x="3096" y="505"/>
              <a:ext cx="190"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01417" name="Rectangle 19"/>
            <p:cNvSpPr/>
            <p:nvPr/>
          </p:nvSpPr>
          <p:spPr>
            <a:xfrm>
              <a:off x="2508" y="505"/>
              <a:ext cx="190"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1418" name="Rectangle 20"/>
            <p:cNvSpPr/>
            <p:nvPr/>
          </p:nvSpPr>
          <p:spPr>
            <a:xfrm>
              <a:off x="2012" y="505"/>
              <a:ext cx="190"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1419" name="Rectangle 21"/>
            <p:cNvSpPr/>
            <p:nvPr/>
          </p:nvSpPr>
          <p:spPr>
            <a:xfrm>
              <a:off x="2237" y="889"/>
              <a:ext cx="323"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420" name="Rectangle 22"/>
            <p:cNvSpPr/>
            <p:nvPr/>
          </p:nvSpPr>
          <p:spPr>
            <a:xfrm>
              <a:off x="4542" y="889"/>
              <a:ext cx="373"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421" name="Rectangle 23"/>
            <p:cNvSpPr/>
            <p:nvPr/>
          </p:nvSpPr>
          <p:spPr>
            <a:xfrm>
              <a:off x="3412" y="889"/>
              <a:ext cx="323"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422" name="Rectangle 24"/>
            <p:cNvSpPr/>
            <p:nvPr/>
          </p:nvSpPr>
          <p:spPr>
            <a:xfrm>
              <a:off x="2825" y="889"/>
              <a:ext cx="323" cy="157"/>
            </a:xfrm>
            <a:prstGeom prst="rect">
              <a:avLst/>
            </a:prstGeom>
            <a:noFill/>
            <a:ln w="12700">
              <a:noFill/>
            </a:ln>
          </p:spPr>
          <p:txBody>
            <a:bodyPr wrap="none" lIns="90488" tIns="44450" rIns="90488" bIns="44450">
              <a:spAutoFit/>
            </a:bodyPr>
            <a:p>
              <a:pPr>
                <a:lnSpc>
                  <a:spcPct val="110000"/>
                </a:lnSpc>
                <a:spcBef>
                  <a:spcPts val="600"/>
                </a:spcBef>
              </a:pPr>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25" name="Group 4"/>
          <p:cNvGrpSpPr/>
          <p:nvPr/>
        </p:nvGrpSpPr>
        <p:grpSpPr>
          <a:xfrm>
            <a:off x="2984500" y="4938713"/>
            <a:ext cx="5876925" cy="946150"/>
            <a:chOff x="1091" y="2906"/>
            <a:chExt cx="3702" cy="596"/>
          </a:xfrm>
        </p:grpSpPr>
        <p:grpSp>
          <p:nvGrpSpPr>
            <p:cNvPr id="101395" name="Group 5"/>
            <p:cNvGrpSpPr/>
            <p:nvPr/>
          </p:nvGrpSpPr>
          <p:grpSpPr>
            <a:xfrm>
              <a:off x="1091" y="2906"/>
              <a:ext cx="3702" cy="596"/>
              <a:chOff x="1091" y="2906"/>
              <a:chExt cx="3702" cy="596"/>
            </a:xfrm>
          </p:grpSpPr>
          <p:sp>
            <p:nvSpPr>
              <p:cNvPr id="101397" name="Rectangle 6"/>
              <p:cNvSpPr/>
              <p:nvPr/>
            </p:nvSpPr>
            <p:spPr>
              <a:xfrm>
                <a:off x="1108" y="3106"/>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1398" name="Rectangle 7"/>
              <p:cNvSpPr/>
              <p:nvPr/>
            </p:nvSpPr>
            <p:spPr>
              <a:xfrm>
                <a:off x="2911" y="3102"/>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1399" name="Rectangle 8"/>
              <p:cNvSpPr/>
              <p:nvPr/>
            </p:nvSpPr>
            <p:spPr>
              <a:xfrm>
                <a:off x="3462" y="3077"/>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01400" name="Rectangle 9"/>
              <p:cNvSpPr/>
              <p:nvPr/>
            </p:nvSpPr>
            <p:spPr>
              <a:xfrm>
                <a:off x="4613" y="2906"/>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1401" name="Rectangle 10"/>
              <p:cNvSpPr/>
              <p:nvPr/>
            </p:nvSpPr>
            <p:spPr>
              <a:xfrm>
                <a:off x="2715" y="29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1402" name="Rectangle 11"/>
              <p:cNvSpPr/>
              <p:nvPr/>
            </p:nvSpPr>
            <p:spPr>
              <a:xfrm>
                <a:off x="2895" y="29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15</a:t>
                </a:r>
                <a:endParaRPr lang="zh-CN" altLang="en-US" sz="1600" b="1">
                  <a:latin typeface="Times New Roman" panose="02020603050405020304" pitchFamily="18" charset="0"/>
                </a:endParaRPr>
              </a:p>
            </p:txBody>
          </p:sp>
          <p:sp>
            <p:nvSpPr>
              <p:cNvPr id="101403" name="Rectangle 12"/>
              <p:cNvSpPr/>
              <p:nvPr/>
            </p:nvSpPr>
            <p:spPr>
              <a:xfrm>
                <a:off x="1091" y="29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1404" name="Rectangle 13"/>
              <p:cNvSpPr/>
              <p:nvPr/>
            </p:nvSpPr>
            <p:spPr>
              <a:xfrm>
                <a:off x="3573" y="3290"/>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405" name="Rectangle 14"/>
              <p:cNvSpPr/>
              <p:nvPr/>
            </p:nvSpPr>
            <p:spPr>
              <a:xfrm>
                <a:off x="1819" y="3290"/>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406" name="Rectangle 15"/>
              <p:cNvSpPr/>
              <p:nvPr/>
            </p:nvSpPr>
            <p:spPr>
              <a:xfrm>
                <a:off x="1116" y="3083"/>
                <a:ext cx="1824" cy="231"/>
              </a:xfrm>
              <a:prstGeom prst="rect">
                <a:avLst/>
              </a:prstGeom>
              <a:noFill/>
              <a:ln w="9525">
                <a:noFill/>
              </a:ln>
            </p:spPr>
            <p:txBody>
              <a:bodyPr wrap="none" lIns="90488" tIns="44450" rIns="90488" bIns="44450">
                <a:spAutoFit/>
              </a:bodyPr>
              <a:p>
                <a:r>
                  <a:rPr lang="zh-CN" altLang="en-US" b="1">
                    <a:solidFill>
                      <a:srgbClr val="0000FF"/>
                    </a:solidFill>
                    <a:latin typeface="Times New Roman" panose="02020603050405020304" pitchFamily="18" charset="0"/>
                  </a:rPr>
                  <a:t>0 0 0 0 0 0 0 0 0 0 0 0 0 0 0 0</a:t>
                </a:r>
                <a:endParaRPr lang="zh-CN" altLang="en-US" b="1">
                  <a:solidFill>
                    <a:srgbClr val="0000FF"/>
                  </a:solidFill>
                  <a:latin typeface="Times New Roman" panose="02020603050405020304" pitchFamily="18" charset="0"/>
                </a:endParaRPr>
              </a:p>
            </p:txBody>
          </p:sp>
        </p:grpSp>
        <p:sp>
          <p:nvSpPr>
            <p:cNvPr id="101396" name="Rectangle 16"/>
            <p:cNvSpPr/>
            <p:nvPr/>
          </p:nvSpPr>
          <p:spPr>
            <a:xfrm>
              <a:off x="2921" y="3081"/>
              <a:ext cx="188" cy="231"/>
            </a:xfrm>
            <a:prstGeom prst="rect">
              <a:avLst/>
            </a:prstGeom>
            <a:noFill/>
            <a:ln w="12700">
              <a:noFill/>
            </a:ln>
          </p:spPr>
          <p:txBody>
            <a:bodyPr wrap="none" lIns="90488" tIns="44450" rIns="90488" bIns="44450">
              <a:spAutoFit/>
            </a:bodyPr>
            <a:p>
              <a:r>
                <a:rPr lang="zh-CN" altLang="en-US" b="1">
                  <a:solidFill>
                    <a:srgbClr val="0000FF"/>
                  </a:solidFill>
                  <a:latin typeface="Times New Roman" panose="02020603050405020304" pitchFamily="18" charset="0"/>
                </a:rPr>
                <a:t>0</a:t>
              </a:r>
              <a:endParaRPr lang="zh-CN" altLang="en-US" b="1">
                <a:solidFill>
                  <a:srgbClr val="0000FF"/>
                </a:solidFill>
                <a:latin typeface="Times New Roman" panose="02020603050405020304" pitchFamily="18" charset="0"/>
              </a:endParaRPr>
            </a:p>
          </p:txBody>
        </p:sp>
      </p:grpSp>
      <p:grpSp>
        <p:nvGrpSpPr>
          <p:cNvPr id="38" name="Group 17"/>
          <p:cNvGrpSpPr/>
          <p:nvPr/>
        </p:nvGrpSpPr>
        <p:grpSpPr>
          <a:xfrm>
            <a:off x="3009900" y="5722938"/>
            <a:ext cx="5883275" cy="946150"/>
            <a:chOff x="1087" y="3434"/>
            <a:chExt cx="3706" cy="596"/>
          </a:xfrm>
        </p:grpSpPr>
        <p:sp>
          <p:nvSpPr>
            <p:cNvPr id="101383" name="Rectangle 18"/>
            <p:cNvSpPr/>
            <p:nvPr/>
          </p:nvSpPr>
          <p:spPr>
            <a:xfrm>
              <a:off x="4613" y="3434"/>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1384" name="Rectangle 19"/>
            <p:cNvSpPr/>
            <p:nvPr/>
          </p:nvSpPr>
          <p:spPr>
            <a:xfrm>
              <a:off x="2715" y="343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1385" name="Rectangle 20"/>
            <p:cNvSpPr/>
            <p:nvPr/>
          </p:nvSpPr>
          <p:spPr>
            <a:xfrm>
              <a:off x="2895" y="343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15</a:t>
              </a:r>
              <a:endParaRPr lang="zh-CN" altLang="en-US" sz="1600" b="1">
                <a:latin typeface="Times New Roman" panose="02020603050405020304" pitchFamily="18" charset="0"/>
              </a:endParaRPr>
            </a:p>
          </p:txBody>
        </p:sp>
        <p:sp>
          <p:nvSpPr>
            <p:cNvPr id="101386" name="Rectangle 21"/>
            <p:cNvSpPr/>
            <p:nvPr/>
          </p:nvSpPr>
          <p:spPr>
            <a:xfrm>
              <a:off x="1091" y="343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nvGrpSpPr>
            <p:cNvPr id="101387" name="Group 22"/>
            <p:cNvGrpSpPr/>
            <p:nvPr/>
          </p:nvGrpSpPr>
          <p:grpSpPr>
            <a:xfrm>
              <a:off x="1087" y="3609"/>
              <a:ext cx="3624" cy="421"/>
              <a:chOff x="1087" y="3609"/>
              <a:chExt cx="3624" cy="421"/>
            </a:xfrm>
          </p:grpSpPr>
          <p:sp>
            <p:nvSpPr>
              <p:cNvPr id="101388" name="Rectangle 23"/>
              <p:cNvSpPr/>
              <p:nvPr/>
            </p:nvSpPr>
            <p:spPr>
              <a:xfrm>
                <a:off x="1108" y="363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1389" name="Rectangle 24"/>
              <p:cNvSpPr/>
              <p:nvPr/>
            </p:nvSpPr>
            <p:spPr>
              <a:xfrm>
                <a:off x="2911" y="363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1390" name="Rectangle 25"/>
              <p:cNvSpPr/>
              <p:nvPr/>
            </p:nvSpPr>
            <p:spPr>
              <a:xfrm>
                <a:off x="3462" y="3612"/>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01391" name="Rectangle 26"/>
              <p:cNvSpPr/>
              <p:nvPr/>
            </p:nvSpPr>
            <p:spPr>
              <a:xfrm>
                <a:off x="3573" y="3818"/>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392" name="Rectangle 27"/>
              <p:cNvSpPr/>
              <p:nvPr/>
            </p:nvSpPr>
            <p:spPr>
              <a:xfrm>
                <a:off x="1819" y="3818"/>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1393" name="Rectangle 28"/>
              <p:cNvSpPr/>
              <p:nvPr/>
            </p:nvSpPr>
            <p:spPr>
              <a:xfrm>
                <a:off x="1087" y="3611"/>
                <a:ext cx="1860" cy="231"/>
              </a:xfrm>
              <a:prstGeom prst="rect">
                <a:avLst/>
              </a:prstGeom>
              <a:noFill/>
              <a:ln w="9525">
                <a:noFill/>
              </a:ln>
            </p:spPr>
            <p:txBody>
              <a:bodyPr wrap="none" lIns="90488" tIns="44450" rIns="90488" bIns="44450">
                <a:spAutoFit/>
              </a:bodyPr>
              <a:p>
                <a:r>
                  <a:rPr lang="zh-CN" altLang="en-US" b="1">
                    <a:solidFill>
                      <a:srgbClr val="FF0000"/>
                    </a:solidFill>
                    <a:latin typeface="Times New Roman" panose="02020603050405020304" pitchFamily="18" charset="0"/>
                  </a:rPr>
                  <a:t> 1 1 1 1 1 1 1 1 1 1 1 1 1 1 1 1</a:t>
                </a:r>
                <a:endParaRPr lang="zh-CN" altLang="en-US" b="1">
                  <a:solidFill>
                    <a:srgbClr val="FF0000"/>
                  </a:solidFill>
                  <a:latin typeface="Times New Roman" panose="02020603050405020304" pitchFamily="18" charset="0"/>
                </a:endParaRPr>
              </a:p>
            </p:txBody>
          </p:sp>
          <p:sp>
            <p:nvSpPr>
              <p:cNvPr id="101394" name="Rectangle 29"/>
              <p:cNvSpPr/>
              <p:nvPr/>
            </p:nvSpPr>
            <p:spPr>
              <a:xfrm>
                <a:off x="2914" y="3609"/>
                <a:ext cx="188" cy="231"/>
              </a:xfrm>
              <a:prstGeom prst="rect">
                <a:avLst/>
              </a:prstGeom>
              <a:noFill/>
              <a:ln w="12700">
                <a:noFill/>
              </a:ln>
            </p:spPr>
            <p:txBody>
              <a:bodyPr wrap="none" lIns="90488" tIns="44450" rIns="90488" bIns="44450">
                <a:spAutoFit/>
              </a:bodyPr>
              <a:p>
                <a:r>
                  <a:rPr lang="zh-CN" altLang="en-US" b="1">
                    <a:solidFill>
                      <a:srgbClr val="FF0000"/>
                    </a:solidFill>
                    <a:latin typeface="Times New Roman" panose="02020603050405020304" pitchFamily="18" charset="0"/>
                  </a:rPr>
                  <a:t>1</a:t>
                </a:r>
                <a:endParaRPr lang="zh-CN" altLang="en-US" b="1">
                  <a:solidFill>
                    <a:srgbClr val="FF0000"/>
                  </a:solidFill>
                  <a:latin typeface="Times New Roman" panose="02020603050405020304" pitchFamily="18" charset="0"/>
                </a:endParaRPr>
              </a:p>
            </p:txBody>
          </p:sp>
        </p:grpSp>
      </p:grpSp>
      <p:sp>
        <p:nvSpPr>
          <p:cNvPr id="51" name="Rectangle 52"/>
          <p:cNvSpPr/>
          <p:nvPr/>
        </p:nvSpPr>
        <p:spPr>
          <a:xfrm>
            <a:off x="552450" y="5194300"/>
            <a:ext cx="2446338" cy="830263"/>
          </a:xfrm>
          <a:prstGeom prst="rect">
            <a:avLst/>
          </a:prstGeom>
          <a:noFill/>
          <a:ln w="25400">
            <a:noFill/>
          </a:ln>
        </p:spPr>
        <p:txBody>
          <a:bodyPr>
            <a:spAutoFit/>
          </a:bodyPr>
          <a:p>
            <a:pPr algn="ctr"/>
            <a:r>
              <a:rPr lang="zh-CN" altLang="en-US" sz="2400" b="1">
                <a:solidFill>
                  <a:srgbClr val="0000FF"/>
                </a:solidFill>
                <a:latin typeface="Times New Roman" panose="02020603050405020304" pitchFamily="18" charset="0"/>
                <a:ea typeface="华文新魏" panose="02010800040101010101" pitchFamily="2" charset="-122"/>
              </a:rPr>
              <a:t>符号扩展</a:t>
            </a:r>
            <a:r>
              <a:rPr lang="en-US" altLang="zh-CN" sz="2400" b="1">
                <a:solidFill>
                  <a:srgbClr val="FF0000"/>
                </a:solidFill>
                <a:latin typeface="Times New Roman" panose="02020603050405020304" pitchFamily="18" charset="0"/>
                <a:ea typeface="华文新魏" panose="02010800040101010101" pitchFamily="2" charset="-122"/>
              </a:rPr>
              <a:t>( </a:t>
            </a:r>
            <a:r>
              <a:rPr lang="zh-CN" altLang="en-US" sz="2400" b="1">
                <a:solidFill>
                  <a:srgbClr val="FF0000"/>
                </a:solidFill>
                <a:latin typeface="Times New Roman" panose="02020603050405020304" pitchFamily="18" charset="0"/>
                <a:ea typeface="华文新魏" panose="02010800040101010101" pitchFamily="2" charset="-122"/>
              </a:rPr>
              <a:t>为什么不是零扩展</a:t>
            </a:r>
            <a:r>
              <a:rPr lang="en-US" altLang="zh-CN" sz="2400" b="1">
                <a:solidFill>
                  <a:srgbClr val="FF0000"/>
                </a:solidFill>
                <a:latin typeface="Times New Roman" panose="02020603050405020304" pitchFamily="18" charset="0"/>
                <a:ea typeface="华文新魏" panose="02010800040101010101" pitchFamily="2" charset="-122"/>
              </a:rPr>
              <a:t>? ) </a:t>
            </a:r>
            <a:endParaRPr lang="zh-CN" altLang="en-US" sz="2400" b="1">
              <a:solidFill>
                <a:srgbClr val="FF0000"/>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heckerboard(across)">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par>
                                <p:cTn id="13" presetID="5" presetClass="entr" presetSubtype="1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980112"/>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算术运算指令</a:t>
            </a:r>
            <a:r>
              <a:rPr lang="en-US" altLang="zh-CN">
                <a:latin typeface="华文新魏" panose="02010800040101010101" pitchFamily="2" charset="-122"/>
              </a:rPr>
              <a:t>add, sub, addiu</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逻辑运算指令</a:t>
            </a:r>
            <a:r>
              <a:rPr lang="en-US" altLang="zh-CN">
                <a:latin typeface="华文新魏" panose="02010800040101010101" pitchFamily="2" charset="-122"/>
              </a:rPr>
              <a:t>andi, and, ori, or</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移位指令</a:t>
            </a:r>
            <a:r>
              <a:rPr lang="en-US" altLang="zh-CN">
                <a:latin typeface="华文新魏" panose="02010800040101010101" pitchFamily="2" charset="-122"/>
              </a:rPr>
              <a:t>sll</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比较指令</a:t>
            </a:r>
            <a:r>
              <a:rPr lang="en-US" altLang="zh-CN">
                <a:latin typeface="华文新魏" panose="02010800040101010101" pitchFamily="2" charset="-122"/>
              </a:rPr>
              <a:t>slti</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存储器读写指令</a:t>
            </a:r>
            <a:r>
              <a:rPr lang="en-US" altLang="zh-CN">
                <a:latin typeface="华文新魏" panose="02010800040101010101" pitchFamily="2" charset="-122"/>
              </a:rPr>
              <a:t>sw, lw</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分支指令</a:t>
            </a:r>
            <a:r>
              <a:rPr lang="en-US" altLang="zh-CN">
                <a:latin typeface="华文新魏" panose="02010800040101010101" pitchFamily="2" charset="-122"/>
              </a:rPr>
              <a:t>beq, bne, bltz</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跳转指令</a:t>
            </a:r>
            <a:r>
              <a:rPr lang="en-US" altLang="zh-CN">
                <a:latin typeface="华文新魏" panose="02010800040101010101" pitchFamily="2" charset="-122"/>
              </a:rPr>
              <a:t>j</a:t>
            </a:r>
            <a:endParaRPr lang="en-US" altLang="zh-CN">
              <a:latin typeface="华文新魏" panose="02010800040101010101" pitchFamily="2" charset="-122"/>
            </a:endParaRPr>
          </a:p>
          <a:p>
            <a:pPr>
              <a:spcBef>
                <a:spcPts val="1800"/>
              </a:spcBef>
              <a:buClr>
                <a:schemeClr val="tx2"/>
              </a:buClr>
            </a:pPr>
            <a:r>
              <a:rPr lang="zh-CN" altLang="en-US">
                <a:latin typeface="华文新魏" panose="02010800040101010101" pitchFamily="2" charset="-122"/>
              </a:rPr>
              <a:t>停机指令</a:t>
            </a:r>
            <a:r>
              <a:rPr lang="en-US" altLang="zh-CN">
                <a:latin typeface="华文新魏" panose="02010800040101010101" pitchFamily="2" charset="-122"/>
              </a:rPr>
              <a:t>halt</a:t>
            </a:r>
            <a:endParaRPr lang="en-US" altLang="zh-CN">
              <a:latin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22"/>
                                            </p:txEl>
                                          </p:spTgt>
                                        </p:tgtEl>
                                        <p:attrNameLst>
                                          <p:attrName>style.visibility</p:attrName>
                                        </p:attrNameLst>
                                      </p:cBhvr>
                                      <p:to>
                                        <p:strVal val="visible"/>
                                      </p:to>
                                    </p:set>
                                    <p:animEffect transition="in" filter="blinds(horizontal)">
                                      <p:cBhvr>
                                        <p:cTn id="7" dur="500"/>
                                        <p:tgtEl>
                                          <p:spTgt spid="915459">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5459">
                                            <p:txEl>
                                              <p:charRg st="22" end="47"/>
                                            </p:txEl>
                                          </p:spTgt>
                                        </p:tgtEl>
                                        <p:attrNameLst>
                                          <p:attrName>style.visibility</p:attrName>
                                        </p:attrNameLst>
                                      </p:cBhvr>
                                      <p:to>
                                        <p:strVal val="visible"/>
                                      </p:to>
                                    </p:set>
                                    <p:animEffect transition="in" filter="blinds(horizontal)">
                                      <p:cBhvr>
                                        <p:cTn id="12" dur="500"/>
                                        <p:tgtEl>
                                          <p:spTgt spid="915459">
                                            <p:txEl>
                                              <p:charRg st="22" end="4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5459">
                                            <p:txEl>
                                              <p:charRg st="47" end="55"/>
                                            </p:txEl>
                                          </p:spTgt>
                                        </p:tgtEl>
                                        <p:attrNameLst>
                                          <p:attrName>style.visibility</p:attrName>
                                        </p:attrNameLst>
                                      </p:cBhvr>
                                      <p:to>
                                        <p:strVal val="visible"/>
                                      </p:to>
                                    </p:set>
                                    <p:animEffect transition="in" filter="blinds(horizontal)">
                                      <p:cBhvr>
                                        <p:cTn id="17" dur="500"/>
                                        <p:tgtEl>
                                          <p:spTgt spid="915459">
                                            <p:txEl>
                                              <p:charRg st="47" end="5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5459">
                                            <p:txEl>
                                              <p:charRg st="55" end="64"/>
                                            </p:txEl>
                                          </p:spTgt>
                                        </p:tgtEl>
                                        <p:attrNameLst>
                                          <p:attrName>style.visibility</p:attrName>
                                        </p:attrNameLst>
                                      </p:cBhvr>
                                      <p:to>
                                        <p:strVal val="visible"/>
                                      </p:to>
                                    </p:set>
                                    <p:animEffect transition="in" filter="blinds(horizontal)">
                                      <p:cBhvr>
                                        <p:cTn id="22" dur="500"/>
                                        <p:tgtEl>
                                          <p:spTgt spid="915459">
                                            <p:txEl>
                                              <p:charRg st="55" end="6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15459">
                                            <p:txEl>
                                              <p:charRg st="64" end="78"/>
                                            </p:txEl>
                                          </p:spTgt>
                                        </p:tgtEl>
                                        <p:attrNameLst>
                                          <p:attrName>style.visibility</p:attrName>
                                        </p:attrNameLst>
                                      </p:cBhvr>
                                      <p:to>
                                        <p:strVal val="visible"/>
                                      </p:to>
                                    </p:set>
                                    <p:animEffect transition="in" filter="blinds(horizontal)">
                                      <p:cBhvr>
                                        <p:cTn id="27" dur="500"/>
                                        <p:tgtEl>
                                          <p:spTgt spid="915459">
                                            <p:txEl>
                                              <p:charRg st="64" end="7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15459">
                                            <p:txEl>
                                              <p:charRg st="78" end="97"/>
                                            </p:txEl>
                                          </p:spTgt>
                                        </p:tgtEl>
                                        <p:attrNameLst>
                                          <p:attrName>style.visibility</p:attrName>
                                        </p:attrNameLst>
                                      </p:cBhvr>
                                      <p:to>
                                        <p:strVal val="visible"/>
                                      </p:to>
                                    </p:set>
                                    <p:animEffect transition="in" filter="blinds(horizontal)">
                                      <p:cBhvr>
                                        <p:cTn id="32" dur="500"/>
                                        <p:tgtEl>
                                          <p:spTgt spid="915459">
                                            <p:txEl>
                                              <p:charRg st="78" end="9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15459">
                                            <p:txEl>
                                              <p:charRg st="97" end="103"/>
                                            </p:txEl>
                                          </p:spTgt>
                                        </p:tgtEl>
                                        <p:attrNameLst>
                                          <p:attrName>style.visibility</p:attrName>
                                        </p:attrNameLst>
                                      </p:cBhvr>
                                      <p:to>
                                        <p:strVal val="visible"/>
                                      </p:to>
                                    </p:set>
                                    <p:animEffect transition="in" filter="blinds(horizontal)">
                                      <p:cBhvr>
                                        <p:cTn id="37" dur="500"/>
                                        <p:tgtEl>
                                          <p:spTgt spid="915459">
                                            <p:txEl>
                                              <p:charRg st="97" end="10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15459">
                                            <p:txEl>
                                              <p:charRg st="103" end="112"/>
                                            </p:txEl>
                                          </p:spTgt>
                                        </p:tgtEl>
                                        <p:attrNameLst>
                                          <p:attrName>style.visibility</p:attrName>
                                        </p:attrNameLst>
                                      </p:cBhvr>
                                      <p:to>
                                        <p:strVal val="visible"/>
                                      </p:to>
                                    </p:set>
                                    <p:animEffect transition="in" filter="blinds(horizontal)">
                                      <p:cBhvr>
                                        <p:cTn id="42" dur="500"/>
                                        <p:tgtEl>
                                          <p:spTgt spid="915459">
                                            <p:txEl>
                                              <p:charRg st="103" end="1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a:xfrm>
            <a:off x="831850" y="71438"/>
            <a:ext cx="7526338"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装入</a:t>
            </a:r>
            <a:r>
              <a:rPr lang="en-US" altLang="zh-CN" sz="2000">
                <a:solidFill>
                  <a:srgbClr val="A50021"/>
                </a:solidFill>
                <a:ea typeface="微软雅黑" panose="020B0503020204020204" pitchFamily="34" charset="-122"/>
              </a:rPr>
              <a:t>(lw)</a:t>
            </a:r>
            <a:r>
              <a:rPr lang="zh-CN" altLang="en-US" sz="2000">
                <a:solidFill>
                  <a:srgbClr val="A50021"/>
                </a:solidFill>
                <a:ea typeface="微软雅黑" panose="020B0503020204020204" pitchFamily="34" charset="-122"/>
              </a:rPr>
              <a:t>指令的数据通路</a:t>
            </a:r>
            <a:endParaRPr lang="zh-CN" altLang="en-US" sz="2000">
              <a:solidFill>
                <a:srgbClr val="A50021"/>
              </a:solidFill>
              <a:ea typeface="微软雅黑" panose="020B0503020204020204" pitchFamily="34" charset="-122"/>
            </a:endParaRPr>
          </a:p>
        </p:txBody>
      </p:sp>
      <p:sp>
        <p:nvSpPr>
          <p:cNvPr id="103426" name="Rectangle 3"/>
          <p:cNvSpPr>
            <a:spLocks noGrp="1"/>
          </p:cNvSpPr>
          <p:nvPr>
            <p:ph idx="1"/>
          </p:nvPr>
        </p:nvSpPr>
        <p:spPr>
          <a:xfrm>
            <a:off x="431800" y="642938"/>
            <a:ext cx="8748713" cy="857250"/>
          </a:xfrm>
          <a:ln/>
        </p:spPr>
        <p:txBody>
          <a:bodyPr vert="horz" wrap="square" lIns="63500" tIns="25400" rIns="63500" bIns="25400" anchor="t" anchorCtr="0">
            <a:spAutoFit/>
          </a:bodyPr>
          <a:p>
            <a:r>
              <a:rPr lang="zh-CN" altLang="en-US" sz="2400">
                <a:latin typeface="华文新魏" panose="02010800040101010101" pitchFamily="2" charset="-122"/>
              </a:rPr>
              <a:t>功能：</a:t>
            </a:r>
            <a:r>
              <a:rPr lang="en-US" altLang="zh-CN" sz="2400">
                <a:ea typeface="宋体" panose="02010600030101010101" pitchFamily="2" charset="-122"/>
              </a:rPr>
              <a:t>R[rt] </a:t>
            </a:r>
            <a:r>
              <a:rPr lang="en-US" altLang="zh-CN" sz="2400">
                <a:ea typeface="宋体" panose="02010600030101010101" pitchFamily="2" charset="-122"/>
                <a:sym typeface="Wingdings" panose="05000000000000000000" pitchFamily="2" charset="2"/>
              </a:rPr>
              <a:t>←</a:t>
            </a:r>
            <a:r>
              <a:rPr lang="en-US" altLang="zh-CN" sz="2400">
                <a:ea typeface="宋体" panose="02010600030101010101" pitchFamily="2" charset="-122"/>
              </a:rPr>
              <a:t> M[ </a:t>
            </a:r>
            <a:r>
              <a:rPr lang="en-US" altLang="zh-CN" sz="2400">
                <a:solidFill>
                  <a:srgbClr val="0000FF"/>
                </a:solidFill>
                <a:ea typeface="宋体" panose="02010600030101010101" pitchFamily="2" charset="-122"/>
              </a:rPr>
              <a:t>R[rs] + SignExt[imm16]</a:t>
            </a:r>
            <a:r>
              <a:rPr lang="en-US" altLang="zh-CN" sz="2400">
                <a:ea typeface="宋体" panose="02010600030101010101" pitchFamily="2" charset="-122"/>
              </a:rPr>
              <a:t> ] 	</a:t>
            </a:r>
            <a:endParaRPr lang="en-US" altLang="zh-CN" sz="2400">
              <a:ea typeface="宋体" panose="02010600030101010101" pitchFamily="2" charset="-122"/>
            </a:endParaRPr>
          </a:p>
          <a:p>
            <a:pPr marL="358775" lvl="1" indent="0">
              <a:buNone/>
            </a:pPr>
            <a:r>
              <a:rPr lang="en-US" altLang="zh-CN" sz="2000">
                <a:solidFill>
                  <a:srgbClr val="0000FF"/>
                </a:solidFill>
                <a:ea typeface="宋体" panose="02010600030101010101" pitchFamily="2" charset="-122"/>
              </a:rPr>
              <a:t>Example: </a:t>
            </a:r>
            <a:r>
              <a:rPr lang="en-US" altLang="zh-CN" sz="2000">
                <a:ea typeface="宋体" panose="02010600030101010101" pitchFamily="2" charset="-122"/>
              </a:rPr>
              <a:t>lw  rt, rs, imm16</a:t>
            </a:r>
            <a:endParaRPr lang="en-US" altLang="zh-CN" sz="2000">
              <a:ea typeface="宋体" panose="02010600030101010101" pitchFamily="2" charset="-122"/>
            </a:endParaRPr>
          </a:p>
        </p:txBody>
      </p:sp>
      <p:sp>
        <p:nvSpPr>
          <p:cNvPr id="103427" name="Rectangle 4"/>
          <p:cNvSpPr/>
          <p:nvPr/>
        </p:nvSpPr>
        <p:spPr>
          <a:xfrm>
            <a:off x="3306763" y="1701800"/>
            <a:ext cx="5513387" cy="2794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03428" name="Group 5"/>
          <p:cNvGrpSpPr/>
          <p:nvPr/>
        </p:nvGrpSpPr>
        <p:grpSpPr>
          <a:xfrm>
            <a:off x="3300413" y="1644650"/>
            <a:ext cx="990600" cy="366713"/>
            <a:chOff x="1104" y="958"/>
            <a:chExt cx="624" cy="231"/>
          </a:xfrm>
        </p:grpSpPr>
        <p:sp>
          <p:nvSpPr>
            <p:cNvPr id="103576" name="Rectangle 6"/>
            <p:cNvSpPr/>
            <p:nvPr/>
          </p:nvSpPr>
          <p:spPr>
            <a:xfrm>
              <a:off x="1104" y="990"/>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577" name="Rectangle 7"/>
            <p:cNvSpPr/>
            <p:nvPr/>
          </p:nvSpPr>
          <p:spPr>
            <a:xfrm>
              <a:off x="1286" y="958"/>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03429" name="Group 8"/>
          <p:cNvGrpSpPr/>
          <p:nvPr/>
        </p:nvGrpSpPr>
        <p:grpSpPr>
          <a:xfrm>
            <a:off x="4303713" y="1655763"/>
            <a:ext cx="920750" cy="366712"/>
            <a:chOff x="1736" y="965"/>
            <a:chExt cx="580" cy="231"/>
          </a:xfrm>
        </p:grpSpPr>
        <p:sp>
          <p:nvSpPr>
            <p:cNvPr id="103574" name="Rectangle 9"/>
            <p:cNvSpPr/>
            <p:nvPr/>
          </p:nvSpPr>
          <p:spPr>
            <a:xfrm>
              <a:off x="1736" y="990"/>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575" name="Rectangle 10"/>
            <p:cNvSpPr/>
            <p:nvPr/>
          </p:nvSpPr>
          <p:spPr>
            <a:xfrm>
              <a:off x="1901" y="965"/>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03430" name="Group 11"/>
          <p:cNvGrpSpPr/>
          <p:nvPr/>
        </p:nvGrpSpPr>
        <p:grpSpPr>
          <a:xfrm>
            <a:off x="5237163" y="1666875"/>
            <a:ext cx="919162" cy="366713"/>
            <a:chOff x="2324" y="972"/>
            <a:chExt cx="579" cy="231"/>
          </a:xfrm>
        </p:grpSpPr>
        <p:sp>
          <p:nvSpPr>
            <p:cNvPr id="103572" name="Rectangle 12"/>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573" name="Rectangle 13"/>
            <p:cNvSpPr/>
            <p:nvPr/>
          </p:nvSpPr>
          <p:spPr>
            <a:xfrm>
              <a:off x="2488" y="972"/>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03431" name="Rectangle 14"/>
          <p:cNvSpPr/>
          <p:nvPr/>
        </p:nvSpPr>
        <p:spPr>
          <a:xfrm>
            <a:off x="6169025" y="1695450"/>
            <a:ext cx="2651125" cy="292100"/>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432" name="Rectangle 15"/>
          <p:cNvSpPr/>
          <p:nvPr/>
        </p:nvSpPr>
        <p:spPr>
          <a:xfrm>
            <a:off x="6778625" y="1665288"/>
            <a:ext cx="122078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03433" name="Rectangle 16"/>
          <p:cNvSpPr/>
          <p:nvPr/>
        </p:nvSpPr>
        <p:spPr>
          <a:xfrm>
            <a:off x="8604250" y="1411288"/>
            <a:ext cx="2857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3434" name="Rectangle 17"/>
          <p:cNvSpPr/>
          <p:nvPr/>
        </p:nvSpPr>
        <p:spPr>
          <a:xfrm>
            <a:off x="58578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3435" name="Rectangle 18"/>
          <p:cNvSpPr/>
          <p:nvPr/>
        </p:nvSpPr>
        <p:spPr>
          <a:xfrm>
            <a:off x="492442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03436" name="Rectangle 19"/>
          <p:cNvSpPr/>
          <p:nvPr/>
        </p:nvSpPr>
        <p:spPr>
          <a:xfrm>
            <a:off x="39909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3437" name="Rectangle 20"/>
          <p:cNvSpPr/>
          <p:nvPr/>
        </p:nvSpPr>
        <p:spPr>
          <a:xfrm>
            <a:off x="32035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3438" name="Rectangle 21"/>
          <p:cNvSpPr/>
          <p:nvPr/>
        </p:nvSpPr>
        <p:spPr>
          <a:xfrm>
            <a:off x="3473450"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3439" name="Rectangle 22"/>
          <p:cNvSpPr/>
          <p:nvPr/>
        </p:nvSpPr>
        <p:spPr>
          <a:xfrm>
            <a:off x="7219950" y="1936750"/>
            <a:ext cx="830263"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3440" name="Rectangle 23"/>
          <p:cNvSpPr/>
          <p:nvPr/>
        </p:nvSpPr>
        <p:spPr>
          <a:xfrm>
            <a:off x="5416550"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3441" name="Rectangle 24"/>
          <p:cNvSpPr/>
          <p:nvPr/>
        </p:nvSpPr>
        <p:spPr>
          <a:xfrm>
            <a:off x="4494213"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grpSp>
        <p:nvGrpSpPr>
          <p:cNvPr id="103442" name="Group 25"/>
          <p:cNvGrpSpPr/>
          <p:nvPr/>
        </p:nvGrpSpPr>
        <p:grpSpPr>
          <a:xfrm>
            <a:off x="4929188" y="3224213"/>
            <a:ext cx="457200" cy="1135062"/>
            <a:chOff x="3168" y="2365"/>
            <a:chExt cx="288" cy="715"/>
          </a:xfrm>
        </p:grpSpPr>
        <p:sp>
          <p:nvSpPr>
            <p:cNvPr id="103564" name="Line 26"/>
            <p:cNvSpPr/>
            <p:nvPr/>
          </p:nvSpPr>
          <p:spPr>
            <a:xfrm>
              <a:off x="3168" y="2365"/>
              <a:ext cx="0" cy="166"/>
            </a:xfrm>
            <a:prstGeom prst="line">
              <a:avLst/>
            </a:prstGeom>
            <a:ln w="25400" cap="flat" cmpd="sng">
              <a:solidFill>
                <a:schemeClr val="tx1"/>
              </a:solidFill>
              <a:prstDash val="solid"/>
              <a:headEnd type="none" w="med" len="med"/>
              <a:tailEnd type="none" w="med" len="med"/>
            </a:ln>
          </p:spPr>
        </p:sp>
        <p:sp>
          <p:nvSpPr>
            <p:cNvPr id="103565" name="Line 27"/>
            <p:cNvSpPr/>
            <p:nvPr/>
          </p:nvSpPr>
          <p:spPr>
            <a:xfrm>
              <a:off x="3176" y="2379"/>
              <a:ext cx="272" cy="166"/>
            </a:xfrm>
            <a:prstGeom prst="line">
              <a:avLst/>
            </a:prstGeom>
            <a:ln w="25400" cap="flat" cmpd="sng">
              <a:solidFill>
                <a:schemeClr val="tx1"/>
              </a:solidFill>
              <a:prstDash val="solid"/>
              <a:headEnd type="none" w="med" len="med"/>
              <a:tailEnd type="none" w="med" len="med"/>
            </a:ln>
          </p:spPr>
        </p:sp>
        <p:sp>
          <p:nvSpPr>
            <p:cNvPr id="103566" name="Line 28"/>
            <p:cNvSpPr/>
            <p:nvPr/>
          </p:nvSpPr>
          <p:spPr>
            <a:xfrm>
              <a:off x="3176" y="2547"/>
              <a:ext cx="128" cy="76"/>
            </a:xfrm>
            <a:prstGeom prst="line">
              <a:avLst/>
            </a:prstGeom>
            <a:ln w="25400" cap="flat" cmpd="sng">
              <a:solidFill>
                <a:schemeClr val="tx1"/>
              </a:solidFill>
              <a:prstDash val="solid"/>
              <a:headEnd type="none" w="med" len="med"/>
              <a:tailEnd type="none" w="med" len="med"/>
            </a:ln>
          </p:spPr>
        </p:sp>
        <p:sp>
          <p:nvSpPr>
            <p:cNvPr id="103567" name="Line 29"/>
            <p:cNvSpPr/>
            <p:nvPr/>
          </p:nvSpPr>
          <p:spPr>
            <a:xfrm>
              <a:off x="3312" y="2639"/>
              <a:ext cx="0" cy="166"/>
            </a:xfrm>
            <a:prstGeom prst="line">
              <a:avLst/>
            </a:prstGeom>
            <a:ln w="25400" cap="flat" cmpd="sng">
              <a:solidFill>
                <a:schemeClr val="tx1"/>
              </a:solidFill>
              <a:prstDash val="solid"/>
              <a:headEnd type="none" w="med" len="med"/>
              <a:tailEnd type="none" w="med" len="med"/>
            </a:ln>
          </p:spPr>
        </p:sp>
        <p:sp>
          <p:nvSpPr>
            <p:cNvPr id="103568" name="Line 30"/>
            <p:cNvSpPr/>
            <p:nvPr/>
          </p:nvSpPr>
          <p:spPr>
            <a:xfrm>
              <a:off x="3456" y="2547"/>
              <a:ext cx="0" cy="349"/>
            </a:xfrm>
            <a:prstGeom prst="line">
              <a:avLst/>
            </a:prstGeom>
            <a:ln w="25400" cap="flat" cmpd="sng">
              <a:solidFill>
                <a:schemeClr val="tx1"/>
              </a:solidFill>
              <a:prstDash val="solid"/>
              <a:headEnd type="none" w="med" len="med"/>
              <a:tailEnd type="none" w="med" len="med"/>
            </a:ln>
          </p:spPr>
        </p:sp>
        <p:sp>
          <p:nvSpPr>
            <p:cNvPr id="103569" name="Line 31"/>
            <p:cNvSpPr/>
            <p:nvPr/>
          </p:nvSpPr>
          <p:spPr>
            <a:xfrm flipV="1">
              <a:off x="3176" y="2805"/>
              <a:ext cx="128" cy="107"/>
            </a:xfrm>
            <a:prstGeom prst="line">
              <a:avLst/>
            </a:prstGeom>
            <a:ln w="25400" cap="flat" cmpd="sng">
              <a:solidFill>
                <a:schemeClr val="tx1"/>
              </a:solidFill>
              <a:prstDash val="solid"/>
              <a:headEnd type="none" w="med" len="med"/>
              <a:tailEnd type="none" w="med" len="med"/>
            </a:ln>
          </p:spPr>
        </p:sp>
        <p:sp>
          <p:nvSpPr>
            <p:cNvPr id="103570" name="Line 32"/>
            <p:cNvSpPr/>
            <p:nvPr/>
          </p:nvSpPr>
          <p:spPr>
            <a:xfrm>
              <a:off x="3168" y="2912"/>
              <a:ext cx="0" cy="166"/>
            </a:xfrm>
            <a:prstGeom prst="line">
              <a:avLst/>
            </a:prstGeom>
            <a:ln w="25400" cap="flat" cmpd="sng">
              <a:solidFill>
                <a:schemeClr val="tx1"/>
              </a:solidFill>
              <a:prstDash val="solid"/>
              <a:headEnd type="none" w="med" len="med"/>
              <a:tailEnd type="none" w="med" len="med"/>
            </a:ln>
          </p:spPr>
        </p:sp>
        <p:sp>
          <p:nvSpPr>
            <p:cNvPr id="103571" name="Line 33"/>
            <p:cNvSpPr/>
            <p:nvPr/>
          </p:nvSpPr>
          <p:spPr>
            <a:xfrm flipV="1">
              <a:off x="3176" y="2882"/>
              <a:ext cx="272" cy="198"/>
            </a:xfrm>
            <a:prstGeom prst="line">
              <a:avLst/>
            </a:prstGeom>
            <a:ln w="25400" cap="flat" cmpd="sng">
              <a:solidFill>
                <a:schemeClr val="tx1"/>
              </a:solidFill>
              <a:prstDash val="solid"/>
              <a:headEnd type="none" w="med" len="med"/>
              <a:tailEnd type="none" w="med" len="med"/>
            </a:ln>
          </p:spPr>
        </p:sp>
      </p:grpSp>
      <p:sp>
        <p:nvSpPr>
          <p:cNvPr id="103443" name="Line 34"/>
          <p:cNvSpPr/>
          <p:nvPr/>
        </p:nvSpPr>
        <p:spPr>
          <a:xfrm flipH="1">
            <a:off x="5373688" y="3752850"/>
            <a:ext cx="2311400" cy="0"/>
          </a:xfrm>
          <a:prstGeom prst="line">
            <a:avLst/>
          </a:prstGeom>
          <a:ln w="25400" cap="flat" cmpd="sng">
            <a:solidFill>
              <a:schemeClr val="tx1"/>
            </a:solidFill>
            <a:prstDash val="solid"/>
            <a:headEnd type="triangle" w="med" len="med"/>
            <a:tailEnd type="none" w="med" len="med"/>
          </a:ln>
        </p:spPr>
      </p:sp>
      <p:sp>
        <p:nvSpPr>
          <p:cNvPr id="103444" name="Line 35"/>
          <p:cNvSpPr/>
          <p:nvPr/>
        </p:nvSpPr>
        <p:spPr>
          <a:xfrm flipH="1">
            <a:off x="5807075" y="3689350"/>
            <a:ext cx="88900" cy="131763"/>
          </a:xfrm>
          <a:prstGeom prst="line">
            <a:avLst/>
          </a:prstGeom>
          <a:ln w="12700" cap="flat" cmpd="sng">
            <a:solidFill>
              <a:schemeClr val="tx1"/>
            </a:solidFill>
            <a:prstDash val="solid"/>
            <a:headEnd type="none" w="med" len="med"/>
            <a:tailEnd type="none" w="med" len="med"/>
          </a:ln>
        </p:spPr>
      </p:sp>
      <p:sp>
        <p:nvSpPr>
          <p:cNvPr id="103445" name="Rectangle 36"/>
          <p:cNvSpPr/>
          <p:nvPr/>
        </p:nvSpPr>
        <p:spPr>
          <a:xfrm>
            <a:off x="5781675" y="368458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446" name="Line 37"/>
          <p:cNvSpPr/>
          <p:nvPr/>
        </p:nvSpPr>
        <p:spPr>
          <a:xfrm>
            <a:off x="5157788" y="2935288"/>
            <a:ext cx="0" cy="407987"/>
          </a:xfrm>
          <a:prstGeom prst="line">
            <a:avLst/>
          </a:prstGeom>
          <a:ln w="25400" cap="flat" cmpd="sng">
            <a:solidFill>
              <a:schemeClr val="tx1"/>
            </a:solidFill>
            <a:prstDash val="solid"/>
            <a:headEnd type="none" w="med" len="med"/>
            <a:tailEnd type="triangle" w="med" len="med"/>
          </a:ln>
        </p:spPr>
      </p:sp>
      <p:sp>
        <p:nvSpPr>
          <p:cNvPr id="103447" name="Rectangle 38"/>
          <p:cNvSpPr/>
          <p:nvPr/>
        </p:nvSpPr>
        <p:spPr>
          <a:xfrm>
            <a:off x="4572000" y="2614613"/>
            <a:ext cx="1162050" cy="396875"/>
          </a:xfrm>
          <a:prstGeom prst="rect">
            <a:avLst/>
          </a:prstGeom>
          <a:noFill/>
          <a:ln w="12700">
            <a:noFill/>
          </a:ln>
        </p:spPr>
        <p:txBody>
          <a:bodyPr lIns="90488" tIns="44450" rIns="90488" bIns="44450">
            <a:spAutoFit/>
          </a:bodyPr>
          <a:p>
            <a:r>
              <a:rPr lang="en-US" altLang="zh-CN" sz="2000" b="1">
                <a:solidFill>
                  <a:srgbClr val="A50021"/>
                </a:solidFill>
                <a:latin typeface="Times New Roman" panose="02020603050405020304" pitchFamily="18" charset="0"/>
              </a:rPr>
              <a:t>ALUctr</a:t>
            </a:r>
            <a:endParaRPr lang="en-US" altLang="zh-CN" sz="2000" b="1">
              <a:solidFill>
                <a:srgbClr val="A50021"/>
              </a:solidFill>
              <a:latin typeface="Times New Roman" panose="02020603050405020304" pitchFamily="18" charset="0"/>
            </a:endParaRPr>
          </a:p>
        </p:txBody>
      </p:sp>
      <p:sp>
        <p:nvSpPr>
          <p:cNvPr id="103448" name="Rectangle 39"/>
          <p:cNvSpPr/>
          <p:nvPr/>
        </p:nvSpPr>
        <p:spPr>
          <a:xfrm>
            <a:off x="900113" y="3838575"/>
            <a:ext cx="541337" cy="366713"/>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03449" name="Rectangle 40"/>
          <p:cNvSpPr/>
          <p:nvPr/>
        </p:nvSpPr>
        <p:spPr>
          <a:xfrm>
            <a:off x="571500" y="3354388"/>
            <a:ext cx="7604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busW</a:t>
            </a:r>
            <a:endParaRPr lang="en-US" altLang="zh-CN" b="1">
              <a:latin typeface="Times New Roman" panose="02020603050405020304" pitchFamily="18" charset="0"/>
            </a:endParaRPr>
          </a:p>
        </p:txBody>
      </p:sp>
      <p:sp>
        <p:nvSpPr>
          <p:cNvPr id="103450" name="Rectangle 41"/>
          <p:cNvSpPr/>
          <p:nvPr/>
        </p:nvSpPr>
        <p:spPr>
          <a:xfrm>
            <a:off x="1655763" y="3224213"/>
            <a:ext cx="1431925" cy="1150937"/>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451" name="Line 42"/>
          <p:cNvSpPr/>
          <p:nvPr/>
        </p:nvSpPr>
        <p:spPr>
          <a:xfrm>
            <a:off x="1647825" y="4133850"/>
            <a:ext cx="171450" cy="87313"/>
          </a:xfrm>
          <a:prstGeom prst="line">
            <a:avLst/>
          </a:prstGeom>
          <a:ln w="25400" cap="flat" cmpd="sng">
            <a:solidFill>
              <a:schemeClr val="tx1"/>
            </a:solidFill>
            <a:prstDash val="solid"/>
            <a:headEnd type="none" w="med" len="med"/>
            <a:tailEnd type="none" w="med" len="med"/>
          </a:ln>
        </p:spPr>
      </p:sp>
      <p:sp>
        <p:nvSpPr>
          <p:cNvPr id="103452" name="Line 43"/>
          <p:cNvSpPr/>
          <p:nvPr/>
        </p:nvSpPr>
        <p:spPr>
          <a:xfrm flipH="1">
            <a:off x="1668463" y="4224338"/>
            <a:ext cx="150812" cy="101600"/>
          </a:xfrm>
          <a:prstGeom prst="line">
            <a:avLst/>
          </a:prstGeom>
          <a:ln w="25400" cap="flat" cmpd="sng">
            <a:solidFill>
              <a:schemeClr val="tx1"/>
            </a:solidFill>
            <a:prstDash val="solid"/>
            <a:headEnd type="none" w="med" len="med"/>
            <a:tailEnd type="none" w="med" len="med"/>
          </a:ln>
        </p:spPr>
      </p:sp>
      <p:sp>
        <p:nvSpPr>
          <p:cNvPr id="103453" name="Oval 44"/>
          <p:cNvSpPr/>
          <p:nvPr/>
        </p:nvSpPr>
        <p:spPr>
          <a:xfrm>
            <a:off x="1503363" y="4151313"/>
            <a:ext cx="127000" cy="119062"/>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454" name="Rectangle 45"/>
          <p:cNvSpPr/>
          <p:nvPr/>
        </p:nvSpPr>
        <p:spPr>
          <a:xfrm>
            <a:off x="1042988" y="2652713"/>
            <a:ext cx="976312"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RegWr</a:t>
            </a:r>
            <a:endParaRPr lang="en-US" altLang="zh-CN" sz="2000" b="1">
              <a:solidFill>
                <a:srgbClr val="A50021"/>
              </a:solidFill>
              <a:latin typeface="Times New Roman" panose="02020603050405020304" pitchFamily="18" charset="0"/>
            </a:endParaRPr>
          </a:p>
        </p:txBody>
      </p:sp>
      <p:sp>
        <p:nvSpPr>
          <p:cNvPr id="103455" name="Line 46"/>
          <p:cNvSpPr/>
          <p:nvPr/>
        </p:nvSpPr>
        <p:spPr>
          <a:xfrm flipH="1">
            <a:off x="649288" y="3717925"/>
            <a:ext cx="1016000" cy="0"/>
          </a:xfrm>
          <a:prstGeom prst="line">
            <a:avLst/>
          </a:prstGeom>
          <a:ln w="25400" cap="flat" cmpd="sng">
            <a:solidFill>
              <a:schemeClr val="tx1"/>
            </a:solidFill>
            <a:prstDash val="solid"/>
            <a:headEnd type="triangle" w="med" len="med"/>
            <a:tailEnd type="none" w="med" len="med"/>
          </a:ln>
        </p:spPr>
      </p:sp>
      <p:sp>
        <p:nvSpPr>
          <p:cNvPr id="103456" name="Line 47"/>
          <p:cNvSpPr/>
          <p:nvPr/>
        </p:nvSpPr>
        <p:spPr>
          <a:xfrm flipH="1">
            <a:off x="1189038" y="3652838"/>
            <a:ext cx="88900" cy="131762"/>
          </a:xfrm>
          <a:prstGeom prst="line">
            <a:avLst/>
          </a:prstGeom>
          <a:ln w="12700" cap="flat" cmpd="sng">
            <a:solidFill>
              <a:schemeClr val="tx1"/>
            </a:solidFill>
            <a:prstDash val="solid"/>
            <a:headEnd type="none" w="med" len="med"/>
            <a:tailEnd type="none" w="med" len="med"/>
          </a:ln>
        </p:spPr>
      </p:sp>
      <p:sp>
        <p:nvSpPr>
          <p:cNvPr id="103457" name="Rectangle 48"/>
          <p:cNvSpPr/>
          <p:nvPr/>
        </p:nvSpPr>
        <p:spPr>
          <a:xfrm>
            <a:off x="1149350" y="365918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458" name="Line 49"/>
          <p:cNvSpPr/>
          <p:nvPr/>
        </p:nvSpPr>
        <p:spPr>
          <a:xfrm>
            <a:off x="3113088" y="3355975"/>
            <a:ext cx="1803400" cy="0"/>
          </a:xfrm>
          <a:prstGeom prst="line">
            <a:avLst/>
          </a:prstGeom>
          <a:ln w="25400" cap="flat" cmpd="sng">
            <a:solidFill>
              <a:schemeClr val="tx1"/>
            </a:solidFill>
            <a:prstDash val="solid"/>
            <a:headEnd type="none" w="med" len="med"/>
            <a:tailEnd type="triangle" w="med" len="med"/>
          </a:ln>
        </p:spPr>
      </p:sp>
      <p:sp>
        <p:nvSpPr>
          <p:cNvPr id="103459" name="Line 50"/>
          <p:cNvSpPr/>
          <p:nvPr/>
        </p:nvSpPr>
        <p:spPr>
          <a:xfrm flipH="1">
            <a:off x="4084638" y="3290888"/>
            <a:ext cx="88900" cy="131762"/>
          </a:xfrm>
          <a:prstGeom prst="line">
            <a:avLst/>
          </a:prstGeom>
          <a:ln w="12700" cap="flat" cmpd="sng">
            <a:solidFill>
              <a:schemeClr val="tx1"/>
            </a:solidFill>
            <a:prstDash val="solid"/>
            <a:headEnd type="none" w="med" len="med"/>
            <a:tailEnd type="none" w="med" len="med"/>
          </a:ln>
        </p:spPr>
      </p:sp>
      <p:sp>
        <p:nvSpPr>
          <p:cNvPr id="103460" name="Rectangle 51"/>
          <p:cNvSpPr/>
          <p:nvPr/>
        </p:nvSpPr>
        <p:spPr>
          <a:xfrm>
            <a:off x="4067175" y="32877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461" name="Rectangle 52"/>
          <p:cNvSpPr/>
          <p:nvPr/>
        </p:nvSpPr>
        <p:spPr>
          <a:xfrm>
            <a:off x="3132138" y="2974975"/>
            <a:ext cx="6953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busA</a:t>
            </a:r>
            <a:endParaRPr lang="en-US" altLang="zh-CN" b="1">
              <a:latin typeface="Times New Roman" panose="02020603050405020304" pitchFamily="18" charset="0"/>
            </a:endParaRPr>
          </a:p>
        </p:txBody>
      </p:sp>
      <p:sp>
        <p:nvSpPr>
          <p:cNvPr id="103462" name="Line 53"/>
          <p:cNvSpPr/>
          <p:nvPr/>
        </p:nvSpPr>
        <p:spPr>
          <a:xfrm flipV="1">
            <a:off x="1804988" y="2981325"/>
            <a:ext cx="0" cy="242888"/>
          </a:xfrm>
          <a:prstGeom prst="line">
            <a:avLst/>
          </a:prstGeom>
          <a:ln w="25400" cap="flat" cmpd="sng">
            <a:solidFill>
              <a:schemeClr val="tx1"/>
            </a:solidFill>
            <a:prstDash val="solid"/>
            <a:headEnd type="none" w="med" len="med"/>
            <a:tailEnd type="none" w="med" len="med"/>
          </a:ln>
        </p:spPr>
      </p:sp>
      <p:sp>
        <p:nvSpPr>
          <p:cNvPr id="103463" name="Line 54"/>
          <p:cNvSpPr/>
          <p:nvPr/>
        </p:nvSpPr>
        <p:spPr>
          <a:xfrm>
            <a:off x="3113088" y="4224338"/>
            <a:ext cx="965200" cy="0"/>
          </a:xfrm>
          <a:prstGeom prst="line">
            <a:avLst/>
          </a:prstGeom>
          <a:ln w="25400" cap="flat" cmpd="sng">
            <a:solidFill>
              <a:schemeClr val="tx1"/>
            </a:solidFill>
            <a:prstDash val="solid"/>
            <a:headEnd type="none" w="med" len="med"/>
            <a:tailEnd type="triangle" w="med" len="med"/>
          </a:ln>
        </p:spPr>
      </p:sp>
      <p:sp>
        <p:nvSpPr>
          <p:cNvPr id="103464" name="Line 55"/>
          <p:cNvSpPr/>
          <p:nvPr/>
        </p:nvSpPr>
        <p:spPr>
          <a:xfrm flipH="1">
            <a:off x="3627438" y="4159250"/>
            <a:ext cx="88900" cy="131763"/>
          </a:xfrm>
          <a:prstGeom prst="line">
            <a:avLst/>
          </a:prstGeom>
          <a:ln w="12700" cap="flat" cmpd="sng">
            <a:solidFill>
              <a:schemeClr val="tx1"/>
            </a:solidFill>
            <a:prstDash val="solid"/>
            <a:headEnd type="none" w="med" len="med"/>
            <a:tailEnd type="none" w="med" len="med"/>
          </a:ln>
        </p:spPr>
      </p:sp>
      <p:sp>
        <p:nvSpPr>
          <p:cNvPr id="103465" name="Rectangle 56"/>
          <p:cNvSpPr/>
          <p:nvPr/>
        </p:nvSpPr>
        <p:spPr>
          <a:xfrm>
            <a:off x="3586163" y="41529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466" name="Rectangle 57"/>
          <p:cNvSpPr/>
          <p:nvPr/>
        </p:nvSpPr>
        <p:spPr>
          <a:xfrm>
            <a:off x="3132138" y="3876675"/>
            <a:ext cx="6826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busB</a:t>
            </a:r>
            <a:endParaRPr lang="en-US" altLang="zh-CN" b="1">
              <a:latin typeface="Times New Roman" panose="02020603050405020304" pitchFamily="18" charset="0"/>
            </a:endParaRPr>
          </a:p>
        </p:txBody>
      </p:sp>
      <p:sp>
        <p:nvSpPr>
          <p:cNvPr id="103467" name="Line 59"/>
          <p:cNvSpPr/>
          <p:nvPr/>
        </p:nvSpPr>
        <p:spPr>
          <a:xfrm>
            <a:off x="2109788" y="2573338"/>
            <a:ext cx="0" cy="625475"/>
          </a:xfrm>
          <a:prstGeom prst="line">
            <a:avLst/>
          </a:prstGeom>
          <a:ln w="25400" cap="flat" cmpd="sng">
            <a:solidFill>
              <a:schemeClr val="tx1"/>
            </a:solidFill>
            <a:prstDash val="solid"/>
            <a:headEnd type="none" w="med" len="med"/>
            <a:tailEnd type="none" w="med" len="med"/>
          </a:ln>
        </p:spPr>
      </p:sp>
      <p:sp>
        <p:nvSpPr>
          <p:cNvPr id="103468" name="Line 60"/>
          <p:cNvSpPr/>
          <p:nvPr/>
        </p:nvSpPr>
        <p:spPr>
          <a:xfrm flipV="1">
            <a:off x="2039938" y="2916238"/>
            <a:ext cx="139700" cy="157162"/>
          </a:xfrm>
          <a:prstGeom prst="line">
            <a:avLst/>
          </a:prstGeom>
          <a:ln w="12700" cap="flat" cmpd="sng">
            <a:solidFill>
              <a:schemeClr val="tx1"/>
            </a:solidFill>
            <a:prstDash val="solid"/>
            <a:headEnd type="none" w="med" len="med"/>
            <a:tailEnd type="none" w="med" len="med"/>
          </a:ln>
        </p:spPr>
      </p:sp>
      <p:sp>
        <p:nvSpPr>
          <p:cNvPr id="103469" name="Rectangle 61"/>
          <p:cNvSpPr/>
          <p:nvPr/>
        </p:nvSpPr>
        <p:spPr>
          <a:xfrm>
            <a:off x="1866900" y="27749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3470" name="Line 62"/>
          <p:cNvSpPr/>
          <p:nvPr/>
        </p:nvSpPr>
        <p:spPr>
          <a:xfrm>
            <a:off x="2560638" y="2790825"/>
            <a:ext cx="0" cy="407988"/>
          </a:xfrm>
          <a:prstGeom prst="line">
            <a:avLst/>
          </a:prstGeom>
          <a:ln w="25400" cap="flat" cmpd="sng">
            <a:solidFill>
              <a:schemeClr val="tx1"/>
            </a:solidFill>
            <a:prstDash val="solid"/>
            <a:headEnd type="none" w="med" len="med"/>
            <a:tailEnd type="none" w="med" len="med"/>
          </a:ln>
        </p:spPr>
      </p:sp>
      <p:sp>
        <p:nvSpPr>
          <p:cNvPr id="103471" name="Line 63"/>
          <p:cNvSpPr/>
          <p:nvPr/>
        </p:nvSpPr>
        <p:spPr>
          <a:xfrm flipV="1">
            <a:off x="2478088" y="2916238"/>
            <a:ext cx="139700" cy="157162"/>
          </a:xfrm>
          <a:prstGeom prst="line">
            <a:avLst/>
          </a:prstGeom>
          <a:ln w="12700" cap="flat" cmpd="sng">
            <a:solidFill>
              <a:schemeClr val="tx1"/>
            </a:solidFill>
            <a:prstDash val="solid"/>
            <a:headEnd type="none" w="med" len="med"/>
            <a:tailEnd type="none" w="med" len="med"/>
          </a:ln>
        </p:spPr>
      </p:sp>
      <p:sp>
        <p:nvSpPr>
          <p:cNvPr id="103472" name="Rectangle 64"/>
          <p:cNvSpPr/>
          <p:nvPr/>
        </p:nvSpPr>
        <p:spPr>
          <a:xfrm>
            <a:off x="2317750" y="27622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3473" name="Line 65"/>
          <p:cNvSpPr/>
          <p:nvPr/>
        </p:nvSpPr>
        <p:spPr>
          <a:xfrm>
            <a:off x="2947988" y="2790825"/>
            <a:ext cx="0" cy="407988"/>
          </a:xfrm>
          <a:prstGeom prst="line">
            <a:avLst/>
          </a:prstGeom>
          <a:ln w="25400" cap="flat" cmpd="sng">
            <a:solidFill>
              <a:schemeClr val="tx1"/>
            </a:solidFill>
            <a:prstDash val="solid"/>
            <a:headEnd type="none" w="med" len="med"/>
            <a:tailEnd type="none" w="med" len="med"/>
          </a:ln>
        </p:spPr>
      </p:sp>
      <p:sp>
        <p:nvSpPr>
          <p:cNvPr id="103474" name="Line 66"/>
          <p:cNvSpPr/>
          <p:nvPr/>
        </p:nvSpPr>
        <p:spPr>
          <a:xfrm flipV="1">
            <a:off x="2878138" y="2916238"/>
            <a:ext cx="139700" cy="157162"/>
          </a:xfrm>
          <a:prstGeom prst="line">
            <a:avLst/>
          </a:prstGeom>
          <a:ln w="12700" cap="flat" cmpd="sng">
            <a:solidFill>
              <a:schemeClr val="tx1"/>
            </a:solidFill>
            <a:prstDash val="solid"/>
            <a:headEnd type="none" w="med" len="med"/>
            <a:tailEnd type="none" w="med" len="med"/>
          </a:ln>
        </p:spPr>
      </p:sp>
      <p:sp>
        <p:nvSpPr>
          <p:cNvPr id="103475" name="Rectangle 67"/>
          <p:cNvSpPr/>
          <p:nvPr/>
        </p:nvSpPr>
        <p:spPr>
          <a:xfrm>
            <a:off x="2705100" y="27749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3476" name="Rectangle 68"/>
          <p:cNvSpPr/>
          <p:nvPr/>
        </p:nvSpPr>
        <p:spPr>
          <a:xfrm>
            <a:off x="1866900" y="3209925"/>
            <a:ext cx="5159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103477" name="Rectangle 69"/>
          <p:cNvSpPr/>
          <p:nvPr/>
        </p:nvSpPr>
        <p:spPr>
          <a:xfrm>
            <a:off x="2324100" y="3209925"/>
            <a:ext cx="4651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103478" name="Rectangle 70"/>
          <p:cNvSpPr/>
          <p:nvPr/>
        </p:nvSpPr>
        <p:spPr>
          <a:xfrm>
            <a:off x="2705100" y="3209925"/>
            <a:ext cx="4778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103479" name="Rectangle 71"/>
          <p:cNvSpPr/>
          <p:nvPr/>
        </p:nvSpPr>
        <p:spPr>
          <a:xfrm>
            <a:off x="1866900" y="3498850"/>
            <a:ext cx="1093788" cy="588963"/>
          </a:xfrm>
          <a:prstGeom prst="rect">
            <a:avLst/>
          </a:prstGeom>
          <a:noFill/>
          <a:ln w="12700">
            <a:noFill/>
          </a:ln>
        </p:spPr>
        <p:txBody>
          <a:bodyPr wrap="none" lIns="90488" tIns="44450" rIns="90488" bIns="44450">
            <a:spAutoFit/>
          </a:bodyPr>
          <a:p>
            <a:pPr>
              <a:lnSpc>
                <a:spcPct val="90000"/>
              </a:lnSpc>
            </a:pPr>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pPr>
              <a:lnSpc>
                <a:spcPct val="90000"/>
              </a:lnSpc>
            </a:pPr>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103480" name="Line 72"/>
          <p:cNvSpPr/>
          <p:nvPr/>
        </p:nvSpPr>
        <p:spPr>
          <a:xfrm flipH="1">
            <a:off x="649288" y="5816600"/>
            <a:ext cx="7797800" cy="0"/>
          </a:xfrm>
          <a:prstGeom prst="line">
            <a:avLst/>
          </a:prstGeom>
          <a:ln w="25400" cap="flat" cmpd="sng">
            <a:solidFill>
              <a:schemeClr val="tx1"/>
            </a:solidFill>
            <a:prstDash val="solid"/>
            <a:headEnd type="none" w="med" len="med"/>
            <a:tailEnd type="none" w="med" len="med"/>
          </a:ln>
        </p:spPr>
      </p:sp>
      <p:sp>
        <p:nvSpPr>
          <p:cNvPr id="103481" name="Line 73"/>
          <p:cNvSpPr/>
          <p:nvPr/>
        </p:nvSpPr>
        <p:spPr>
          <a:xfrm flipV="1">
            <a:off x="661988" y="3705225"/>
            <a:ext cx="0" cy="2124075"/>
          </a:xfrm>
          <a:prstGeom prst="line">
            <a:avLst/>
          </a:prstGeom>
          <a:ln w="25400" cap="flat" cmpd="sng">
            <a:solidFill>
              <a:schemeClr val="tx1"/>
            </a:solidFill>
            <a:prstDash val="solid"/>
            <a:headEnd type="none" w="med" len="med"/>
            <a:tailEnd type="none" w="med" len="med"/>
          </a:ln>
        </p:spPr>
      </p:sp>
      <p:sp>
        <p:nvSpPr>
          <p:cNvPr id="103482" name="Rectangle 74"/>
          <p:cNvSpPr/>
          <p:nvPr/>
        </p:nvSpPr>
        <p:spPr>
          <a:xfrm>
            <a:off x="2519363" y="2565400"/>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103483" name="Rectangle 75"/>
          <p:cNvSpPr/>
          <p:nvPr/>
        </p:nvSpPr>
        <p:spPr>
          <a:xfrm>
            <a:off x="2249488" y="1682750"/>
            <a:ext cx="4270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nvGrpSpPr>
          <p:cNvPr id="103484" name="Group 76"/>
          <p:cNvGrpSpPr/>
          <p:nvPr/>
        </p:nvGrpSpPr>
        <p:grpSpPr>
          <a:xfrm>
            <a:off x="4062413" y="3948113"/>
            <a:ext cx="304800" cy="1084262"/>
            <a:chOff x="2640" y="2821"/>
            <a:chExt cx="192" cy="683"/>
          </a:xfrm>
        </p:grpSpPr>
        <p:sp>
          <p:nvSpPr>
            <p:cNvPr id="103560" name="Line 77"/>
            <p:cNvSpPr/>
            <p:nvPr/>
          </p:nvSpPr>
          <p:spPr>
            <a:xfrm>
              <a:off x="2640" y="2821"/>
              <a:ext cx="0" cy="667"/>
            </a:xfrm>
            <a:prstGeom prst="line">
              <a:avLst/>
            </a:prstGeom>
            <a:ln w="25400" cap="flat" cmpd="sng">
              <a:solidFill>
                <a:schemeClr val="tx1"/>
              </a:solidFill>
              <a:prstDash val="solid"/>
              <a:headEnd type="none" w="med" len="med"/>
              <a:tailEnd type="none" w="med" len="med"/>
            </a:ln>
          </p:spPr>
        </p:sp>
        <p:sp>
          <p:nvSpPr>
            <p:cNvPr id="103561" name="Line 78"/>
            <p:cNvSpPr/>
            <p:nvPr/>
          </p:nvSpPr>
          <p:spPr>
            <a:xfrm>
              <a:off x="2648" y="2821"/>
              <a:ext cx="176" cy="75"/>
            </a:xfrm>
            <a:prstGeom prst="line">
              <a:avLst/>
            </a:prstGeom>
            <a:ln w="25400" cap="flat" cmpd="sng">
              <a:solidFill>
                <a:schemeClr val="tx1"/>
              </a:solidFill>
              <a:prstDash val="solid"/>
              <a:headEnd type="none" w="med" len="med"/>
              <a:tailEnd type="none" w="med" len="med"/>
            </a:ln>
          </p:spPr>
        </p:sp>
        <p:sp>
          <p:nvSpPr>
            <p:cNvPr id="103562" name="Line 79"/>
            <p:cNvSpPr/>
            <p:nvPr/>
          </p:nvSpPr>
          <p:spPr>
            <a:xfrm flipV="1">
              <a:off x="2648" y="3397"/>
              <a:ext cx="176" cy="107"/>
            </a:xfrm>
            <a:prstGeom prst="line">
              <a:avLst/>
            </a:prstGeom>
            <a:ln w="25400" cap="flat" cmpd="sng">
              <a:solidFill>
                <a:schemeClr val="tx1"/>
              </a:solidFill>
              <a:prstDash val="solid"/>
              <a:headEnd type="none" w="med" len="med"/>
              <a:tailEnd type="none" w="med" len="med"/>
            </a:ln>
          </p:spPr>
        </p:sp>
        <p:sp>
          <p:nvSpPr>
            <p:cNvPr id="103563" name="Line 80"/>
            <p:cNvSpPr/>
            <p:nvPr/>
          </p:nvSpPr>
          <p:spPr>
            <a:xfrm>
              <a:off x="2832" y="2912"/>
              <a:ext cx="0" cy="485"/>
            </a:xfrm>
            <a:prstGeom prst="line">
              <a:avLst/>
            </a:prstGeom>
            <a:ln w="25400" cap="flat" cmpd="sng">
              <a:solidFill>
                <a:schemeClr val="tx1"/>
              </a:solidFill>
              <a:prstDash val="solid"/>
              <a:headEnd type="none" w="med" len="med"/>
              <a:tailEnd type="none" w="med" len="med"/>
            </a:ln>
          </p:spPr>
        </p:sp>
      </p:grpSp>
      <p:grpSp>
        <p:nvGrpSpPr>
          <p:cNvPr id="103485" name="Group 81"/>
          <p:cNvGrpSpPr/>
          <p:nvPr/>
        </p:nvGrpSpPr>
        <p:grpSpPr>
          <a:xfrm>
            <a:off x="1547813" y="2254250"/>
            <a:ext cx="1168400" cy="288925"/>
            <a:chOff x="928" y="1788"/>
            <a:chExt cx="736" cy="182"/>
          </a:xfrm>
        </p:grpSpPr>
        <p:sp>
          <p:nvSpPr>
            <p:cNvPr id="103556" name="Line 82"/>
            <p:cNvSpPr/>
            <p:nvPr/>
          </p:nvSpPr>
          <p:spPr>
            <a:xfrm flipH="1">
              <a:off x="928" y="1788"/>
              <a:ext cx="736" cy="0"/>
            </a:xfrm>
            <a:prstGeom prst="line">
              <a:avLst/>
            </a:prstGeom>
            <a:ln w="25400" cap="flat" cmpd="sng">
              <a:solidFill>
                <a:schemeClr val="tx1"/>
              </a:solidFill>
              <a:prstDash val="solid"/>
              <a:headEnd type="none" w="med" len="med"/>
              <a:tailEnd type="none" w="med" len="med"/>
            </a:ln>
          </p:spPr>
        </p:sp>
        <p:sp>
          <p:nvSpPr>
            <p:cNvPr id="103557" name="Line 83"/>
            <p:cNvSpPr/>
            <p:nvPr/>
          </p:nvSpPr>
          <p:spPr>
            <a:xfrm flipH="1">
              <a:off x="1552" y="1796"/>
              <a:ext cx="112" cy="166"/>
            </a:xfrm>
            <a:prstGeom prst="line">
              <a:avLst/>
            </a:prstGeom>
            <a:ln w="25400" cap="flat" cmpd="sng">
              <a:solidFill>
                <a:schemeClr val="tx1"/>
              </a:solidFill>
              <a:prstDash val="solid"/>
              <a:headEnd type="none" w="med" len="med"/>
              <a:tailEnd type="none" w="med" len="med"/>
            </a:ln>
          </p:spPr>
        </p:sp>
        <p:sp>
          <p:nvSpPr>
            <p:cNvPr id="103558" name="Line 84"/>
            <p:cNvSpPr/>
            <p:nvPr/>
          </p:nvSpPr>
          <p:spPr>
            <a:xfrm>
              <a:off x="944" y="1796"/>
              <a:ext cx="80" cy="166"/>
            </a:xfrm>
            <a:prstGeom prst="line">
              <a:avLst/>
            </a:prstGeom>
            <a:ln w="25400" cap="flat" cmpd="sng">
              <a:solidFill>
                <a:schemeClr val="tx1"/>
              </a:solidFill>
              <a:prstDash val="solid"/>
              <a:headEnd type="none" w="med" len="med"/>
              <a:tailEnd type="none" w="med" len="med"/>
            </a:ln>
          </p:spPr>
        </p:sp>
        <p:sp>
          <p:nvSpPr>
            <p:cNvPr id="103559" name="Line 85"/>
            <p:cNvSpPr/>
            <p:nvPr/>
          </p:nvSpPr>
          <p:spPr>
            <a:xfrm flipH="1">
              <a:off x="1024" y="1970"/>
              <a:ext cx="544" cy="0"/>
            </a:xfrm>
            <a:prstGeom prst="line">
              <a:avLst/>
            </a:prstGeom>
            <a:ln w="25400" cap="flat" cmpd="sng">
              <a:solidFill>
                <a:schemeClr val="tx1"/>
              </a:solidFill>
              <a:prstDash val="solid"/>
              <a:headEnd type="none" w="med" len="med"/>
              <a:tailEnd type="none" w="med" len="med"/>
            </a:ln>
          </p:spPr>
        </p:sp>
      </p:grpSp>
      <p:sp>
        <p:nvSpPr>
          <p:cNvPr id="103486" name="Line 87"/>
          <p:cNvSpPr/>
          <p:nvPr/>
        </p:nvSpPr>
        <p:spPr>
          <a:xfrm>
            <a:off x="2436813" y="2012950"/>
            <a:ext cx="0" cy="236538"/>
          </a:xfrm>
          <a:prstGeom prst="line">
            <a:avLst/>
          </a:prstGeom>
          <a:ln w="25400" cap="flat" cmpd="sng">
            <a:solidFill>
              <a:schemeClr val="tx1"/>
            </a:solidFill>
            <a:prstDash val="solid"/>
            <a:headEnd type="none" w="med" len="med"/>
            <a:tailEnd type="none" w="med" len="med"/>
          </a:ln>
        </p:spPr>
      </p:sp>
      <p:sp>
        <p:nvSpPr>
          <p:cNvPr id="103487" name="Line 88"/>
          <p:cNvSpPr/>
          <p:nvPr/>
        </p:nvSpPr>
        <p:spPr>
          <a:xfrm flipH="1">
            <a:off x="1812925" y="1998663"/>
            <a:ext cx="0" cy="265112"/>
          </a:xfrm>
          <a:prstGeom prst="line">
            <a:avLst/>
          </a:prstGeom>
          <a:ln w="25400" cap="flat" cmpd="sng">
            <a:solidFill>
              <a:schemeClr val="tx1"/>
            </a:solidFill>
            <a:prstDash val="solid"/>
            <a:headEnd type="none" w="med" len="med"/>
            <a:tailEnd type="none" w="med" len="med"/>
          </a:ln>
        </p:spPr>
      </p:sp>
      <p:sp>
        <p:nvSpPr>
          <p:cNvPr id="103488" name="Rectangle 89"/>
          <p:cNvSpPr/>
          <p:nvPr/>
        </p:nvSpPr>
        <p:spPr>
          <a:xfrm>
            <a:off x="1601788" y="169386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sp>
        <p:nvSpPr>
          <p:cNvPr id="103489" name="Line 90"/>
          <p:cNvSpPr/>
          <p:nvPr/>
        </p:nvSpPr>
        <p:spPr>
          <a:xfrm flipH="1">
            <a:off x="688975" y="2398713"/>
            <a:ext cx="939800" cy="0"/>
          </a:xfrm>
          <a:prstGeom prst="line">
            <a:avLst/>
          </a:prstGeom>
          <a:ln w="25400" cap="flat" cmpd="sng">
            <a:solidFill>
              <a:schemeClr val="tx1"/>
            </a:solidFill>
            <a:prstDash val="solid"/>
            <a:headEnd type="triangle" w="med" len="med"/>
            <a:tailEnd type="none" w="med" len="med"/>
          </a:ln>
        </p:spPr>
      </p:sp>
      <p:sp>
        <p:nvSpPr>
          <p:cNvPr id="103490" name="Rectangle 91"/>
          <p:cNvSpPr/>
          <p:nvPr/>
        </p:nvSpPr>
        <p:spPr>
          <a:xfrm>
            <a:off x="468313" y="2005013"/>
            <a:ext cx="981075"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RegDst</a:t>
            </a:r>
            <a:endParaRPr lang="en-US" altLang="zh-CN" sz="2000" b="1">
              <a:solidFill>
                <a:srgbClr val="A50021"/>
              </a:solidFill>
              <a:latin typeface="Times New Roman" panose="02020603050405020304" pitchFamily="18" charset="0"/>
            </a:endParaRPr>
          </a:p>
        </p:txBody>
      </p:sp>
      <p:sp>
        <p:nvSpPr>
          <p:cNvPr id="103491" name="Rectangle 92"/>
          <p:cNvSpPr/>
          <p:nvPr/>
        </p:nvSpPr>
        <p:spPr>
          <a:xfrm>
            <a:off x="3071813" y="4440238"/>
            <a:ext cx="320675" cy="10541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492" name="Rectangle 93"/>
          <p:cNvSpPr/>
          <p:nvPr/>
        </p:nvSpPr>
        <p:spPr>
          <a:xfrm rot="5400000">
            <a:off x="3875088" y="4333875"/>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3493" name="Rectangle 94"/>
          <p:cNvSpPr/>
          <p:nvPr/>
        </p:nvSpPr>
        <p:spPr>
          <a:xfrm>
            <a:off x="1851025" y="2251075"/>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3494" name="Line 95"/>
          <p:cNvSpPr/>
          <p:nvPr/>
        </p:nvSpPr>
        <p:spPr>
          <a:xfrm>
            <a:off x="3417888" y="4875213"/>
            <a:ext cx="660400" cy="0"/>
          </a:xfrm>
          <a:prstGeom prst="line">
            <a:avLst/>
          </a:prstGeom>
          <a:ln w="25400" cap="flat" cmpd="sng">
            <a:solidFill>
              <a:schemeClr val="tx1"/>
            </a:solidFill>
            <a:prstDash val="solid"/>
            <a:headEnd type="none" w="med" len="med"/>
            <a:tailEnd type="triangle" w="med" len="med"/>
          </a:ln>
        </p:spPr>
      </p:sp>
      <p:sp>
        <p:nvSpPr>
          <p:cNvPr id="103495" name="Rectangle 96"/>
          <p:cNvSpPr/>
          <p:nvPr/>
        </p:nvSpPr>
        <p:spPr>
          <a:xfrm>
            <a:off x="3657600" y="48117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496" name="Line 97"/>
          <p:cNvSpPr/>
          <p:nvPr/>
        </p:nvSpPr>
        <p:spPr>
          <a:xfrm flipH="1">
            <a:off x="3703638" y="4810125"/>
            <a:ext cx="88900" cy="131763"/>
          </a:xfrm>
          <a:prstGeom prst="line">
            <a:avLst/>
          </a:prstGeom>
          <a:ln w="12700" cap="flat" cmpd="sng">
            <a:solidFill>
              <a:schemeClr val="tx1"/>
            </a:solidFill>
            <a:prstDash val="solid"/>
            <a:headEnd type="none" w="med" len="med"/>
            <a:tailEnd type="none" w="med" len="med"/>
          </a:ln>
        </p:spPr>
      </p:sp>
      <p:sp>
        <p:nvSpPr>
          <p:cNvPr id="103497" name="Line 98"/>
          <p:cNvSpPr/>
          <p:nvPr/>
        </p:nvSpPr>
        <p:spPr>
          <a:xfrm>
            <a:off x="2084388" y="4940300"/>
            <a:ext cx="965200" cy="0"/>
          </a:xfrm>
          <a:prstGeom prst="line">
            <a:avLst/>
          </a:prstGeom>
          <a:ln w="25400" cap="flat" cmpd="sng">
            <a:solidFill>
              <a:schemeClr val="tx1"/>
            </a:solidFill>
            <a:prstDash val="solid"/>
            <a:headEnd type="none" w="med" len="med"/>
            <a:tailEnd type="triangle" w="med" len="med"/>
          </a:ln>
        </p:spPr>
      </p:sp>
      <p:sp>
        <p:nvSpPr>
          <p:cNvPr id="103498" name="Line 99"/>
          <p:cNvSpPr/>
          <p:nvPr/>
        </p:nvSpPr>
        <p:spPr>
          <a:xfrm flipH="1">
            <a:off x="2522538" y="4873625"/>
            <a:ext cx="88900" cy="133350"/>
          </a:xfrm>
          <a:prstGeom prst="line">
            <a:avLst/>
          </a:prstGeom>
          <a:ln w="12700" cap="flat" cmpd="sng">
            <a:solidFill>
              <a:schemeClr val="tx1"/>
            </a:solidFill>
            <a:prstDash val="solid"/>
            <a:headEnd type="none" w="med" len="med"/>
            <a:tailEnd type="none" w="med" len="med"/>
          </a:ln>
        </p:spPr>
      </p:sp>
      <p:sp>
        <p:nvSpPr>
          <p:cNvPr id="103499" name="Rectangle 100"/>
          <p:cNvSpPr/>
          <p:nvPr/>
        </p:nvSpPr>
        <p:spPr>
          <a:xfrm>
            <a:off x="2482850" y="48752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03500" name="Rectangle 101"/>
          <p:cNvSpPr/>
          <p:nvPr/>
        </p:nvSpPr>
        <p:spPr>
          <a:xfrm>
            <a:off x="1306513" y="4770438"/>
            <a:ext cx="8620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imm16</a:t>
            </a:r>
            <a:endParaRPr lang="en-US" altLang="zh-CN" b="1">
              <a:latin typeface="Times New Roman" panose="02020603050405020304" pitchFamily="18" charset="0"/>
            </a:endParaRPr>
          </a:p>
        </p:txBody>
      </p:sp>
      <p:sp>
        <p:nvSpPr>
          <p:cNvPr id="103501" name="Line 102"/>
          <p:cNvSpPr/>
          <p:nvPr/>
        </p:nvSpPr>
        <p:spPr>
          <a:xfrm>
            <a:off x="4243388" y="4930775"/>
            <a:ext cx="0" cy="420688"/>
          </a:xfrm>
          <a:prstGeom prst="line">
            <a:avLst/>
          </a:prstGeom>
          <a:ln w="28575" cap="flat" cmpd="sng">
            <a:solidFill>
              <a:schemeClr val="tx1"/>
            </a:solidFill>
            <a:prstDash val="solid"/>
            <a:headEnd type="triangle" w="med" len="med"/>
            <a:tailEnd type="none" w="med" len="med"/>
          </a:ln>
        </p:spPr>
      </p:sp>
      <p:sp>
        <p:nvSpPr>
          <p:cNvPr id="103502" name="Rectangle 103"/>
          <p:cNvSpPr/>
          <p:nvPr/>
        </p:nvSpPr>
        <p:spPr>
          <a:xfrm>
            <a:off x="3994150" y="5275263"/>
            <a:ext cx="1092200"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ALUSrc</a:t>
            </a:r>
            <a:endParaRPr lang="en-US" altLang="zh-CN" sz="2000" b="1">
              <a:solidFill>
                <a:srgbClr val="A50021"/>
              </a:solidFill>
              <a:latin typeface="Times New Roman" panose="02020603050405020304" pitchFamily="18" charset="0"/>
            </a:endParaRPr>
          </a:p>
        </p:txBody>
      </p:sp>
      <p:sp>
        <p:nvSpPr>
          <p:cNvPr id="103503" name="Line 104"/>
          <p:cNvSpPr/>
          <p:nvPr/>
        </p:nvSpPr>
        <p:spPr>
          <a:xfrm>
            <a:off x="4408488" y="4224338"/>
            <a:ext cx="508000" cy="0"/>
          </a:xfrm>
          <a:prstGeom prst="line">
            <a:avLst/>
          </a:prstGeom>
          <a:ln w="25400" cap="flat" cmpd="sng">
            <a:solidFill>
              <a:schemeClr val="tx1"/>
            </a:solidFill>
            <a:prstDash val="solid"/>
            <a:headEnd type="none" w="med" len="med"/>
            <a:tailEnd type="triangle" w="med" len="med"/>
          </a:ln>
        </p:spPr>
      </p:sp>
      <p:sp>
        <p:nvSpPr>
          <p:cNvPr id="103504" name="Rectangle 106"/>
          <p:cNvSpPr/>
          <p:nvPr/>
        </p:nvSpPr>
        <p:spPr>
          <a:xfrm rot="5400000">
            <a:off x="4930775" y="3587750"/>
            <a:ext cx="671513"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ALU</a:t>
            </a:r>
            <a:endParaRPr lang="en-US" altLang="zh-CN" b="1">
              <a:latin typeface="Times New Roman" panose="02020603050405020304" pitchFamily="18" charset="0"/>
            </a:endParaRPr>
          </a:p>
        </p:txBody>
      </p:sp>
      <p:grpSp>
        <p:nvGrpSpPr>
          <p:cNvPr id="8" name="Group 107"/>
          <p:cNvGrpSpPr/>
          <p:nvPr/>
        </p:nvGrpSpPr>
        <p:grpSpPr>
          <a:xfrm>
            <a:off x="3051175" y="2744788"/>
            <a:ext cx="5484813" cy="3109912"/>
            <a:chOff x="1985" y="2066"/>
            <a:chExt cx="3455" cy="2067"/>
          </a:xfrm>
        </p:grpSpPr>
        <p:sp>
          <p:nvSpPr>
            <p:cNvPr id="103522" name="Rectangle 108"/>
            <p:cNvSpPr/>
            <p:nvPr/>
          </p:nvSpPr>
          <p:spPr>
            <a:xfrm rot="5400000">
              <a:off x="1725" y="3429"/>
              <a:ext cx="760" cy="241"/>
            </a:xfrm>
            <a:prstGeom prst="rect">
              <a:avLst/>
            </a:prstGeom>
            <a:noFill/>
            <a:ln w="12700">
              <a:noFill/>
            </a:ln>
          </p:spPr>
          <p:txBody>
            <a:bodyPr wrap="none" lIns="90488" tIns="44450" rIns="90488" bIns="44450">
              <a:spAutoFit/>
            </a:bodyPr>
            <a:p>
              <a:r>
                <a:rPr lang="en-US" altLang="zh-CN" sz="1900" b="1">
                  <a:latin typeface="Times New Roman" panose="02020603050405020304" pitchFamily="18" charset="0"/>
                </a:rPr>
                <a:t>Extender</a:t>
              </a:r>
              <a:endParaRPr lang="en-US" altLang="zh-CN" sz="1900" b="1">
                <a:latin typeface="Times New Roman" panose="02020603050405020304" pitchFamily="18" charset="0"/>
              </a:endParaRPr>
            </a:p>
          </p:txBody>
        </p:sp>
        <p:sp>
          <p:nvSpPr>
            <p:cNvPr id="103523" name="Line 109"/>
            <p:cNvSpPr/>
            <p:nvPr/>
          </p:nvSpPr>
          <p:spPr>
            <a:xfrm>
              <a:off x="2088" y="3894"/>
              <a:ext cx="0" cy="118"/>
            </a:xfrm>
            <a:prstGeom prst="line">
              <a:avLst/>
            </a:prstGeom>
            <a:ln w="28575" cap="flat" cmpd="sng">
              <a:solidFill>
                <a:srgbClr val="0000FF"/>
              </a:solidFill>
              <a:prstDash val="solid"/>
              <a:headEnd type="triangle" w="med" len="med"/>
              <a:tailEnd type="none" w="med" len="med"/>
            </a:ln>
          </p:spPr>
        </p:sp>
        <p:sp>
          <p:nvSpPr>
            <p:cNvPr id="103524" name="Rectangle 110"/>
            <p:cNvSpPr/>
            <p:nvPr/>
          </p:nvSpPr>
          <p:spPr>
            <a:xfrm>
              <a:off x="2077" y="3869"/>
              <a:ext cx="573"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ExtOp</a:t>
              </a:r>
              <a:endParaRPr lang="en-US" altLang="zh-CN" sz="2000" b="1">
                <a:solidFill>
                  <a:srgbClr val="A50021"/>
                </a:solidFill>
                <a:latin typeface="Times New Roman" panose="02020603050405020304" pitchFamily="18" charset="0"/>
              </a:endParaRPr>
            </a:p>
          </p:txBody>
        </p:sp>
        <p:grpSp>
          <p:nvGrpSpPr>
            <p:cNvPr id="103525" name="Group 111"/>
            <p:cNvGrpSpPr/>
            <p:nvPr/>
          </p:nvGrpSpPr>
          <p:grpSpPr>
            <a:xfrm>
              <a:off x="3147" y="2066"/>
              <a:ext cx="2293" cy="1844"/>
              <a:chOff x="3147" y="2066"/>
              <a:chExt cx="2293" cy="1844"/>
            </a:xfrm>
          </p:grpSpPr>
          <p:grpSp>
            <p:nvGrpSpPr>
              <p:cNvPr id="103526" name="Group 112"/>
              <p:cNvGrpSpPr/>
              <p:nvPr/>
            </p:nvGrpSpPr>
            <p:grpSpPr>
              <a:xfrm>
                <a:off x="4896" y="2547"/>
                <a:ext cx="192" cy="684"/>
                <a:chOff x="4896" y="2547"/>
                <a:chExt cx="192" cy="684"/>
              </a:xfrm>
            </p:grpSpPr>
            <p:sp>
              <p:nvSpPr>
                <p:cNvPr id="103552" name="Line 113"/>
                <p:cNvSpPr/>
                <p:nvPr/>
              </p:nvSpPr>
              <p:spPr>
                <a:xfrm>
                  <a:off x="4896" y="2563"/>
                  <a:ext cx="0" cy="668"/>
                </a:xfrm>
                <a:prstGeom prst="line">
                  <a:avLst/>
                </a:prstGeom>
                <a:ln w="25400" cap="flat" cmpd="sng">
                  <a:solidFill>
                    <a:srgbClr val="0000FF"/>
                  </a:solidFill>
                  <a:prstDash val="solid"/>
                  <a:headEnd type="none" w="med" len="med"/>
                  <a:tailEnd type="none" w="med" len="med"/>
                </a:ln>
              </p:spPr>
            </p:sp>
            <p:sp>
              <p:nvSpPr>
                <p:cNvPr id="103553" name="Line 114"/>
                <p:cNvSpPr/>
                <p:nvPr/>
              </p:nvSpPr>
              <p:spPr>
                <a:xfrm>
                  <a:off x="4904" y="2547"/>
                  <a:ext cx="176" cy="76"/>
                </a:xfrm>
                <a:prstGeom prst="line">
                  <a:avLst/>
                </a:prstGeom>
                <a:ln w="25400" cap="flat" cmpd="sng">
                  <a:solidFill>
                    <a:srgbClr val="0000FF"/>
                  </a:solidFill>
                  <a:prstDash val="solid"/>
                  <a:headEnd type="none" w="med" len="med"/>
                  <a:tailEnd type="none" w="med" len="med"/>
                </a:ln>
              </p:spPr>
            </p:sp>
            <p:sp>
              <p:nvSpPr>
                <p:cNvPr id="103554" name="Line 115"/>
                <p:cNvSpPr/>
                <p:nvPr/>
              </p:nvSpPr>
              <p:spPr>
                <a:xfrm flipV="1">
                  <a:off x="4904" y="3124"/>
                  <a:ext cx="176" cy="107"/>
                </a:xfrm>
                <a:prstGeom prst="line">
                  <a:avLst/>
                </a:prstGeom>
                <a:ln w="25400" cap="flat" cmpd="sng">
                  <a:solidFill>
                    <a:srgbClr val="0000FF"/>
                  </a:solidFill>
                  <a:prstDash val="solid"/>
                  <a:headEnd type="none" w="med" len="med"/>
                  <a:tailEnd type="none" w="med" len="med"/>
                </a:ln>
              </p:spPr>
            </p:sp>
            <p:sp>
              <p:nvSpPr>
                <p:cNvPr id="103555" name="Line 116"/>
                <p:cNvSpPr/>
                <p:nvPr/>
              </p:nvSpPr>
              <p:spPr>
                <a:xfrm>
                  <a:off x="5088" y="2639"/>
                  <a:ext cx="0" cy="485"/>
                </a:xfrm>
                <a:prstGeom prst="line">
                  <a:avLst/>
                </a:prstGeom>
                <a:ln w="25400" cap="flat" cmpd="sng">
                  <a:solidFill>
                    <a:srgbClr val="0000FF"/>
                  </a:solidFill>
                  <a:prstDash val="solid"/>
                  <a:headEnd type="none" w="med" len="med"/>
                  <a:tailEnd type="none" w="med" len="med"/>
                </a:ln>
              </p:spPr>
            </p:sp>
          </p:grpSp>
          <p:sp>
            <p:nvSpPr>
              <p:cNvPr id="103527" name="Rectangle 117"/>
              <p:cNvSpPr/>
              <p:nvPr/>
            </p:nvSpPr>
            <p:spPr>
              <a:xfrm rot="5400000">
                <a:off x="4777" y="2781"/>
                <a:ext cx="4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3528" name="Line 118"/>
              <p:cNvSpPr/>
              <p:nvPr/>
            </p:nvSpPr>
            <p:spPr>
              <a:xfrm flipV="1">
                <a:off x="4992" y="2304"/>
                <a:ext cx="0" cy="289"/>
              </a:xfrm>
              <a:prstGeom prst="line">
                <a:avLst/>
              </a:prstGeom>
              <a:ln w="25400" cap="flat" cmpd="sng">
                <a:solidFill>
                  <a:srgbClr val="0000FF"/>
                </a:solidFill>
                <a:prstDash val="solid"/>
                <a:headEnd type="triangle" w="med" len="med"/>
                <a:tailEnd type="none" w="med" len="med"/>
              </a:ln>
            </p:spPr>
          </p:sp>
          <p:sp>
            <p:nvSpPr>
              <p:cNvPr id="103529" name="Rectangle 119"/>
              <p:cNvSpPr/>
              <p:nvPr/>
            </p:nvSpPr>
            <p:spPr>
              <a:xfrm>
                <a:off x="4563" y="2066"/>
                <a:ext cx="877"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MemtoReg</a:t>
                </a:r>
                <a:endParaRPr lang="en-US" altLang="zh-CN" sz="2000" b="1">
                  <a:solidFill>
                    <a:srgbClr val="A50021"/>
                  </a:solidFill>
                  <a:latin typeface="Times New Roman" panose="02020603050405020304" pitchFamily="18" charset="0"/>
                </a:endParaRPr>
              </a:p>
            </p:txBody>
          </p:sp>
          <p:sp>
            <p:nvSpPr>
              <p:cNvPr id="103530" name="Line 120"/>
              <p:cNvSpPr/>
              <p:nvPr/>
            </p:nvSpPr>
            <p:spPr>
              <a:xfrm>
                <a:off x="5096" y="2904"/>
                <a:ext cx="272" cy="0"/>
              </a:xfrm>
              <a:prstGeom prst="line">
                <a:avLst/>
              </a:prstGeom>
              <a:ln w="25400" cap="flat" cmpd="sng">
                <a:solidFill>
                  <a:schemeClr val="tx1"/>
                </a:solidFill>
                <a:prstDash val="solid"/>
                <a:headEnd type="none" w="med" len="med"/>
                <a:tailEnd type="none" w="med" len="med"/>
              </a:ln>
            </p:spPr>
          </p:sp>
          <p:sp>
            <p:nvSpPr>
              <p:cNvPr id="103531" name="Rectangle 121"/>
              <p:cNvSpPr/>
              <p:nvPr/>
            </p:nvSpPr>
            <p:spPr>
              <a:xfrm>
                <a:off x="3794" y="3185"/>
                <a:ext cx="710" cy="725"/>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532" name="Line 122"/>
              <p:cNvSpPr/>
              <p:nvPr/>
            </p:nvSpPr>
            <p:spPr>
              <a:xfrm flipH="1">
                <a:off x="3400" y="3815"/>
                <a:ext cx="304" cy="0"/>
              </a:xfrm>
              <a:prstGeom prst="line">
                <a:avLst/>
              </a:prstGeom>
              <a:ln w="25400" cap="flat" cmpd="sng">
                <a:solidFill>
                  <a:srgbClr val="0000FF"/>
                </a:solidFill>
                <a:prstDash val="solid"/>
                <a:headEnd type="none" w="med" len="med"/>
                <a:tailEnd type="none" w="med" len="med"/>
              </a:ln>
            </p:spPr>
          </p:sp>
          <p:sp>
            <p:nvSpPr>
              <p:cNvPr id="103533" name="Rectangle 123"/>
              <p:cNvSpPr/>
              <p:nvPr/>
            </p:nvSpPr>
            <p:spPr>
              <a:xfrm>
                <a:off x="3321" y="3624"/>
                <a:ext cx="341" cy="244"/>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03534" name="Rectangle 124"/>
              <p:cNvSpPr/>
              <p:nvPr/>
            </p:nvSpPr>
            <p:spPr>
              <a:xfrm>
                <a:off x="3147" y="3262"/>
                <a:ext cx="588"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Data In</a:t>
                </a:r>
                <a:endParaRPr lang="en-US" altLang="zh-CN" b="1">
                  <a:latin typeface="Times New Roman" panose="02020603050405020304" pitchFamily="18" charset="0"/>
                </a:endParaRPr>
              </a:p>
            </p:txBody>
          </p:sp>
          <p:sp>
            <p:nvSpPr>
              <p:cNvPr id="103535" name="Line 125"/>
              <p:cNvSpPr/>
              <p:nvPr/>
            </p:nvSpPr>
            <p:spPr>
              <a:xfrm>
                <a:off x="3790" y="3758"/>
                <a:ext cx="93" cy="68"/>
              </a:xfrm>
              <a:prstGeom prst="line">
                <a:avLst/>
              </a:prstGeom>
              <a:ln w="25400" cap="flat" cmpd="sng">
                <a:solidFill>
                  <a:srgbClr val="0000FF"/>
                </a:solidFill>
                <a:prstDash val="solid"/>
                <a:headEnd type="none" w="med" len="med"/>
                <a:tailEnd type="none" w="med" len="med"/>
              </a:ln>
            </p:spPr>
          </p:sp>
          <p:sp>
            <p:nvSpPr>
              <p:cNvPr id="103536" name="Line 126"/>
              <p:cNvSpPr/>
              <p:nvPr/>
            </p:nvSpPr>
            <p:spPr>
              <a:xfrm flipH="1">
                <a:off x="3802" y="3826"/>
                <a:ext cx="93" cy="61"/>
              </a:xfrm>
              <a:prstGeom prst="line">
                <a:avLst/>
              </a:prstGeom>
              <a:ln w="25400" cap="flat" cmpd="sng">
                <a:solidFill>
                  <a:srgbClr val="0000FF"/>
                </a:solidFill>
                <a:prstDash val="solid"/>
                <a:headEnd type="none" w="med" len="med"/>
                <a:tailEnd type="none" w="med" len="med"/>
              </a:ln>
            </p:spPr>
          </p:sp>
          <p:sp>
            <p:nvSpPr>
              <p:cNvPr id="103537" name="Oval 127"/>
              <p:cNvSpPr/>
              <p:nvPr/>
            </p:nvSpPr>
            <p:spPr>
              <a:xfrm>
                <a:off x="3698" y="3789"/>
                <a:ext cx="80" cy="75"/>
              </a:xfrm>
              <a:prstGeom prst="ellipse">
                <a:avLst/>
              </a:prstGeom>
              <a:noFill/>
              <a:ln w="254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3538" name="Rectangle 128"/>
              <p:cNvSpPr/>
              <p:nvPr/>
            </p:nvSpPr>
            <p:spPr>
              <a:xfrm>
                <a:off x="3782" y="3175"/>
                <a:ext cx="500"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WrEn</a:t>
                </a:r>
                <a:endParaRPr lang="en-US" altLang="zh-CN" b="1">
                  <a:latin typeface="Times New Roman" panose="02020603050405020304" pitchFamily="18" charset="0"/>
                </a:endParaRPr>
              </a:p>
            </p:txBody>
          </p:sp>
          <p:sp>
            <p:nvSpPr>
              <p:cNvPr id="103539" name="Line 129"/>
              <p:cNvSpPr/>
              <p:nvPr/>
            </p:nvSpPr>
            <p:spPr>
              <a:xfrm flipH="1">
                <a:off x="3160" y="3496"/>
                <a:ext cx="640" cy="0"/>
              </a:xfrm>
              <a:prstGeom prst="line">
                <a:avLst/>
              </a:prstGeom>
              <a:ln w="25400" cap="flat" cmpd="sng">
                <a:solidFill>
                  <a:srgbClr val="0000FF"/>
                </a:solidFill>
                <a:prstDash val="solid"/>
                <a:headEnd type="triangle" w="med" len="med"/>
                <a:tailEnd type="none" w="med" len="med"/>
              </a:ln>
            </p:spPr>
          </p:sp>
          <p:sp>
            <p:nvSpPr>
              <p:cNvPr id="103540" name="Line 130"/>
              <p:cNvSpPr/>
              <p:nvPr/>
            </p:nvSpPr>
            <p:spPr>
              <a:xfrm flipH="1">
                <a:off x="3500" y="3455"/>
                <a:ext cx="56" cy="83"/>
              </a:xfrm>
              <a:prstGeom prst="line">
                <a:avLst/>
              </a:prstGeom>
              <a:ln w="12700" cap="flat" cmpd="sng">
                <a:solidFill>
                  <a:srgbClr val="0000FF"/>
                </a:solidFill>
                <a:prstDash val="solid"/>
                <a:headEnd type="none" w="med" len="med"/>
                <a:tailEnd type="none" w="med" len="med"/>
              </a:ln>
            </p:spPr>
          </p:sp>
          <p:sp>
            <p:nvSpPr>
              <p:cNvPr id="103541" name="Rectangle 131"/>
              <p:cNvSpPr/>
              <p:nvPr/>
            </p:nvSpPr>
            <p:spPr>
              <a:xfrm>
                <a:off x="3477" y="3462"/>
                <a:ext cx="261" cy="244"/>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542" name="Line 132"/>
              <p:cNvSpPr/>
              <p:nvPr/>
            </p:nvSpPr>
            <p:spPr>
              <a:xfrm flipV="1">
                <a:off x="3984" y="3033"/>
                <a:ext cx="0" cy="152"/>
              </a:xfrm>
              <a:prstGeom prst="line">
                <a:avLst/>
              </a:prstGeom>
              <a:ln w="25400" cap="flat" cmpd="sng">
                <a:solidFill>
                  <a:srgbClr val="0000FF"/>
                </a:solidFill>
                <a:prstDash val="solid"/>
                <a:headEnd type="none" w="med" len="med"/>
                <a:tailEnd type="none" w="med" len="med"/>
              </a:ln>
            </p:spPr>
          </p:sp>
          <p:sp>
            <p:nvSpPr>
              <p:cNvPr id="103543" name="Line 133"/>
              <p:cNvSpPr/>
              <p:nvPr/>
            </p:nvSpPr>
            <p:spPr>
              <a:xfrm>
                <a:off x="4320" y="2743"/>
                <a:ext cx="0" cy="439"/>
              </a:xfrm>
              <a:prstGeom prst="line">
                <a:avLst/>
              </a:prstGeom>
              <a:ln w="25400" cap="flat" cmpd="sng">
                <a:solidFill>
                  <a:srgbClr val="0000FF"/>
                </a:solidFill>
                <a:prstDash val="solid"/>
                <a:headEnd type="oval" w="med" len="med"/>
                <a:tailEnd type="triangle" w="med" len="med"/>
              </a:ln>
            </p:spPr>
          </p:sp>
          <p:sp>
            <p:nvSpPr>
              <p:cNvPr id="103544" name="Rectangle 134"/>
              <p:cNvSpPr/>
              <p:nvPr/>
            </p:nvSpPr>
            <p:spPr>
              <a:xfrm>
                <a:off x="4167" y="3176"/>
                <a:ext cx="366"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Adr</a:t>
                </a:r>
                <a:endParaRPr lang="en-US" altLang="zh-CN" b="1">
                  <a:latin typeface="Times New Roman" panose="02020603050405020304" pitchFamily="18" charset="0"/>
                </a:endParaRPr>
              </a:p>
            </p:txBody>
          </p:sp>
          <p:sp>
            <p:nvSpPr>
              <p:cNvPr id="103545" name="Rectangle 135"/>
              <p:cNvSpPr/>
              <p:nvPr/>
            </p:nvSpPr>
            <p:spPr>
              <a:xfrm>
                <a:off x="3772" y="3404"/>
                <a:ext cx="648" cy="391"/>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103546" name="Line 136"/>
              <p:cNvSpPr/>
              <p:nvPr/>
            </p:nvSpPr>
            <p:spPr>
              <a:xfrm>
                <a:off x="4616" y="3065"/>
                <a:ext cx="272" cy="0"/>
              </a:xfrm>
              <a:prstGeom prst="line">
                <a:avLst/>
              </a:prstGeom>
              <a:ln w="25400" cap="flat" cmpd="sng">
                <a:solidFill>
                  <a:srgbClr val="0000FF"/>
                </a:solidFill>
                <a:prstDash val="solid"/>
                <a:headEnd type="none" w="med" len="med"/>
                <a:tailEnd type="triangle" w="med" len="med"/>
              </a:ln>
            </p:spPr>
          </p:sp>
          <p:sp>
            <p:nvSpPr>
              <p:cNvPr id="103547" name="Line 137"/>
              <p:cNvSpPr/>
              <p:nvPr/>
            </p:nvSpPr>
            <p:spPr>
              <a:xfrm>
                <a:off x="4608" y="3049"/>
                <a:ext cx="0" cy="485"/>
              </a:xfrm>
              <a:prstGeom prst="line">
                <a:avLst/>
              </a:prstGeom>
              <a:ln w="25400" cap="flat" cmpd="sng">
                <a:solidFill>
                  <a:srgbClr val="0000FF"/>
                </a:solidFill>
                <a:prstDash val="solid"/>
                <a:headEnd type="none" w="med" len="med"/>
                <a:tailEnd type="none" w="med" len="med"/>
              </a:ln>
            </p:spPr>
          </p:sp>
          <p:sp>
            <p:nvSpPr>
              <p:cNvPr id="103548" name="Line 138"/>
              <p:cNvSpPr/>
              <p:nvPr/>
            </p:nvSpPr>
            <p:spPr>
              <a:xfrm flipH="1">
                <a:off x="4504" y="3542"/>
                <a:ext cx="112" cy="0"/>
              </a:xfrm>
              <a:prstGeom prst="line">
                <a:avLst/>
              </a:prstGeom>
              <a:ln w="25400" cap="flat" cmpd="sng">
                <a:solidFill>
                  <a:srgbClr val="0000FF"/>
                </a:solidFill>
                <a:prstDash val="solid"/>
                <a:headEnd type="none" w="med" len="med"/>
                <a:tailEnd type="none" w="med" len="med"/>
              </a:ln>
            </p:spPr>
          </p:sp>
          <p:sp>
            <p:nvSpPr>
              <p:cNvPr id="103549" name="Line 139"/>
              <p:cNvSpPr/>
              <p:nvPr/>
            </p:nvSpPr>
            <p:spPr>
              <a:xfrm flipH="1">
                <a:off x="4666" y="3023"/>
                <a:ext cx="56" cy="83"/>
              </a:xfrm>
              <a:prstGeom prst="line">
                <a:avLst/>
              </a:prstGeom>
              <a:ln w="12700" cap="flat" cmpd="sng">
                <a:solidFill>
                  <a:srgbClr val="0000FF"/>
                </a:solidFill>
                <a:prstDash val="solid"/>
                <a:headEnd type="none" w="med" len="med"/>
                <a:tailEnd type="none" w="med" len="med"/>
              </a:ln>
            </p:spPr>
          </p:sp>
          <p:sp>
            <p:nvSpPr>
              <p:cNvPr id="103550" name="Rectangle 140"/>
              <p:cNvSpPr/>
              <p:nvPr/>
            </p:nvSpPr>
            <p:spPr>
              <a:xfrm>
                <a:off x="4652" y="3023"/>
                <a:ext cx="261" cy="244"/>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3551" name="Rectangle 141"/>
              <p:cNvSpPr/>
              <p:nvPr/>
            </p:nvSpPr>
            <p:spPr>
              <a:xfrm>
                <a:off x="3543" y="2857"/>
                <a:ext cx="704"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MemWr</a:t>
                </a:r>
                <a:endParaRPr lang="en-US" altLang="zh-CN" sz="2000" b="1">
                  <a:solidFill>
                    <a:srgbClr val="A50021"/>
                  </a:solidFill>
                  <a:latin typeface="Times New Roman" panose="02020603050405020304" pitchFamily="18" charset="0"/>
                </a:endParaRPr>
              </a:p>
            </p:txBody>
          </p:sp>
        </p:grpSp>
      </p:grpSp>
      <p:grpSp>
        <p:nvGrpSpPr>
          <p:cNvPr id="11" name="Group 142"/>
          <p:cNvGrpSpPr/>
          <p:nvPr/>
        </p:nvGrpSpPr>
        <p:grpSpPr>
          <a:xfrm>
            <a:off x="5003800" y="2254250"/>
            <a:ext cx="3203575" cy="1341438"/>
            <a:chOff x="3355" y="1281"/>
            <a:chExt cx="1655" cy="992"/>
          </a:xfrm>
        </p:grpSpPr>
        <p:sp>
          <p:nvSpPr>
            <p:cNvPr id="103520" name="Text Box 143"/>
            <p:cNvSpPr txBox="1"/>
            <p:nvPr/>
          </p:nvSpPr>
          <p:spPr>
            <a:xfrm>
              <a:off x="3355" y="1281"/>
              <a:ext cx="1655" cy="316"/>
            </a:xfrm>
            <a:prstGeom prst="rect">
              <a:avLst/>
            </a:prstGeom>
            <a:noFill/>
            <a:ln w="12700">
              <a:noFill/>
            </a:ln>
          </p:spPr>
          <p:txBody>
            <a:bodyPr>
              <a:spAutoFit/>
            </a:bodyPr>
            <a:p>
              <a:pPr>
                <a:spcBef>
                  <a:spcPct val="50000"/>
                </a:spcBef>
              </a:pPr>
              <a:r>
                <a:rPr lang="zh-CN" altLang="en-US" sz="2200" b="1">
                  <a:solidFill>
                    <a:srgbClr val="0000FF"/>
                  </a:solidFill>
                  <a:latin typeface="Times New Roman" panose="02020603050405020304" pitchFamily="18" charset="0"/>
                  <a:ea typeface="华文新魏" panose="02010800040101010101" pitchFamily="2" charset="-122"/>
                </a:rPr>
                <a:t>加蓝色部分，</a:t>
              </a:r>
              <a:r>
                <a:rPr lang="zh-CN" altLang="en-US" sz="2200" b="1">
                  <a:solidFill>
                    <a:srgbClr val="FF0000"/>
                  </a:solidFill>
                  <a:latin typeface="Times New Roman" panose="02020603050405020304" pitchFamily="18" charset="0"/>
                  <a:ea typeface="华文新魏" panose="02010800040101010101" pitchFamily="2" charset="-122"/>
                </a:rPr>
                <a:t>为什么？</a:t>
              </a:r>
              <a:endParaRPr lang="zh-CN" altLang="en-US" sz="2200" b="1">
                <a:solidFill>
                  <a:srgbClr val="FF0000"/>
                </a:solidFill>
                <a:latin typeface="Times New Roman" panose="02020603050405020304" pitchFamily="18" charset="0"/>
                <a:ea typeface="华文新魏" panose="02010800040101010101" pitchFamily="2" charset="-122"/>
              </a:endParaRPr>
            </a:p>
          </p:txBody>
        </p:sp>
        <p:sp>
          <p:nvSpPr>
            <p:cNvPr id="103521" name="Line 144"/>
            <p:cNvSpPr/>
            <p:nvPr/>
          </p:nvSpPr>
          <p:spPr>
            <a:xfrm>
              <a:off x="3971" y="1536"/>
              <a:ext cx="755" cy="737"/>
            </a:xfrm>
            <a:prstGeom prst="line">
              <a:avLst/>
            </a:prstGeom>
            <a:ln w="28575" cap="flat" cmpd="sng">
              <a:solidFill>
                <a:srgbClr val="0000CC"/>
              </a:solidFill>
              <a:prstDash val="solid"/>
              <a:headEnd type="none" w="med" len="med"/>
              <a:tailEnd type="triangle" w="med" len="med"/>
            </a:ln>
          </p:spPr>
        </p:sp>
      </p:grpSp>
      <p:sp>
        <p:nvSpPr>
          <p:cNvPr id="869521" name="Text Box 145"/>
          <p:cNvSpPr txBox="1"/>
          <p:nvPr/>
        </p:nvSpPr>
        <p:spPr>
          <a:xfrm>
            <a:off x="642938" y="5876925"/>
            <a:ext cx="8501062" cy="831850"/>
          </a:xfrm>
          <a:prstGeom prst="rect">
            <a:avLst/>
          </a:prstGeom>
          <a:noFill/>
          <a:ln w="50800">
            <a:noFill/>
          </a:ln>
        </p:spPr>
        <p:txBody>
          <a:bodyPr>
            <a:spAutoFit/>
          </a:bodyPr>
          <a:p>
            <a:pPr>
              <a:spcBef>
                <a:spcPct val="50000"/>
              </a:spcBef>
            </a:pPr>
            <a:r>
              <a:rPr lang="en-US" altLang="zh-CN" sz="2400" b="1">
                <a:solidFill>
                  <a:srgbClr val="C00000"/>
                </a:solidFill>
                <a:latin typeface="Times New Roman" panose="02020603050405020304" pitchFamily="18" charset="0"/>
                <a:ea typeface="华文新魏" panose="02010800040101010101" pitchFamily="2" charset="-122"/>
              </a:rPr>
              <a:t>RegDst, RegWr, ALUctr, ExtOp, ALUSrc, MemWr, MemtoReg=</a:t>
            </a:r>
            <a:r>
              <a:rPr lang="zh-CN" altLang="en-US" sz="2400" b="1">
                <a:solidFill>
                  <a:srgbClr val="C00000"/>
                </a:solidFill>
                <a:latin typeface="Times New Roman" panose="02020603050405020304" pitchFamily="18" charset="0"/>
                <a:ea typeface="华文新魏" panose="02010800040101010101" pitchFamily="2" charset="-122"/>
              </a:rPr>
              <a:t>？</a:t>
            </a:r>
            <a:endParaRPr lang="zh-CN" altLang="en-US" sz="2400" b="1">
              <a:solidFill>
                <a:srgbClr val="C00000"/>
              </a:solidFill>
              <a:latin typeface="Times New Roman" panose="02020603050405020304" pitchFamily="18" charset="0"/>
              <a:ea typeface="华文新魏" panose="02010800040101010101" pitchFamily="2" charset="-122"/>
            </a:endParaRPr>
          </a:p>
        </p:txBody>
      </p:sp>
      <p:grpSp>
        <p:nvGrpSpPr>
          <p:cNvPr id="103508" name="Group 146"/>
          <p:cNvGrpSpPr/>
          <p:nvPr/>
        </p:nvGrpSpPr>
        <p:grpSpPr>
          <a:xfrm>
            <a:off x="1697038" y="2197100"/>
            <a:ext cx="804862" cy="382588"/>
            <a:chOff x="1625" y="1752"/>
            <a:chExt cx="507" cy="241"/>
          </a:xfrm>
        </p:grpSpPr>
        <p:sp>
          <p:nvSpPr>
            <p:cNvPr id="103518" name="Text Box 147"/>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3519" name="Text Box 148"/>
            <p:cNvSpPr txBox="1"/>
            <p:nvPr/>
          </p:nvSpPr>
          <p:spPr>
            <a:xfrm>
              <a:off x="2004" y="176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03509" name="Group 149"/>
          <p:cNvGrpSpPr/>
          <p:nvPr/>
        </p:nvGrpSpPr>
        <p:grpSpPr>
          <a:xfrm>
            <a:off x="7612063" y="3500438"/>
            <a:ext cx="214312" cy="966787"/>
            <a:chOff x="3040" y="2800"/>
            <a:chExt cx="135" cy="609"/>
          </a:xfrm>
        </p:grpSpPr>
        <p:sp>
          <p:nvSpPr>
            <p:cNvPr id="103516" name="Text Box 150"/>
            <p:cNvSpPr txBox="1"/>
            <p:nvPr/>
          </p:nvSpPr>
          <p:spPr>
            <a:xfrm>
              <a:off x="3040" y="2800"/>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3517" name="Text Box 151"/>
            <p:cNvSpPr txBox="1"/>
            <p:nvPr/>
          </p:nvSpPr>
          <p:spPr>
            <a:xfrm>
              <a:off x="3047" y="3178"/>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869529" name="Text Box 153"/>
          <p:cNvSpPr txBox="1"/>
          <p:nvPr/>
        </p:nvSpPr>
        <p:spPr>
          <a:xfrm>
            <a:off x="1187450" y="5035550"/>
            <a:ext cx="1785938" cy="769938"/>
          </a:xfrm>
          <a:prstGeom prst="rect">
            <a:avLst/>
          </a:prstGeom>
          <a:noFill/>
          <a:ln w="50800">
            <a:noFill/>
          </a:ln>
        </p:spPr>
        <p:txBody>
          <a:bodyPr>
            <a:spAutoFit/>
          </a:bodyPr>
          <a:p>
            <a:r>
              <a:rPr lang="en-US" altLang="zh-CN" sz="2200" b="1">
                <a:solidFill>
                  <a:srgbClr val="0000FF"/>
                </a:solidFill>
                <a:latin typeface="Times New Roman" panose="02020603050405020304" pitchFamily="18" charset="0"/>
                <a:ea typeface="华文新魏" panose="02010800040101010101" pitchFamily="2" charset="-122"/>
              </a:rPr>
              <a:t>0</a:t>
            </a:r>
            <a:r>
              <a:rPr lang="zh-CN" altLang="en-US" sz="2200" b="1">
                <a:solidFill>
                  <a:srgbClr val="0000FF"/>
                </a:solidFill>
                <a:latin typeface="Times New Roman" panose="02020603050405020304" pitchFamily="18" charset="0"/>
                <a:ea typeface="华文新魏" panose="02010800040101010101" pitchFamily="2" charset="-122"/>
              </a:rPr>
              <a:t>：零扩展，</a:t>
            </a:r>
            <a:endParaRPr lang="en-US" altLang="zh-CN" sz="2200" b="1">
              <a:solidFill>
                <a:srgbClr val="0000FF"/>
              </a:solidFill>
              <a:latin typeface="Times New Roman" panose="02020603050405020304" pitchFamily="18" charset="0"/>
              <a:ea typeface="华文新魏" panose="02010800040101010101" pitchFamily="2" charset="-122"/>
            </a:endParaRPr>
          </a:p>
          <a:p>
            <a:r>
              <a:rPr lang="en-US" altLang="zh-CN" sz="2200" b="1">
                <a:solidFill>
                  <a:srgbClr val="FF0000"/>
                </a:solidFill>
                <a:latin typeface="Times New Roman" panose="02020603050405020304" pitchFamily="18" charset="0"/>
                <a:ea typeface="华文新魏" panose="02010800040101010101" pitchFamily="2" charset="-122"/>
              </a:rPr>
              <a:t>1</a:t>
            </a:r>
            <a:r>
              <a:rPr lang="zh-CN" altLang="en-US" sz="2200" b="1">
                <a:solidFill>
                  <a:srgbClr val="FF0000"/>
                </a:solidFill>
                <a:latin typeface="Times New Roman" panose="02020603050405020304" pitchFamily="18" charset="0"/>
                <a:ea typeface="华文新魏" panose="02010800040101010101" pitchFamily="2" charset="-122"/>
              </a:rPr>
              <a:t>：符号扩展</a:t>
            </a:r>
            <a:endParaRPr lang="zh-CN" altLang="en-US" sz="2200" b="1">
              <a:solidFill>
                <a:srgbClr val="FF0000"/>
              </a:solidFill>
              <a:latin typeface="Times New Roman" panose="02020603050405020304" pitchFamily="18" charset="0"/>
              <a:ea typeface="华文新魏" panose="02010800040101010101" pitchFamily="2" charset="-122"/>
            </a:endParaRPr>
          </a:p>
        </p:txBody>
      </p:sp>
      <p:grpSp>
        <p:nvGrpSpPr>
          <p:cNvPr id="103511" name="Group 154"/>
          <p:cNvGrpSpPr/>
          <p:nvPr/>
        </p:nvGrpSpPr>
        <p:grpSpPr>
          <a:xfrm>
            <a:off x="4011613" y="3994150"/>
            <a:ext cx="214312" cy="1022350"/>
            <a:chOff x="3040" y="2828"/>
            <a:chExt cx="135" cy="644"/>
          </a:xfrm>
        </p:grpSpPr>
        <p:sp>
          <p:nvSpPr>
            <p:cNvPr id="103514" name="Text Box 155"/>
            <p:cNvSpPr txBox="1"/>
            <p:nvPr/>
          </p:nvSpPr>
          <p:spPr>
            <a:xfrm>
              <a:off x="3047" y="2828"/>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3515" name="Text Box 156"/>
            <p:cNvSpPr txBox="1"/>
            <p:nvPr/>
          </p:nvSpPr>
          <p:spPr>
            <a:xfrm>
              <a:off x="3040" y="324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103512" name="Line 157"/>
          <p:cNvSpPr/>
          <p:nvPr/>
        </p:nvSpPr>
        <p:spPr>
          <a:xfrm>
            <a:off x="971550" y="4198938"/>
            <a:ext cx="576263" cy="0"/>
          </a:xfrm>
          <a:prstGeom prst="line">
            <a:avLst/>
          </a:prstGeom>
          <a:ln w="28575" cap="flat" cmpd="sng">
            <a:solidFill>
              <a:schemeClr val="tx1"/>
            </a:solidFill>
            <a:prstDash val="solid"/>
            <a:headEnd type="none" w="med" len="med"/>
            <a:tailEnd type="none" w="med" len="med"/>
          </a:ln>
        </p:spPr>
      </p:sp>
      <p:cxnSp>
        <p:nvCxnSpPr>
          <p:cNvPr id="158" name="直接连接符 157"/>
          <p:cNvCxnSpPr>
            <a:stCxn id="103530" idx="1"/>
            <a:endCxn id="103480" idx="0"/>
          </p:cNvCxnSpPr>
          <p:nvPr/>
        </p:nvCxnSpPr>
        <p:spPr>
          <a:xfrm rot="16200000" flipH="1">
            <a:off x="7529513" y="4899025"/>
            <a:ext cx="1809750" cy="254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9529"/>
                                        </p:tgtEl>
                                        <p:attrNameLst>
                                          <p:attrName>style.visibility</p:attrName>
                                        </p:attrNameLst>
                                      </p:cBhvr>
                                      <p:to>
                                        <p:strVal val="visible"/>
                                      </p:to>
                                    </p:set>
                                    <p:animEffect transition="in" filter="blinds(horizontal)">
                                      <p:cBhvr>
                                        <p:cTn id="17" dur="500"/>
                                        <p:tgtEl>
                                          <p:spTgt spid="8695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69521"/>
                                        </p:tgtEl>
                                        <p:attrNameLst>
                                          <p:attrName>style.visibility</p:attrName>
                                        </p:attrNameLst>
                                      </p:cBhvr>
                                      <p:to>
                                        <p:strVal val="visible"/>
                                      </p:to>
                                    </p:set>
                                    <p:animEffect transition="in" filter="blinds(horizontal)">
                                      <p:cBhvr>
                                        <p:cTn id="22" dur="500"/>
                                        <p:tgtEl>
                                          <p:spTgt spid="869521"/>
                                        </p:tgtEl>
                                      </p:cBhvr>
                                    </p:animEffect>
                                  </p:childTnLst>
                                  <p:subTnLst>
                                    <p:set>
                                      <p:cBhvr override="childStyle">
                                        <p:cTn dur="1" fill="hold" display="0" masterRel="nextClick" afterEffect="1"/>
                                        <p:tgtEl>
                                          <p:spTgt spid="8695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521" grpId="0"/>
      <p:bldP spid="8695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2"/>
          <p:cNvSpPr>
            <a:spLocks noGrp="1"/>
          </p:cNvSpPr>
          <p:nvPr>
            <p:ph type="title"/>
          </p:nvPr>
        </p:nvSpPr>
        <p:spPr>
          <a:xfrm>
            <a:off x="831850" y="71438"/>
            <a:ext cx="7526338"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装入</a:t>
            </a:r>
            <a:r>
              <a:rPr lang="en-US" altLang="zh-CN" sz="2000">
                <a:solidFill>
                  <a:srgbClr val="A50021"/>
                </a:solidFill>
                <a:ea typeface="微软雅黑" panose="020B0503020204020204" pitchFamily="34" charset="-122"/>
              </a:rPr>
              <a:t>(lw)</a:t>
            </a:r>
            <a:r>
              <a:rPr lang="zh-CN" altLang="en-US" sz="2000">
                <a:solidFill>
                  <a:srgbClr val="A50021"/>
                </a:solidFill>
                <a:ea typeface="微软雅黑" panose="020B0503020204020204" pitchFamily="34" charset="-122"/>
              </a:rPr>
              <a:t>指令的数据通路</a:t>
            </a:r>
            <a:endParaRPr lang="zh-CN" altLang="en-US" sz="2000">
              <a:solidFill>
                <a:srgbClr val="A50021"/>
              </a:solidFill>
              <a:ea typeface="微软雅黑" panose="020B0503020204020204" pitchFamily="34" charset="-122"/>
            </a:endParaRPr>
          </a:p>
        </p:txBody>
      </p:sp>
      <p:sp>
        <p:nvSpPr>
          <p:cNvPr id="105474" name="Rectangle 3"/>
          <p:cNvSpPr>
            <a:spLocks noGrp="1"/>
          </p:cNvSpPr>
          <p:nvPr>
            <p:ph idx="1"/>
          </p:nvPr>
        </p:nvSpPr>
        <p:spPr>
          <a:xfrm>
            <a:off x="431800" y="642938"/>
            <a:ext cx="8748713" cy="857250"/>
          </a:xfrm>
          <a:ln/>
        </p:spPr>
        <p:txBody>
          <a:bodyPr vert="horz" wrap="square" lIns="63500" tIns="25400" rIns="63500" bIns="25400" anchor="t" anchorCtr="0">
            <a:spAutoFit/>
          </a:bodyPr>
          <a:p>
            <a:r>
              <a:rPr lang="zh-CN" altLang="en-US" sz="2400">
                <a:latin typeface="华文新魏" panose="02010800040101010101" pitchFamily="2" charset="-122"/>
              </a:rPr>
              <a:t>功能：</a:t>
            </a:r>
            <a:r>
              <a:rPr lang="en-US" altLang="zh-CN" sz="2400">
                <a:ea typeface="宋体" panose="02010600030101010101" pitchFamily="2" charset="-122"/>
              </a:rPr>
              <a:t>R[rt] </a:t>
            </a:r>
            <a:r>
              <a:rPr lang="en-US" altLang="zh-CN" sz="2400">
                <a:ea typeface="宋体" panose="02010600030101010101" pitchFamily="2" charset="-122"/>
                <a:sym typeface="Wingdings" panose="05000000000000000000" pitchFamily="2" charset="2"/>
              </a:rPr>
              <a:t>←</a:t>
            </a:r>
            <a:r>
              <a:rPr lang="en-US" altLang="zh-CN" sz="2400">
                <a:ea typeface="宋体" panose="02010600030101010101" pitchFamily="2" charset="-122"/>
              </a:rPr>
              <a:t> M[ </a:t>
            </a:r>
            <a:r>
              <a:rPr lang="en-US" altLang="zh-CN" sz="2400">
                <a:solidFill>
                  <a:srgbClr val="0000FF"/>
                </a:solidFill>
                <a:ea typeface="宋体" panose="02010600030101010101" pitchFamily="2" charset="-122"/>
              </a:rPr>
              <a:t>R[rs] + SignExt[imm16]</a:t>
            </a:r>
            <a:r>
              <a:rPr lang="en-US" altLang="zh-CN" sz="2400">
                <a:ea typeface="宋体" panose="02010600030101010101" pitchFamily="2" charset="-122"/>
              </a:rPr>
              <a:t> ] 	</a:t>
            </a:r>
            <a:endParaRPr lang="en-US" altLang="zh-CN" sz="2400">
              <a:ea typeface="宋体" panose="02010600030101010101" pitchFamily="2" charset="-122"/>
            </a:endParaRPr>
          </a:p>
          <a:p>
            <a:pPr marL="358775" lvl="1" indent="0">
              <a:buNone/>
            </a:pPr>
            <a:r>
              <a:rPr lang="en-US" altLang="zh-CN" sz="2000">
                <a:solidFill>
                  <a:srgbClr val="0000FF"/>
                </a:solidFill>
                <a:ea typeface="宋体" panose="02010600030101010101" pitchFamily="2" charset="-122"/>
              </a:rPr>
              <a:t>Example: </a:t>
            </a:r>
            <a:r>
              <a:rPr lang="en-US" altLang="zh-CN" sz="2000">
                <a:ea typeface="宋体" panose="02010600030101010101" pitchFamily="2" charset="-122"/>
              </a:rPr>
              <a:t>lw  rt, rs, imm16</a:t>
            </a:r>
            <a:endParaRPr lang="en-US" altLang="zh-CN" sz="2000">
              <a:ea typeface="宋体" panose="02010600030101010101" pitchFamily="2" charset="-122"/>
            </a:endParaRPr>
          </a:p>
        </p:txBody>
      </p:sp>
      <p:sp>
        <p:nvSpPr>
          <p:cNvPr id="105475" name="Rectangle 4"/>
          <p:cNvSpPr/>
          <p:nvPr/>
        </p:nvSpPr>
        <p:spPr>
          <a:xfrm>
            <a:off x="3306763" y="1701800"/>
            <a:ext cx="5513387" cy="2794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05476" name="Group 5"/>
          <p:cNvGrpSpPr/>
          <p:nvPr/>
        </p:nvGrpSpPr>
        <p:grpSpPr>
          <a:xfrm>
            <a:off x="3300413" y="1644650"/>
            <a:ext cx="990600" cy="366713"/>
            <a:chOff x="1104" y="958"/>
            <a:chExt cx="624" cy="231"/>
          </a:xfrm>
        </p:grpSpPr>
        <p:sp>
          <p:nvSpPr>
            <p:cNvPr id="105624" name="Rectangle 6"/>
            <p:cNvSpPr/>
            <p:nvPr/>
          </p:nvSpPr>
          <p:spPr>
            <a:xfrm>
              <a:off x="1104" y="990"/>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625" name="Rectangle 7"/>
            <p:cNvSpPr/>
            <p:nvPr/>
          </p:nvSpPr>
          <p:spPr>
            <a:xfrm>
              <a:off x="1286" y="958"/>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05477" name="Group 8"/>
          <p:cNvGrpSpPr/>
          <p:nvPr/>
        </p:nvGrpSpPr>
        <p:grpSpPr>
          <a:xfrm>
            <a:off x="4303713" y="1655763"/>
            <a:ext cx="920750" cy="366712"/>
            <a:chOff x="1736" y="965"/>
            <a:chExt cx="580" cy="231"/>
          </a:xfrm>
        </p:grpSpPr>
        <p:sp>
          <p:nvSpPr>
            <p:cNvPr id="105622" name="Rectangle 9"/>
            <p:cNvSpPr/>
            <p:nvPr/>
          </p:nvSpPr>
          <p:spPr>
            <a:xfrm>
              <a:off x="1736" y="990"/>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623" name="Rectangle 10"/>
            <p:cNvSpPr/>
            <p:nvPr/>
          </p:nvSpPr>
          <p:spPr>
            <a:xfrm>
              <a:off x="1901" y="965"/>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05478" name="Group 11"/>
          <p:cNvGrpSpPr/>
          <p:nvPr/>
        </p:nvGrpSpPr>
        <p:grpSpPr>
          <a:xfrm>
            <a:off x="5237163" y="1666875"/>
            <a:ext cx="919162" cy="366713"/>
            <a:chOff x="2324" y="972"/>
            <a:chExt cx="579" cy="231"/>
          </a:xfrm>
        </p:grpSpPr>
        <p:sp>
          <p:nvSpPr>
            <p:cNvPr id="105620" name="Rectangle 12"/>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621" name="Rectangle 13"/>
            <p:cNvSpPr/>
            <p:nvPr/>
          </p:nvSpPr>
          <p:spPr>
            <a:xfrm>
              <a:off x="2488" y="972"/>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05479" name="Rectangle 14"/>
          <p:cNvSpPr/>
          <p:nvPr/>
        </p:nvSpPr>
        <p:spPr>
          <a:xfrm>
            <a:off x="6169025" y="1695450"/>
            <a:ext cx="2651125" cy="292100"/>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480" name="Rectangle 15"/>
          <p:cNvSpPr/>
          <p:nvPr/>
        </p:nvSpPr>
        <p:spPr>
          <a:xfrm>
            <a:off x="6778625" y="1665288"/>
            <a:ext cx="122078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05481" name="Rectangle 16"/>
          <p:cNvSpPr/>
          <p:nvPr/>
        </p:nvSpPr>
        <p:spPr>
          <a:xfrm>
            <a:off x="8604250" y="1411288"/>
            <a:ext cx="2857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5482" name="Rectangle 17"/>
          <p:cNvSpPr/>
          <p:nvPr/>
        </p:nvSpPr>
        <p:spPr>
          <a:xfrm>
            <a:off x="58578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5483" name="Rectangle 18"/>
          <p:cNvSpPr/>
          <p:nvPr/>
        </p:nvSpPr>
        <p:spPr>
          <a:xfrm>
            <a:off x="492442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05484" name="Rectangle 19"/>
          <p:cNvSpPr/>
          <p:nvPr/>
        </p:nvSpPr>
        <p:spPr>
          <a:xfrm>
            <a:off x="39909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5485" name="Rectangle 20"/>
          <p:cNvSpPr/>
          <p:nvPr/>
        </p:nvSpPr>
        <p:spPr>
          <a:xfrm>
            <a:off x="3203575" y="1412875"/>
            <a:ext cx="387350" cy="33655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5486" name="Rectangle 21"/>
          <p:cNvSpPr/>
          <p:nvPr/>
        </p:nvSpPr>
        <p:spPr>
          <a:xfrm>
            <a:off x="3473450"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5487" name="Rectangle 22"/>
          <p:cNvSpPr/>
          <p:nvPr/>
        </p:nvSpPr>
        <p:spPr>
          <a:xfrm>
            <a:off x="7219950" y="1936750"/>
            <a:ext cx="830263"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5488" name="Rectangle 23"/>
          <p:cNvSpPr/>
          <p:nvPr/>
        </p:nvSpPr>
        <p:spPr>
          <a:xfrm>
            <a:off x="5416550"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5489" name="Rectangle 24"/>
          <p:cNvSpPr/>
          <p:nvPr/>
        </p:nvSpPr>
        <p:spPr>
          <a:xfrm>
            <a:off x="4494213" y="1936750"/>
            <a:ext cx="714375"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grpSp>
        <p:nvGrpSpPr>
          <p:cNvPr id="105490" name="Group 25"/>
          <p:cNvGrpSpPr/>
          <p:nvPr/>
        </p:nvGrpSpPr>
        <p:grpSpPr>
          <a:xfrm>
            <a:off x="4929188" y="3224213"/>
            <a:ext cx="457200" cy="1135062"/>
            <a:chOff x="3168" y="2365"/>
            <a:chExt cx="288" cy="715"/>
          </a:xfrm>
        </p:grpSpPr>
        <p:sp>
          <p:nvSpPr>
            <p:cNvPr id="105612" name="Line 26"/>
            <p:cNvSpPr/>
            <p:nvPr/>
          </p:nvSpPr>
          <p:spPr>
            <a:xfrm>
              <a:off x="3168" y="2365"/>
              <a:ext cx="0" cy="166"/>
            </a:xfrm>
            <a:prstGeom prst="line">
              <a:avLst/>
            </a:prstGeom>
            <a:ln w="25400" cap="flat" cmpd="sng">
              <a:solidFill>
                <a:schemeClr val="tx1"/>
              </a:solidFill>
              <a:prstDash val="solid"/>
              <a:headEnd type="none" w="med" len="med"/>
              <a:tailEnd type="none" w="med" len="med"/>
            </a:ln>
          </p:spPr>
        </p:sp>
        <p:sp>
          <p:nvSpPr>
            <p:cNvPr id="105613" name="Line 27"/>
            <p:cNvSpPr/>
            <p:nvPr/>
          </p:nvSpPr>
          <p:spPr>
            <a:xfrm>
              <a:off x="3176" y="2379"/>
              <a:ext cx="272" cy="166"/>
            </a:xfrm>
            <a:prstGeom prst="line">
              <a:avLst/>
            </a:prstGeom>
            <a:ln w="25400" cap="flat" cmpd="sng">
              <a:solidFill>
                <a:schemeClr val="tx1"/>
              </a:solidFill>
              <a:prstDash val="solid"/>
              <a:headEnd type="none" w="med" len="med"/>
              <a:tailEnd type="none" w="med" len="med"/>
            </a:ln>
          </p:spPr>
        </p:sp>
        <p:sp>
          <p:nvSpPr>
            <p:cNvPr id="105614" name="Line 28"/>
            <p:cNvSpPr/>
            <p:nvPr/>
          </p:nvSpPr>
          <p:spPr>
            <a:xfrm>
              <a:off x="3176" y="2547"/>
              <a:ext cx="128" cy="76"/>
            </a:xfrm>
            <a:prstGeom prst="line">
              <a:avLst/>
            </a:prstGeom>
            <a:ln w="25400" cap="flat" cmpd="sng">
              <a:solidFill>
                <a:schemeClr val="tx1"/>
              </a:solidFill>
              <a:prstDash val="solid"/>
              <a:headEnd type="none" w="med" len="med"/>
              <a:tailEnd type="none" w="med" len="med"/>
            </a:ln>
          </p:spPr>
        </p:sp>
        <p:sp>
          <p:nvSpPr>
            <p:cNvPr id="105615" name="Line 29"/>
            <p:cNvSpPr/>
            <p:nvPr/>
          </p:nvSpPr>
          <p:spPr>
            <a:xfrm>
              <a:off x="3312" y="2639"/>
              <a:ext cx="0" cy="166"/>
            </a:xfrm>
            <a:prstGeom prst="line">
              <a:avLst/>
            </a:prstGeom>
            <a:ln w="25400" cap="flat" cmpd="sng">
              <a:solidFill>
                <a:schemeClr val="tx1"/>
              </a:solidFill>
              <a:prstDash val="solid"/>
              <a:headEnd type="none" w="med" len="med"/>
              <a:tailEnd type="none" w="med" len="med"/>
            </a:ln>
          </p:spPr>
        </p:sp>
        <p:sp>
          <p:nvSpPr>
            <p:cNvPr id="105616" name="Line 30"/>
            <p:cNvSpPr/>
            <p:nvPr/>
          </p:nvSpPr>
          <p:spPr>
            <a:xfrm>
              <a:off x="3456" y="2547"/>
              <a:ext cx="0" cy="349"/>
            </a:xfrm>
            <a:prstGeom prst="line">
              <a:avLst/>
            </a:prstGeom>
            <a:ln w="25400" cap="flat" cmpd="sng">
              <a:solidFill>
                <a:schemeClr val="tx1"/>
              </a:solidFill>
              <a:prstDash val="solid"/>
              <a:headEnd type="none" w="med" len="med"/>
              <a:tailEnd type="none" w="med" len="med"/>
            </a:ln>
          </p:spPr>
        </p:sp>
        <p:sp>
          <p:nvSpPr>
            <p:cNvPr id="105617" name="Line 31"/>
            <p:cNvSpPr/>
            <p:nvPr/>
          </p:nvSpPr>
          <p:spPr>
            <a:xfrm flipV="1">
              <a:off x="3176" y="2805"/>
              <a:ext cx="128" cy="107"/>
            </a:xfrm>
            <a:prstGeom prst="line">
              <a:avLst/>
            </a:prstGeom>
            <a:ln w="25400" cap="flat" cmpd="sng">
              <a:solidFill>
                <a:schemeClr val="tx1"/>
              </a:solidFill>
              <a:prstDash val="solid"/>
              <a:headEnd type="none" w="med" len="med"/>
              <a:tailEnd type="none" w="med" len="med"/>
            </a:ln>
          </p:spPr>
        </p:sp>
        <p:sp>
          <p:nvSpPr>
            <p:cNvPr id="105618" name="Line 32"/>
            <p:cNvSpPr/>
            <p:nvPr/>
          </p:nvSpPr>
          <p:spPr>
            <a:xfrm>
              <a:off x="3168" y="2912"/>
              <a:ext cx="0" cy="166"/>
            </a:xfrm>
            <a:prstGeom prst="line">
              <a:avLst/>
            </a:prstGeom>
            <a:ln w="25400" cap="flat" cmpd="sng">
              <a:solidFill>
                <a:schemeClr val="tx1"/>
              </a:solidFill>
              <a:prstDash val="solid"/>
              <a:headEnd type="none" w="med" len="med"/>
              <a:tailEnd type="none" w="med" len="med"/>
            </a:ln>
          </p:spPr>
        </p:sp>
        <p:sp>
          <p:nvSpPr>
            <p:cNvPr id="105619" name="Line 33"/>
            <p:cNvSpPr/>
            <p:nvPr/>
          </p:nvSpPr>
          <p:spPr>
            <a:xfrm flipV="1">
              <a:off x="3176" y="2882"/>
              <a:ext cx="272" cy="198"/>
            </a:xfrm>
            <a:prstGeom prst="line">
              <a:avLst/>
            </a:prstGeom>
            <a:ln w="25400" cap="flat" cmpd="sng">
              <a:solidFill>
                <a:schemeClr val="tx1"/>
              </a:solidFill>
              <a:prstDash val="solid"/>
              <a:headEnd type="none" w="med" len="med"/>
              <a:tailEnd type="none" w="med" len="med"/>
            </a:ln>
          </p:spPr>
        </p:sp>
      </p:grpSp>
      <p:sp>
        <p:nvSpPr>
          <p:cNvPr id="105491" name="Line 34"/>
          <p:cNvSpPr/>
          <p:nvPr/>
        </p:nvSpPr>
        <p:spPr>
          <a:xfrm flipH="1">
            <a:off x="5373688" y="3752850"/>
            <a:ext cx="2311400" cy="0"/>
          </a:xfrm>
          <a:prstGeom prst="line">
            <a:avLst/>
          </a:prstGeom>
          <a:ln w="25400" cap="flat" cmpd="sng">
            <a:solidFill>
              <a:schemeClr val="tx1"/>
            </a:solidFill>
            <a:prstDash val="solid"/>
            <a:headEnd type="triangle" w="med" len="med"/>
            <a:tailEnd type="none" w="med" len="med"/>
          </a:ln>
        </p:spPr>
      </p:sp>
      <p:sp>
        <p:nvSpPr>
          <p:cNvPr id="105492" name="Line 35"/>
          <p:cNvSpPr/>
          <p:nvPr/>
        </p:nvSpPr>
        <p:spPr>
          <a:xfrm flipH="1">
            <a:off x="5807075" y="3689350"/>
            <a:ext cx="88900" cy="131763"/>
          </a:xfrm>
          <a:prstGeom prst="line">
            <a:avLst/>
          </a:prstGeom>
          <a:ln w="12700" cap="flat" cmpd="sng">
            <a:solidFill>
              <a:schemeClr val="tx1"/>
            </a:solidFill>
            <a:prstDash val="solid"/>
            <a:headEnd type="none" w="med" len="med"/>
            <a:tailEnd type="none" w="med" len="med"/>
          </a:ln>
        </p:spPr>
      </p:sp>
      <p:sp>
        <p:nvSpPr>
          <p:cNvPr id="105493" name="Rectangle 36"/>
          <p:cNvSpPr/>
          <p:nvPr/>
        </p:nvSpPr>
        <p:spPr>
          <a:xfrm>
            <a:off x="5781675" y="368458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494" name="Line 37"/>
          <p:cNvSpPr/>
          <p:nvPr/>
        </p:nvSpPr>
        <p:spPr>
          <a:xfrm>
            <a:off x="5157788" y="2935288"/>
            <a:ext cx="0" cy="407987"/>
          </a:xfrm>
          <a:prstGeom prst="line">
            <a:avLst/>
          </a:prstGeom>
          <a:ln w="25400" cap="flat" cmpd="sng">
            <a:solidFill>
              <a:schemeClr val="tx1"/>
            </a:solidFill>
            <a:prstDash val="solid"/>
            <a:headEnd type="none" w="med" len="med"/>
            <a:tailEnd type="triangle" w="med" len="med"/>
          </a:ln>
        </p:spPr>
      </p:sp>
      <p:sp>
        <p:nvSpPr>
          <p:cNvPr id="105495" name="Rectangle 38"/>
          <p:cNvSpPr/>
          <p:nvPr/>
        </p:nvSpPr>
        <p:spPr>
          <a:xfrm>
            <a:off x="4572000" y="2614613"/>
            <a:ext cx="1162050" cy="396875"/>
          </a:xfrm>
          <a:prstGeom prst="rect">
            <a:avLst/>
          </a:prstGeom>
          <a:noFill/>
          <a:ln w="12700">
            <a:noFill/>
          </a:ln>
        </p:spPr>
        <p:txBody>
          <a:bodyPr lIns="90488" tIns="44450" rIns="90488" bIns="44450">
            <a:spAutoFit/>
          </a:bodyPr>
          <a:p>
            <a:r>
              <a:rPr lang="en-US" altLang="zh-CN" sz="2000" b="1">
                <a:solidFill>
                  <a:srgbClr val="A50021"/>
                </a:solidFill>
                <a:latin typeface="Times New Roman" panose="02020603050405020304" pitchFamily="18" charset="0"/>
              </a:rPr>
              <a:t>ALUctr</a:t>
            </a:r>
            <a:endParaRPr lang="en-US" altLang="zh-CN" sz="2000" b="1">
              <a:solidFill>
                <a:srgbClr val="A50021"/>
              </a:solidFill>
              <a:latin typeface="Times New Roman" panose="02020603050405020304" pitchFamily="18" charset="0"/>
            </a:endParaRPr>
          </a:p>
        </p:txBody>
      </p:sp>
      <p:sp>
        <p:nvSpPr>
          <p:cNvPr id="105496" name="Rectangle 39"/>
          <p:cNvSpPr/>
          <p:nvPr/>
        </p:nvSpPr>
        <p:spPr>
          <a:xfrm>
            <a:off x="900113" y="3838575"/>
            <a:ext cx="541337" cy="366713"/>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05497" name="Rectangle 40"/>
          <p:cNvSpPr/>
          <p:nvPr/>
        </p:nvSpPr>
        <p:spPr>
          <a:xfrm>
            <a:off x="571500" y="3354388"/>
            <a:ext cx="7604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busW</a:t>
            </a:r>
            <a:endParaRPr lang="en-US" altLang="zh-CN" b="1">
              <a:latin typeface="Times New Roman" panose="02020603050405020304" pitchFamily="18" charset="0"/>
            </a:endParaRPr>
          </a:p>
        </p:txBody>
      </p:sp>
      <p:sp>
        <p:nvSpPr>
          <p:cNvPr id="105498" name="Rectangle 41"/>
          <p:cNvSpPr/>
          <p:nvPr/>
        </p:nvSpPr>
        <p:spPr>
          <a:xfrm>
            <a:off x="1655763" y="3224213"/>
            <a:ext cx="1431925" cy="1150937"/>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499" name="Line 42"/>
          <p:cNvSpPr/>
          <p:nvPr/>
        </p:nvSpPr>
        <p:spPr>
          <a:xfrm>
            <a:off x="1647825" y="4133850"/>
            <a:ext cx="171450" cy="87313"/>
          </a:xfrm>
          <a:prstGeom prst="line">
            <a:avLst/>
          </a:prstGeom>
          <a:ln w="25400" cap="flat" cmpd="sng">
            <a:solidFill>
              <a:schemeClr val="tx1"/>
            </a:solidFill>
            <a:prstDash val="solid"/>
            <a:headEnd type="none" w="med" len="med"/>
            <a:tailEnd type="none" w="med" len="med"/>
          </a:ln>
        </p:spPr>
      </p:sp>
      <p:sp>
        <p:nvSpPr>
          <p:cNvPr id="105500" name="Line 43"/>
          <p:cNvSpPr/>
          <p:nvPr/>
        </p:nvSpPr>
        <p:spPr>
          <a:xfrm flipH="1">
            <a:off x="1668463" y="4224338"/>
            <a:ext cx="150812" cy="101600"/>
          </a:xfrm>
          <a:prstGeom prst="line">
            <a:avLst/>
          </a:prstGeom>
          <a:ln w="25400" cap="flat" cmpd="sng">
            <a:solidFill>
              <a:schemeClr val="tx1"/>
            </a:solidFill>
            <a:prstDash val="solid"/>
            <a:headEnd type="none" w="med" len="med"/>
            <a:tailEnd type="none" w="med" len="med"/>
          </a:ln>
        </p:spPr>
      </p:sp>
      <p:sp>
        <p:nvSpPr>
          <p:cNvPr id="105501" name="Oval 44"/>
          <p:cNvSpPr/>
          <p:nvPr/>
        </p:nvSpPr>
        <p:spPr>
          <a:xfrm>
            <a:off x="1503363" y="4151313"/>
            <a:ext cx="127000" cy="119062"/>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502" name="Rectangle 45"/>
          <p:cNvSpPr/>
          <p:nvPr/>
        </p:nvSpPr>
        <p:spPr>
          <a:xfrm>
            <a:off x="1042988" y="2652713"/>
            <a:ext cx="976312"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RegWr</a:t>
            </a:r>
            <a:endParaRPr lang="en-US" altLang="zh-CN" sz="2000" b="1">
              <a:solidFill>
                <a:srgbClr val="A50021"/>
              </a:solidFill>
              <a:latin typeface="Times New Roman" panose="02020603050405020304" pitchFamily="18" charset="0"/>
            </a:endParaRPr>
          </a:p>
        </p:txBody>
      </p:sp>
      <p:sp>
        <p:nvSpPr>
          <p:cNvPr id="105503" name="Line 46"/>
          <p:cNvSpPr/>
          <p:nvPr/>
        </p:nvSpPr>
        <p:spPr>
          <a:xfrm flipH="1">
            <a:off x="649288" y="3717925"/>
            <a:ext cx="1016000" cy="0"/>
          </a:xfrm>
          <a:prstGeom prst="line">
            <a:avLst/>
          </a:prstGeom>
          <a:ln w="25400" cap="flat" cmpd="sng">
            <a:solidFill>
              <a:schemeClr val="tx1"/>
            </a:solidFill>
            <a:prstDash val="solid"/>
            <a:headEnd type="triangle" w="med" len="med"/>
            <a:tailEnd type="none" w="med" len="med"/>
          </a:ln>
        </p:spPr>
      </p:sp>
      <p:sp>
        <p:nvSpPr>
          <p:cNvPr id="105504" name="Line 47"/>
          <p:cNvSpPr/>
          <p:nvPr/>
        </p:nvSpPr>
        <p:spPr>
          <a:xfrm flipH="1">
            <a:off x="1189038" y="3652838"/>
            <a:ext cx="88900" cy="131762"/>
          </a:xfrm>
          <a:prstGeom prst="line">
            <a:avLst/>
          </a:prstGeom>
          <a:ln w="12700" cap="flat" cmpd="sng">
            <a:solidFill>
              <a:schemeClr val="tx1"/>
            </a:solidFill>
            <a:prstDash val="solid"/>
            <a:headEnd type="none" w="med" len="med"/>
            <a:tailEnd type="none" w="med" len="med"/>
          </a:ln>
        </p:spPr>
      </p:sp>
      <p:sp>
        <p:nvSpPr>
          <p:cNvPr id="105505" name="Rectangle 48"/>
          <p:cNvSpPr/>
          <p:nvPr/>
        </p:nvSpPr>
        <p:spPr>
          <a:xfrm>
            <a:off x="1149350" y="365918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06" name="Line 49"/>
          <p:cNvSpPr/>
          <p:nvPr/>
        </p:nvSpPr>
        <p:spPr>
          <a:xfrm>
            <a:off x="3113088" y="3355975"/>
            <a:ext cx="1803400" cy="0"/>
          </a:xfrm>
          <a:prstGeom prst="line">
            <a:avLst/>
          </a:prstGeom>
          <a:ln w="25400" cap="flat" cmpd="sng">
            <a:solidFill>
              <a:schemeClr val="tx1"/>
            </a:solidFill>
            <a:prstDash val="solid"/>
            <a:headEnd type="none" w="med" len="med"/>
            <a:tailEnd type="triangle" w="med" len="med"/>
          </a:ln>
        </p:spPr>
      </p:sp>
      <p:sp>
        <p:nvSpPr>
          <p:cNvPr id="105507" name="Line 50"/>
          <p:cNvSpPr/>
          <p:nvPr/>
        </p:nvSpPr>
        <p:spPr>
          <a:xfrm flipH="1">
            <a:off x="4084638" y="3290888"/>
            <a:ext cx="88900" cy="131762"/>
          </a:xfrm>
          <a:prstGeom prst="line">
            <a:avLst/>
          </a:prstGeom>
          <a:ln w="12700" cap="flat" cmpd="sng">
            <a:solidFill>
              <a:schemeClr val="tx1"/>
            </a:solidFill>
            <a:prstDash val="solid"/>
            <a:headEnd type="none" w="med" len="med"/>
            <a:tailEnd type="none" w="med" len="med"/>
          </a:ln>
        </p:spPr>
      </p:sp>
      <p:sp>
        <p:nvSpPr>
          <p:cNvPr id="105508" name="Rectangle 51"/>
          <p:cNvSpPr/>
          <p:nvPr/>
        </p:nvSpPr>
        <p:spPr>
          <a:xfrm>
            <a:off x="4067175" y="32877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09" name="Rectangle 52"/>
          <p:cNvSpPr/>
          <p:nvPr/>
        </p:nvSpPr>
        <p:spPr>
          <a:xfrm>
            <a:off x="3132138" y="2974975"/>
            <a:ext cx="6953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busA</a:t>
            </a:r>
            <a:endParaRPr lang="en-US" altLang="zh-CN" b="1">
              <a:latin typeface="Times New Roman" panose="02020603050405020304" pitchFamily="18" charset="0"/>
            </a:endParaRPr>
          </a:p>
        </p:txBody>
      </p:sp>
      <p:sp>
        <p:nvSpPr>
          <p:cNvPr id="105510" name="Line 53"/>
          <p:cNvSpPr/>
          <p:nvPr/>
        </p:nvSpPr>
        <p:spPr>
          <a:xfrm flipV="1">
            <a:off x="1804988" y="2981325"/>
            <a:ext cx="0" cy="242888"/>
          </a:xfrm>
          <a:prstGeom prst="line">
            <a:avLst/>
          </a:prstGeom>
          <a:ln w="25400" cap="flat" cmpd="sng">
            <a:solidFill>
              <a:schemeClr val="tx1"/>
            </a:solidFill>
            <a:prstDash val="solid"/>
            <a:headEnd type="none" w="med" len="med"/>
            <a:tailEnd type="none" w="med" len="med"/>
          </a:ln>
        </p:spPr>
      </p:sp>
      <p:sp>
        <p:nvSpPr>
          <p:cNvPr id="105511" name="Line 54"/>
          <p:cNvSpPr/>
          <p:nvPr/>
        </p:nvSpPr>
        <p:spPr>
          <a:xfrm>
            <a:off x="3113088" y="4224338"/>
            <a:ext cx="965200" cy="0"/>
          </a:xfrm>
          <a:prstGeom prst="line">
            <a:avLst/>
          </a:prstGeom>
          <a:ln w="25400" cap="flat" cmpd="sng">
            <a:solidFill>
              <a:schemeClr val="tx1"/>
            </a:solidFill>
            <a:prstDash val="solid"/>
            <a:headEnd type="none" w="med" len="med"/>
            <a:tailEnd type="triangle" w="med" len="med"/>
          </a:ln>
        </p:spPr>
      </p:sp>
      <p:sp>
        <p:nvSpPr>
          <p:cNvPr id="105512" name="Line 55"/>
          <p:cNvSpPr/>
          <p:nvPr/>
        </p:nvSpPr>
        <p:spPr>
          <a:xfrm flipH="1">
            <a:off x="3627438" y="4159250"/>
            <a:ext cx="88900" cy="131763"/>
          </a:xfrm>
          <a:prstGeom prst="line">
            <a:avLst/>
          </a:prstGeom>
          <a:ln w="12700" cap="flat" cmpd="sng">
            <a:solidFill>
              <a:schemeClr val="tx1"/>
            </a:solidFill>
            <a:prstDash val="solid"/>
            <a:headEnd type="none" w="med" len="med"/>
            <a:tailEnd type="none" w="med" len="med"/>
          </a:ln>
        </p:spPr>
      </p:sp>
      <p:sp>
        <p:nvSpPr>
          <p:cNvPr id="105513" name="Rectangle 56"/>
          <p:cNvSpPr/>
          <p:nvPr/>
        </p:nvSpPr>
        <p:spPr>
          <a:xfrm>
            <a:off x="3586163" y="41529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14" name="Rectangle 57"/>
          <p:cNvSpPr/>
          <p:nvPr/>
        </p:nvSpPr>
        <p:spPr>
          <a:xfrm>
            <a:off x="3132138" y="3876675"/>
            <a:ext cx="6826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busB</a:t>
            </a:r>
            <a:endParaRPr lang="en-US" altLang="zh-CN" b="1">
              <a:latin typeface="Times New Roman" panose="02020603050405020304" pitchFamily="18" charset="0"/>
            </a:endParaRPr>
          </a:p>
        </p:txBody>
      </p:sp>
      <p:sp>
        <p:nvSpPr>
          <p:cNvPr id="105515" name="Line 59"/>
          <p:cNvSpPr/>
          <p:nvPr/>
        </p:nvSpPr>
        <p:spPr>
          <a:xfrm>
            <a:off x="2109788" y="2573338"/>
            <a:ext cx="0" cy="625475"/>
          </a:xfrm>
          <a:prstGeom prst="line">
            <a:avLst/>
          </a:prstGeom>
          <a:ln w="25400" cap="flat" cmpd="sng">
            <a:solidFill>
              <a:schemeClr val="tx1"/>
            </a:solidFill>
            <a:prstDash val="solid"/>
            <a:headEnd type="none" w="med" len="med"/>
            <a:tailEnd type="none" w="med" len="med"/>
          </a:ln>
        </p:spPr>
      </p:sp>
      <p:sp>
        <p:nvSpPr>
          <p:cNvPr id="105516" name="Line 60"/>
          <p:cNvSpPr/>
          <p:nvPr/>
        </p:nvSpPr>
        <p:spPr>
          <a:xfrm flipV="1">
            <a:off x="2039938" y="2916238"/>
            <a:ext cx="139700" cy="157162"/>
          </a:xfrm>
          <a:prstGeom prst="line">
            <a:avLst/>
          </a:prstGeom>
          <a:ln w="12700" cap="flat" cmpd="sng">
            <a:solidFill>
              <a:schemeClr val="tx1"/>
            </a:solidFill>
            <a:prstDash val="solid"/>
            <a:headEnd type="none" w="med" len="med"/>
            <a:tailEnd type="none" w="med" len="med"/>
          </a:ln>
        </p:spPr>
      </p:sp>
      <p:sp>
        <p:nvSpPr>
          <p:cNvPr id="105517" name="Rectangle 61"/>
          <p:cNvSpPr/>
          <p:nvPr/>
        </p:nvSpPr>
        <p:spPr>
          <a:xfrm>
            <a:off x="1866900" y="27749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5518" name="Line 62"/>
          <p:cNvSpPr/>
          <p:nvPr/>
        </p:nvSpPr>
        <p:spPr>
          <a:xfrm>
            <a:off x="2560638" y="2790825"/>
            <a:ext cx="0" cy="407988"/>
          </a:xfrm>
          <a:prstGeom prst="line">
            <a:avLst/>
          </a:prstGeom>
          <a:ln w="25400" cap="flat" cmpd="sng">
            <a:solidFill>
              <a:schemeClr val="tx1"/>
            </a:solidFill>
            <a:prstDash val="solid"/>
            <a:headEnd type="none" w="med" len="med"/>
            <a:tailEnd type="none" w="med" len="med"/>
          </a:ln>
        </p:spPr>
      </p:sp>
      <p:sp>
        <p:nvSpPr>
          <p:cNvPr id="105519" name="Line 63"/>
          <p:cNvSpPr/>
          <p:nvPr/>
        </p:nvSpPr>
        <p:spPr>
          <a:xfrm flipV="1">
            <a:off x="2478088" y="2916238"/>
            <a:ext cx="139700" cy="157162"/>
          </a:xfrm>
          <a:prstGeom prst="line">
            <a:avLst/>
          </a:prstGeom>
          <a:ln w="12700" cap="flat" cmpd="sng">
            <a:solidFill>
              <a:schemeClr val="tx1"/>
            </a:solidFill>
            <a:prstDash val="solid"/>
            <a:headEnd type="none" w="med" len="med"/>
            <a:tailEnd type="none" w="med" len="med"/>
          </a:ln>
        </p:spPr>
      </p:sp>
      <p:sp>
        <p:nvSpPr>
          <p:cNvPr id="105520" name="Rectangle 64"/>
          <p:cNvSpPr/>
          <p:nvPr/>
        </p:nvSpPr>
        <p:spPr>
          <a:xfrm>
            <a:off x="2317750" y="27622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5521" name="Line 65"/>
          <p:cNvSpPr/>
          <p:nvPr/>
        </p:nvSpPr>
        <p:spPr>
          <a:xfrm>
            <a:off x="2947988" y="2790825"/>
            <a:ext cx="0" cy="407988"/>
          </a:xfrm>
          <a:prstGeom prst="line">
            <a:avLst/>
          </a:prstGeom>
          <a:ln w="25400" cap="flat" cmpd="sng">
            <a:solidFill>
              <a:schemeClr val="tx1"/>
            </a:solidFill>
            <a:prstDash val="solid"/>
            <a:headEnd type="none" w="med" len="med"/>
            <a:tailEnd type="none" w="med" len="med"/>
          </a:ln>
        </p:spPr>
      </p:sp>
      <p:sp>
        <p:nvSpPr>
          <p:cNvPr id="105522" name="Line 66"/>
          <p:cNvSpPr/>
          <p:nvPr/>
        </p:nvSpPr>
        <p:spPr>
          <a:xfrm flipV="1">
            <a:off x="2878138" y="2916238"/>
            <a:ext cx="139700" cy="157162"/>
          </a:xfrm>
          <a:prstGeom prst="line">
            <a:avLst/>
          </a:prstGeom>
          <a:ln w="12700" cap="flat" cmpd="sng">
            <a:solidFill>
              <a:schemeClr val="tx1"/>
            </a:solidFill>
            <a:prstDash val="solid"/>
            <a:headEnd type="none" w="med" len="med"/>
            <a:tailEnd type="none" w="med" len="med"/>
          </a:ln>
        </p:spPr>
      </p:sp>
      <p:sp>
        <p:nvSpPr>
          <p:cNvPr id="105523" name="Rectangle 67"/>
          <p:cNvSpPr/>
          <p:nvPr/>
        </p:nvSpPr>
        <p:spPr>
          <a:xfrm>
            <a:off x="2705100" y="277495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05524" name="Rectangle 68"/>
          <p:cNvSpPr/>
          <p:nvPr/>
        </p:nvSpPr>
        <p:spPr>
          <a:xfrm>
            <a:off x="1866900" y="3209925"/>
            <a:ext cx="5159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105525" name="Rectangle 69"/>
          <p:cNvSpPr/>
          <p:nvPr/>
        </p:nvSpPr>
        <p:spPr>
          <a:xfrm>
            <a:off x="2324100" y="3209925"/>
            <a:ext cx="4651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105526" name="Rectangle 70"/>
          <p:cNvSpPr/>
          <p:nvPr/>
        </p:nvSpPr>
        <p:spPr>
          <a:xfrm>
            <a:off x="2705100" y="3209925"/>
            <a:ext cx="4778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105527" name="Rectangle 71"/>
          <p:cNvSpPr/>
          <p:nvPr/>
        </p:nvSpPr>
        <p:spPr>
          <a:xfrm>
            <a:off x="1866900" y="3498850"/>
            <a:ext cx="1093788" cy="588963"/>
          </a:xfrm>
          <a:prstGeom prst="rect">
            <a:avLst/>
          </a:prstGeom>
          <a:noFill/>
          <a:ln w="12700">
            <a:noFill/>
          </a:ln>
        </p:spPr>
        <p:txBody>
          <a:bodyPr wrap="none" lIns="90488" tIns="44450" rIns="90488" bIns="44450">
            <a:spAutoFit/>
          </a:bodyPr>
          <a:p>
            <a:pPr>
              <a:lnSpc>
                <a:spcPct val="90000"/>
              </a:lnSpc>
            </a:pPr>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pPr>
              <a:lnSpc>
                <a:spcPct val="90000"/>
              </a:lnSpc>
            </a:pPr>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105528" name="Line 72"/>
          <p:cNvSpPr/>
          <p:nvPr/>
        </p:nvSpPr>
        <p:spPr>
          <a:xfrm flipH="1">
            <a:off x="649288" y="5816600"/>
            <a:ext cx="7797800" cy="0"/>
          </a:xfrm>
          <a:prstGeom prst="line">
            <a:avLst/>
          </a:prstGeom>
          <a:ln w="25400" cap="flat" cmpd="sng">
            <a:solidFill>
              <a:schemeClr val="tx1"/>
            </a:solidFill>
            <a:prstDash val="solid"/>
            <a:headEnd type="none" w="med" len="med"/>
            <a:tailEnd type="none" w="med" len="med"/>
          </a:ln>
        </p:spPr>
      </p:sp>
      <p:sp>
        <p:nvSpPr>
          <p:cNvPr id="105529" name="Line 73"/>
          <p:cNvSpPr/>
          <p:nvPr/>
        </p:nvSpPr>
        <p:spPr>
          <a:xfrm flipV="1">
            <a:off x="661988" y="3705225"/>
            <a:ext cx="0" cy="2124075"/>
          </a:xfrm>
          <a:prstGeom prst="line">
            <a:avLst/>
          </a:prstGeom>
          <a:ln w="25400" cap="flat" cmpd="sng">
            <a:solidFill>
              <a:schemeClr val="tx1"/>
            </a:solidFill>
            <a:prstDash val="solid"/>
            <a:headEnd type="none" w="med" len="med"/>
            <a:tailEnd type="none" w="med" len="med"/>
          </a:ln>
        </p:spPr>
      </p:sp>
      <p:sp>
        <p:nvSpPr>
          <p:cNvPr id="105530" name="Rectangle 74"/>
          <p:cNvSpPr/>
          <p:nvPr/>
        </p:nvSpPr>
        <p:spPr>
          <a:xfrm>
            <a:off x="2519363" y="2565400"/>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105531" name="Rectangle 75"/>
          <p:cNvSpPr/>
          <p:nvPr/>
        </p:nvSpPr>
        <p:spPr>
          <a:xfrm>
            <a:off x="2249488" y="1682750"/>
            <a:ext cx="4270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nvGrpSpPr>
          <p:cNvPr id="105532" name="Group 76"/>
          <p:cNvGrpSpPr/>
          <p:nvPr/>
        </p:nvGrpSpPr>
        <p:grpSpPr>
          <a:xfrm>
            <a:off x="4062413" y="3948113"/>
            <a:ext cx="304800" cy="1084262"/>
            <a:chOff x="2640" y="2821"/>
            <a:chExt cx="192" cy="683"/>
          </a:xfrm>
        </p:grpSpPr>
        <p:sp>
          <p:nvSpPr>
            <p:cNvPr id="105608" name="Line 77"/>
            <p:cNvSpPr/>
            <p:nvPr/>
          </p:nvSpPr>
          <p:spPr>
            <a:xfrm>
              <a:off x="2640" y="2821"/>
              <a:ext cx="0" cy="667"/>
            </a:xfrm>
            <a:prstGeom prst="line">
              <a:avLst/>
            </a:prstGeom>
            <a:ln w="25400" cap="flat" cmpd="sng">
              <a:solidFill>
                <a:schemeClr val="tx1"/>
              </a:solidFill>
              <a:prstDash val="solid"/>
              <a:headEnd type="none" w="med" len="med"/>
              <a:tailEnd type="none" w="med" len="med"/>
            </a:ln>
          </p:spPr>
        </p:sp>
        <p:sp>
          <p:nvSpPr>
            <p:cNvPr id="105609" name="Line 78"/>
            <p:cNvSpPr/>
            <p:nvPr/>
          </p:nvSpPr>
          <p:spPr>
            <a:xfrm>
              <a:off x="2648" y="2821"/>
              <a:ext cx="176" cy="75"/>
            </a:xfrm>
            <a:prstGeom prst="line">
              <a:avLst/>
            </a:prstGeom>
            <a:ln w="25400" cap="flat" cmpd="sng">
              <a:solidFill>
                <a:schemeClr val="tx1"/>
              </a:solidFill>
              <a:prstDash val="solid"/>
              <a:headEnd type="none" w="med" len="med"/>
              <a:tailEnd type="none" w="med" len="med"/>
            </a:ln>
          </p:spPr>
        </p:sp>
        <p:sp>
          <p:nvSpPr>
            <p:cNvPr id="105610" name="Line 79"/>
            <p:cNvSpPr/>
            <p:nvPr/>
          </p:nvSpPr>
          <p:spPr>
            <a:xfrm flipV="1">
              <a:off x="2648" y="3397"/>
              <a:ext cx="176" cy="107"/>
            </a:xfrm>
            <a:prstGeom prst="line">
              <a:avLst/>
            </a:prstGeom>
            <a:ln w="25400" cap="flat" cmpd="sng">
              <a:solidFill>
                <a:schemeClr val="tx1"/>
              </a:solidFill>
              <a:prstDash val="solid"/>
              <a:headEnd type="none" w="med" len="med"/>
              <a:tailEnd type="none" w="med" len="med"/>
            </a:ln>
          </p:spPr>
        </p:sp>
        <p:sp>
          <p:nvSpPr>
            <p:cNvPr id="105611" name="Line 80"/>
            <p:cNvSpPr/>
            <p:nvPr/>
          </p:nvSpPr>
          <p:spPr>
            <a:xfrm>
              <a:off x="2832" y="2912"/>
              <a:ext cx="0" cy="485"/>
            </a:xfrm>
            <a:prstGeom prst="line">
              <a:avLst/>
            </a:prstGeom>
            <a:ln w="25400" cap="flat" cmpd="sng">
              <a:solidFill>
                <a:schemeClr val="tx1"/>
              </a:solidFill>
              <a:prstDash val="solid"/>
              <a:headEnd type="none" w="med" len="med"/>
              <a:tailEnd type="none" w="med" len="med"/>
            </a:ln>
          </p:spPr>
        </p:sp>
      </p:grpSp>
      <p:grpSp>
        <p:nvGrpSpPr>
          <p:cNvPr id="105533" name="Group 81"/>
          <p:cNvGrpSpPr/>
          <p:nvPr/>
        </p:nvGrpSpPr>
        <p:grpSpPr>
          <a:xfrm>
            <a:off x="1547813" y="2254250"/>
            <a:ext cx="1168400" cy="288925"/>
            <a:chOff x="928" y="1788"/>
            <a:chExt cx="736" cy="182"/>
          </a:xfrm>
        </p:grpSpPr>
        <p:sp>
          <p:nvSpPr>
            <p:cNvPr id="105604" name="Line 82"/>
            <p:cNvSpPr/>
            <p:nvPr/>
          </p:nvSpPr>
          <p:spPr>
            <a:xfrm flipH="1">
              <a:off x="928" y="1788"/>
              <a:ext cx="736" cy="0"/>
            </a:xfrm>
            <a:prstGeom prst="line">
              <a:avLst/>
            </a:prstGeom>
            <a:ln w="25400" cap="flat" cmpd="sng">
              <a:solidFill>
                <a:schemeClr val="tx1"/>
              </a:solidFill>
              <a:prstDash val="solid"/>
              <a:headEnd type="none" w="med" len="med"/>
              <a:tailEnd type="none" w="med" len="med"/>
            </a:ln>
          </p:spPr>
        </p:sp>
        <p:sp>
          <p:nvSpPr>
            <p:cNvPr id="105605" name="Line 83"/>
            <p:cNvSpPr/>
            <p:nvPr/>
          </p:nvSpPr>
          <p:spPr>
            <a:xfrm flipH="1">
              <a:off x="1552" y="1796"/>
              <a:ext cx="112" cy="166"/>
            </a:xfrm>
            <a:prstGeom prst="line">
              <a:avLst/>
            </a:prstGeom>
            <a:ln w="25400" cap="flat" cmpd="sng">
              <a:solidFill>
                <a:schemeClr val="tx1"/>
              </a:solidFill>
              <a:prstDash val="solid"/>
              <a:headEnd type="none" w="med" len="med"/>
              <a:tailEnd type="none" w="med" len="med"/>
            </a:ln>
          </p:spPr>
        </p:sp>
        <p:sp>
          <p:nvSpPr>
            <p:cNvPr id="105606" name="Line 84"/>
            <p:cNvSpPr/>
            <p:nvPr/>
          </p:nvSpPr>
          <p:spPr>
            <a:xfrm>
              <a:off x="944" y="1796"/>
              <a:ext cx="80" cy="166"/>
            </a:xfrm>
            <a:prstGeom prst="line">
              <a:avLst/>
            </a:prstGeom>
            <a:ln w="25400" cap="flat" cmpd="sng">
              <a:solidFill>
                <a:schemeClr val="tx1"/>
              </a:solidFill>
              <a:prstDash val="solid"/>
              <a:headEnd type="none" w="med" len="med"/>
              <a:tailEnd type="none" w="med" len="med"/>
            </a:ln>
          </p:spPr>
        </p:sp>
        <p:sp>
          <p:nvSpPr>
            <p:cNvPr id="105607" name="Line 85"/>
            <p:cNvSpPr/>
            <p:nvPr/>
          </p:nvSpPr>
          <p:spPr>
            <a:xfrm flipH="1">
              <a:off x="1024" y="1970"/>
              <a:ext cx="544" cy="0"/>
            </a:xfrm>
            <a:prstGeom prst="line">
              <a:avLst/>
            </a:prstGeom>
            <a:ln w="25400" cap="flat" cmpd="sng">
              <a:solidFill>
                <a:schemeClr val="tx1"/>
              </a:solidFill>
              <a:prstDash val="solid"/>
              <a:headEnd type="none" w="med" len="med"/>
              <a:tailEnd type="none" w="med" len="med"/>
            </a:ln>
          </p:spPr>
        </p:sp>
      </p:grpSp>
      <p:sp>
        <p:nvSpPr>
          <p:cNvPr id="105534" name="Line 87"/>
          <p:cNvSpPr/>
          <p:nvPr/>
        </p:nvSpPr>
        <p:spPr>
          <a:xfrm>
            <a:off x="2436813" y="2012950"/>
            <a:ext cx="0" cy="236538"/>
          </a:xfrm>
          <a:prstGeom prst="line">
            <a:avLst/>
          </a:prstGeom>
          <a:ln w="25400" cap="flat" cmpd="sng">
            <a:solidFill>
              <a:schemeClr val="tx1"/>
            </a:solidFill>
            <a:prstDash val="solid"/>
            <a:headEnd type="none" w="med" len="med"/>
            <a:tailEnd type="none" w="med" len="med"/>
          </a:ln>
        </p:spPr>
      </p:sp>
      <p:sp>
        <p:nvSpPr>
          <p:cNvPr id="105535" name="Line 88"/>
          <p:cNvSpPr/>
          <p:nvPr/>
        </p:nvSpPr>
        <p:spPr>
          <a:xfrm flipH="1">
            <a:off x="1812925" y="1998663"/>
            <a:ext cx="0" cy="265112"/>
          </a:xfrm>
          <a:prstGeom prst="line">
            <a:avLst/>
          </a:prstGeom>
          <a:ln w="25400" cap="flat" cmpd="sng">
            <a:solidFill>
              <a:schemeClr val="tx1"/>
            </a:solidFill>
            <a:prstDash val="solid"/>
            <a:headEnd type="none" w="med" len="med"/>
            <a:tailEnd type="none" w="med" len="med"/>
          </a:ln>
        </p:spPr>
      </p:sp>
      <p:sp>
        <p:nvSpPr>
          <p:cNvPr id="105536" name="Rectangle 89"/>
          <p:cNvSpPr/>
          <p:nvPr/>
        </p:nvSpPr>
        <p:spPr>
          <a:xfrm>
            <a:off x="1601788" y="169386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sp>
        <p:nvSpPr>
          <p:cNvPr id="105537" name="Line 90"/>
          <p:cNvSpPr/>
          <p:nvPr/>
        </p:nvSpPr>
        <p:spPr>
          <a:xfrm flipH="1">
            <a:off x="688975" y="2398713"/>
            <a:ext cx="939800" cy="0"/>
          </a:xfrm>
          <a:prstGeom prst="line">
            <a:avLst/>
          </a:prstGeom>
          <a:ln w="25400" cap="flat" cmpd="sng">
            <a:solidFill>
              <a:schemeClr val="tx1"/>
            </a:solidFill>
            <a:prstDash val="solid"/>
            <a:headEnd type="triangle" w="med" len="med"/>
            <a:tailEnd type="none" w="med" len="med"/>
          </a:ln>
        </p:spPr>
      </p:sp>
      <p:sp>
        <p:nvSpPr>
          <p:cNvPr id="105538" name="Rectangle 91"/>
          <p:cNvSpPr/>
          <p:nvPr/>
        </p:nvSpPr>
        <p:spPr>
          <a:xfrm>
            <a:off x="468313" y="2005013"/>
            <a:ext cx="981075"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RegDst</a:t>
            </a:r>
            <a:endParaRPr lang="en-US" altLang="zh-CN" sz="2000" b="1">
              <a:solidFill>
                <a:srgbClr val="A50021"/>
              </a:solidFill>
              <a:latin typeface="Times New Roman" panose="02020603050405020304" pitchFamily="18" charset="0"/>
            </a:endParaRPr>
          </a:p>
        </p:txBody>
      </p:sp>
      <p:sp>
        <p:nvSpPr>
          <p:cNvPr id="105539" name="Rectangle 92"/>
          <p:cNvSpPr/>
          <p:nvPr/>
        </p:nvSpPr>
        <p:spPr>
          <a:xfrm>
            <a:off x="3071813" y="4440238"/>
            <a:ext cx="320675" cy="10541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540" name="Rectangle 93"/>
          <p:cNvSpPr/>
          <p:nvPr/>
        </p:nvSpPr>
        <p:spPr>
          <a:xfrm rot="5400000">
            <a:off x="3875088" y="4333875"/>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5541" name="Rectangle 94"/>
          <p:cNvSpPr/>
          <p:nvPr/>
        </p:nvSpPr>
        <p:spPr>
          <a:xfrm>
            <a:off x="1851025" y="2251075"/>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5542" name="Line 95"/>
          <p:cNvSpPr/>
          <p:nvPr/>
        </p:nvSpPr>
        <p:spPr>
          <a:xfrm>
            <a:off x="3417888" y="4875213"/>
            <a:ext cx="660400" cy="0"/>
          </a:xfrm>
          <a:prstGeom prst="line">
            <a:avLst/>
          </a:prstGeom>
          <a:ln w="25400" cap="flat" cmpd="sng">
            <a:solidFill>
              <a:schemeClr val="tx1"/>
            </a:solidFill>
            <a:prstDash val="solid"/>
            <a:headEnd type="none" w="med" len="med"/>
            <a:tailEnd type="triangle" w="med" len="med"/>
          </a:ln>
        </p:spPr>
      </p:sp>
      <p:sp>
        <p:nvSpPr>
          <p:cNvPr id="105543" name="Rectangle 96"/>
          <p:cNvSpPr/>
          <p:nvPr/>
        </p:nvSpPr>
        <p:spPr>
          <a:xfrm>
            <a:off x="3657600" y="48117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44" name="Line 97"/>
          <p:cNvSpPr/>
          <p:nvPr/>
        </p:nvSpPr>
        <p:spPr>
          <a:xfrm flipH="1">
            <a:off x="3703638" y="4810125"/>
            <a:ext cx="88900" cy="131763"/>
          </a:xfrm>
          <a:prstGeom prst="line">
            <a:avLst/>
          </a:prstGeom>
          <a:ln w="12700" cap="flat" cmpd="sng">
            <a:solidFill>
              <a:schemeClr val="tx1"/>
            </a:solidFill>
            <a:prstDash val="solid"/>
            <a:headEnd type="none" w="med" len="med"/>
            <a:tailEnd type="none" w="med" len="med"/>
          </a:ln>
        </p:spPr>
      </p:sp>
      <p:sp>
        <p:nvSpPr>
          <p:cNvPr id="105545" name="Line 98"/>
          <p:cNvSpPr/>
          <p:nvPr/>
        </p:nvSpPr>
        <p:spPr>
          <a:xfrm>
            <a:off x="2084388" y="4940300"/>
            <a:ext cx="965200" cy="0"/>
          </a:xfrm>
          <a:prstGeom prst="line">
            <a:avLst/>
          </a:prstGeom>
          <a:ln w="25400" cap="flat" cmpd="sng">
            <a:solidFill>
              <a:schemeClr val="tx1"/>
            </a:solidFill>
            <a:prstDash val="solid"/>
            <a:headEnd type="none" w="med" len="med"/>
            <a:tailEnd type="triangle" w="med" len="med"/>
          </a:ln>
        </p:spPr>
      </p:sp>
      <p:sp>
        <p:nvSpPr>
          <p:cNvPr id="105546" name="Line 99"/>
          <p:cNvSpPr/>
          <p:nvPr/>
        </p:nvSpPr>
        <p:spPr>
          <a:xfrm flipH="1">
            <a:off x="2522538" y="4873625"/>
            <a:ext cx="88900" cy="133350"/>
          </a:xfrm>
          <a:prstGeom prst="line">
            <a:avLst/>
          </a:prstGeom>
          <a:ln w="12700" cap="flat" cmpd="sng">
            <a:solidFill>
              <a:schemeClr val="tx1"/>
            </a:solidFill>
            <a:prstDash val="solid"/>
            <a:headEnd type="none" w="med" len="med"/>
            <a:tailEnd type="none" w="med" len="med"/>
          </a:ln>
        </p:spPr>
      </p:sp>
      <p:sp>
        <p:nvSpPr>
          <p:cNvPr id="105547" name="Rectangle 100"/>
          <p:cNvSpPr/>
          <p:nvPr/>
        </p:nvSpPr>
        <p:spPr>
          <a:xfrm>
            <a:off x="2482850" y="48752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05548" name="Rectangle 101"/>
          <p:cNvSpPr/>
          <p:nvPr/>
        </p:nvSpPr>
        <p:spPr>
          <a:xfrm>
            <a:off x="1306513" y="4770438"/>
            <a:ext cx="8620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imm16</a:t>
            </a:r>
            <a:endParaRPr lang="en-US" altLang="zh-CN" b="1">
              <a:latin typeface="Times New Roman" panose="02020603050405020304" pitchFamily="18" charset="0"/>
            </a:endParaRPr>
          </a:p>
        </p:txBody>
      </p:sp>
      <p:sp>
        <p:nvSpPr>
          <p:cNvPr id="105549" name="Line 102"/>
          <p:cNvSpPr/>
          <p:nvPr/>
        </p:nvSpPr>
        <p:spPr>
          <a:xfrm>
            <a:off x="4243388" y="4930775"/>
            <a:ext cx="0" cy="420688"/>
          </a:xfrm>
          <a:prstGeom prst="line">
            <a:avLst/>
          </a:prstGeom>
          <a:ln w="28575" cap="flat" cmpd="sng">
            <a:solidFill>
              <a:schemeClr val="tx1"/>
            </a:solidFill>
            <a:prstDash val="solid"/>
            <a:headEnd type="triangle" w="med" len="med"/>
            <a:tailEnd type="none" w="med" len="med"/>
          </a:ln>
        </p:spPr>
      </p:sp>
      <p:sp>
        <p:nvSpPr>
          <p:cNvPr id="105550" name="Rectangle 103"/>
          <p:cNvSpPr/>
          <p:nvPr/>
        </p:nvSpPr>
        <p:spPr>
          <a:xfrm>
            <a:off x="3994150" y="5275263"/>
            <a:ext cx="1092200" cy="396875"/>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ALUSrc</a:t>
            </a:r>
            <a:endParaRPr lang="en-US" altLang="zh-CN" sz="2000" b="1">
              <a:solidFill>
                <a:srgbClr val="A50021"/>
              </a:solidFill>
              <a:latin typeface="Times New Roman" panose="02020603050405020304" pitchFamily="18" charset="0"/>
            </a:endParaRPr>
          </a:p>
        </p:txBody>
      </p:sp>
      <p:sp>
        <p:nvSpPr>
          <p:cNvPr id="105551" name="Line 104"/>
          <p:cNvSpPr/>
          <p:nvPr/>
        </p:nvSpPr>
        <p:spPr>
          <a:xfrm>
            <a:off x="4408488" y="4224338"/>
            <a:ext cx="508000" cy="0"/>
          </a:xfrm>
          <a:prstGeom prst="line">
            <a:avLst/>
          </a:prstGeom>
          <a:ln w="25400" cap="flat" cmpd="sng">
            <a:solidFill>
              <a:schemeClr val="tx1"/>
            </a:solidFill>
            <a:prstDash val="solid"/>
            <a:headEnd type="none" w="med" len="med"/>
            <a:tailEnd type="triangle" w="med" len="med"/>
          </a:ln>
        </p:spPr>
      </p:sp>
      <p:sp>
        <p:nvSpPr>
          <p:cNvPr id="105552" name="Rectangle 106"/>
          <p:cNvSpPr/>
          <p:nvPr/>
        </p:nvSpPr>
        <p:spPr>
          <a:xfrm rot="5400000">
            <a:off x="4930775" y="3587750"/>
            <a:ext cx="671513"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ALU</a:t>
            </a:r>
            <a:endParaRPr lang="en-US" altLang="zh-CN" b="1">
              <a:latin typeface="Times New Roman" panose="02020603050405020304" pitchFamily="18" charset="0"/>
            </a:endParaRPr>
          </a:p>
        </p:txBody>
      </p:sp>
      <p:grpSp>
        <p:nvGrpSpPr>
          <p:cNvPr id="105553" name="Group 107"/>
          <p:cNvGrpSpPr/>
          <p:nvPr/>
        </p:nvGrpSpPr>
        <p:grpSpPr>
          <a:xfrm>
            <a:off x="3051175" y="2744788"/>
            <a:ext cx="5484813" cy="3109912"/>
            <a:chOff x="1985" y="2066"/>
            <a:chExt cx="3455" cy="2067"/>
          </a:xfrm>
        </p:grpSpPr>
        <p:sp>
          <p:nvSpPr>
            <p:cNvPr id="105570" name="Rectangle 108"/>
            <p:cNvSpPr/>
            <p:nvPr/>
          </p:nvSpPr>
          <p:spPr>
            <a:xfrm rot="5400000">
              <a:off x="1725" y="3429"/>
              <a:ext cx="760" cy="241"/>
            </a:xfrm>
            <a:prstGeom prst="rect">
              <a:avLst/>
            </a:prstGeom>
            <a:noFill/>
            <a:ln w="12700">
              <a:noFill/>
            </a:ln>
          </p:spPr>
          <p:txBody>
            <a:bodyPr wrap="none" lIns="90488" tIns="44450" rIns="90488" bIns="44450">
              <a:spAutoFit/>
            </a:bodyPr>
            <a:p>
              <a:r>
                <a:rPr lang="en-US" altLang="zh-CN" sz="1900" b="1">
                  <a:latin typeface="Times New Roman" panose="02020603050405020304" pitchFamily="18" charset="0"/>
                </a:rPr>
                <a:t>Extender</a:t>
              </a:r>
              <a:endParaRPr lang="en-US" altLang="zh-CN" sz="1900" b="1">
                <a:latin typeface="Times New Roman" panose="02020603050405020304" pitchFamily="18" charset="0"/>
              </a:endParaRPr>
            </a:p>
          </p:txBody>
        </p:sp>
        <p:sp>
          <p:nvSpPr>
            <p:cNvPr id="105571" name="Line 109"/>
            <p:cNvSpPr/>
            <p:nvPr/>
          </p:nvSpPr>
          <p:spPr>
            <a:xfrm>
              <a:off x="2088" y="3894"/>
              <a:ext cx="0" cy="118"/>
            </a:xfrm>
            <a:prstGeom prst="line">
              <a:avLst/>
            </a:prstGeom>
            <a:ln w="28575" cap="flat" cmpd="sng">
              <a:solidFill>
                <a:srgbClr val="0000FF"/>
              </a:solidFill>
              <a:prstDash val="solid"/>
              <a:headEnd type="triangle" w="med" len="med"/>
              <a:tailEnd type="none" w="med" len="med"/>
            </a:ln>
          </p:spPr>
        </p:sp>
        <p:sp>
          <p:nvSpPr>
            <p:cNvPr id="105572" name="Rectangle 110"/>
            <p:cNvSpPr/>
            <p:nvPr/>
          </p:nvSpPr>
          <p:spPr>
            <a:xfrm>
              <a:off x="2077" y="3869"/>
              <a:ext cx="573"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ExtOp</a:t>
              </a:r>
              <a:endParaRPr lang="en-US" altLang="zh-CN" sz="2000" b="1">
                <a:solidFill>
                  <a:srgbClr val="A50021"/>
                </a:solidFill>
                <a:latin typeface="Times New Roman" panose="02020603050405020304" pitchFamily="18" charset="0"/>
              </a:endParaRPr>
            </a:p>
          </p:txBody>
        </p:sp>
        <p:grpSp>
          <p:nvGrpSpPr>
            <p:cNvPr id="105573" name="Group 111"/>
            <p:cNvGrpSpPr/>
            <p:nvPr/>
          </p:nvGrpSpPr>
          <p:grpSpPr>
            <a:xfrm>
              <a:off x="3147" y="2066"/>
              <a:ext cx="2293" cy="1844"/>
              <a:chOff x="3147" y="2066"/>
              <a:chExt cx="2293" cy="1844"/>
            </a:xfrm>
          </p:grpSpPr>
          <p:grpSp>
            <p:nvGrpSpPr>
              <p:cNvPr id="105574" name="Group 112"/>
              <p:cNvGrpSpPr/>
              <p:nvPr/>
            </p:nvGrpSpPr>
            <p:grpSpPr>
              <a:xfrm>
                <a:off x="4896" y="2547"/>
                <a:ext cx="192" cy="684"/>
                <a:chOff x="4896" y="2547"/>
                <a:chExt cx="192" cy="684"/>
              </a:xfrm>
            </p:grpSpPr>
            <p:sp>
              <p:nvSpPr>
                <p:cNvPr id="105600" name="Line 113"/>
                <p:cNvSpPr/>
                <p:nvPr/>
              </p:nvSpPr>
              <p:spPr>
                <a:xfrm>
                  <a:off x="4896" y="2563"/>
                  <a:ext cx="0" cy="668"/>
                </a:xfrm>
                <a:prstGeom prst="line">
                  <a:avLst/>
                </a:prstGeom>
                <a:ln w="25400" cap="flat" cmpd="sng">
                  <a:solidFill>
                    <a:srgbClr val="0000FF"/>
                  </a:solidFill>
                  <a:prstDash val="solid"/>
                  <a:headEnd type="none" w="med" len="med"/>
                  <a:tailEnd type="none" w="med" len="med"/>
                </a:ln>
              </p:spPr>
            </p:sp>
            <p:sp>
              <p:nvSpPr>
                <p:cNvPr id="105601" name="Line 114"/>
                <p:cNvSpPr/>
                <p:nvPr/>
              </p:nvSpPr>
              <p:spPr>
                <a:xfrm>
                  <a:off x="4904" y="2547"/>
                  <a:ext cx="176" cy="76"/>
                </a:xfrm>
                <a:prstGeom prst="line">
                  <a:avLst/>
                </a:prstGeom>
                <a:ln w="25400" cap="flat" cmpd="sng">
                  <a:solidFill>
                    <a:srgbClr val="0000FF"/>
                  </a:solidFill>
                  <a:prstDash val="solid"/>
                  <a:headEnd type="none" w="med" len="med"/>
                  <a:tailEnd type="none" w="med" len="med"/>
                </a:ln>
              </p:spPr>
            </p:sp>
            <p:sp>
              <p:nvSpPr>
                <p:cNvPr id="105602" name="Line 115"/>
                <p:cNvSpPr/>
                <p:nvPr/>
              </p:nvSpPr>
              <p:spPr>
                <a:xfrm flipV="1">
                  <a:off x="4904" y="3124"/>
                  <a:ext cx="176" cy="107"/>
                </a:xfrm>
                <a:prstGeom prst="line">
                  <a:avLst/>
                </a:prstGeom>
                <a:ln w="25400" cap="flat" cmpd="sng">
                  <a:solidFill>
                    <a:srgbClr val="0000FF"/>
                  </a:solidFill>
                  <a:prstDash val="solid"/>
                  <a:headEnd type="none" w="med" len="med"/>
                  <a:tailEnd type="none" w="med" len="med"/>
                </a:ln>
              </p:spPr>
            </p:sp>
            <p:sp>
              <p:nvSpPr>
                <p:cNvPr id="105603" name="Line 116"/>
                <p:cNvSpPr/>
                <p:nvPr/>
              </p:nvSpPr>
              <p:spPr>
                <a:xfrm>
                  <a:off x="5088" y="2639"/>
                  <a:ext cx="0" cy="485"/>
                </a:xfrm>
                <a:prstGeom prst="line">
                  <a:avLst/>
                </a:prstGeom>
                <a:ln w="25400" cap="flat" cmpd="sng">
                  <a:solidFill>
                    <a:srgbClr val="0000FF"/>
                  </a:solidFill>
                  <a:prstDash val="solid"/>
                  <a:headEnd type="none" w="med" len="med"/>
                  <a:tailEnd type="none" w="med" len="med"/>
                </a:ln>
              </p:spPr>
            </p:sp>
          </p:grpSp>
          <p:sp>
            <p:nvSpPr>
              <p:cNvPr id="105575" name="Rectangle 117"/>
              <p:cNvSpPr/>
              <p:nvPr/>
            </p:nvSpPr>
            <p:spPr>
              <a:xfrm rot="5400000">
                <a:off x="4777" y="2781"/>
                <a:ext cx="4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05576" name="Line 118"/>
              <p:cNvSpPr/>
              <p:nvPr/>
            </p:nvSpPr>
            <p:spPr>
              <a:xfrm flipV="1">
                <a:off x="4992" y="2304"/>
                <a:ext cx="0" cy="289"/>
              </a:xfrm>
              <a:prstGeom prst="line">
                <a:avLst/>
              </a:prstGeom>
              <a:ln w="25400" cap="flat" cmpd="sng">
                <a:solidFill>
                  <a:srgbClr val="0000FF"/>
                </a:solidFill>
                <a:prstDash val="solid"/>
                <a:headEnd type="triangle" w="med" len="med"/>
                <a:tailEnd type="none" w="med" len="med"/>
              </a:ln>
            </p:spPr>
          </p:sp>
          <p:sp>
            <p:nvSpPr>
              <p:cNvPr id="105577" name="Rectangle 119"/>
              <p:cNvSpPr/>
              <p:nvPr/>
            </p:nvSpPr>
            <p:spPr>
              <a:xfrm>
                <a:off x="4563" y="2066"/>
                <a:ext cx="877"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MemtoReg</a:t>
                </a:r>
                <a:endParaRPr lang="en-US" altLang="zh-CN" sz="2000" b="1">
                  <a:solidFill>
                    <a:srgbClr val="A50021"/>
                  </a:solidFill>
                  <a:latin typeface="Times New Roman" panose="02020603050405020304" pitchFamily="18" charset="0"/>
                </a:endParaRPr>
              </a:p>
            </p:txBody>
          </p:sp>
          <p:sp>
            <p:nvSpPr>
              <p:cNvPr id="105578" name="Line 120"/>
              <p:cNvSpPr/>
              <p:nvPr/>
            </p:nvSpPr>
            <p:spPr>
              <a:xfrm>
                <a:off x="5096" y="2904"/>
                <a:ext cx="272" cy="0"/>
              </a:xfrm>
              <a:prstGeom prst="line">
                <a:avLst/>
              </a:prstGeom>
              <a:ln w="25400" cap="flat" cmpd="sng">
                <a:solidFill>
                  <a:schemeClr val="tx1"/>
                </a:solidFill>
                <a:prstDash val="solid"/>
                <a:headEnd type="none" w="med" len="med"/>
                <a:tailEnd type="none" w="med" len="med"/>
              </a:ln>
            </p:spPr>
          </p:sp>
          <p:sp>
            <p:nvSpPr>
              <p:cNvPr id="105579" name="Rectangle 121"/>
              <p:cNvSpPr/>
              <p:nvPr/>
            </p:nvSpPr>
            <p:spPr>
              <a:xfrm>
                <a:off x="3794" y="3185"/>
                <a:ext cx="710" cy="725"/>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580" name="Line 122"/>
              <p:cNvSpPr/>
              <p:nvPr/>
            </p:nvSpPr>
            <p:spPr>
              <a:xfrm flipH="1">
                <a:off x="3400" y="3815"/>
                <a:ext cx="304" cy="0"/>
              </a:xfrm>
              <a:prstGeom prst="line">
                <a:avLst/>
              </a:prstGeom>
              <a:ln w="25400" cap="flat" cmpd="sng">
                <a:solidFill>
                  <a:srgbClr val="0000FF"/>
                </a:solidFill>
                <a:prstDash val="solid"/>
                <a:headEnd type="none" w="med" len="med"/>
                <a:tailEnd type="none" w="med" len="med"/>
              </a:ln>
            </p:spPr>
          </p:sp>
          <p:sp>
            <p:nvSpPr>
              <p:cNvPr id="105581" name="Rectangle 123"/>
              <p:cNvSpPr/>
              <p:nvPr/>
            </p:nvSpPr>
            <p:spPr>
              <a:xfrm>
                <a:off x="3321" y="3624"/>
                <a:ext cx="341" cy="244"/>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05582" name="Rectangle 124"/>
              <p:cNvSpPr/>
              <p:nvPr/>
            </p:nvSpPr>
            <p:spPr>
              <a:xfrm>
                <a:off x="3147" y="3262"/>
                <a:ext cx="588"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Data In</a:t>
                </a:r>
                <a:endParaRPr lang="en-US" altLang="zh-CN" b="1">
                  <a:latin typeface="Times New Roman" panose="02020603050405020304" pitchFamily="18" charset="0"/>
                </a:endParaRPr>
              </a:p>
            </p:txBody>
          </p:sp>
          <p:sp>
            <p:nvSpPr>
              <p:cNvPr id="105583" name="Line 125"/>
              <p:cNvSpPr/>
              <p:nvPr/>
            </p:nvSpPr>
            <p:spPr>
              <a:xfrm>
                <a:off x="3790" y="3758"/>
                <a:ext cx="93" cy="68"/>
              </a:xfrm>
              <a:prstGeom prst="line">
                <a:avLst/>
              </a:prstGeom>
              <a:ln w="25400" cap="flat" cmpd="sng">
                <a:solidFill>
                  <a:srgbClr val="0000FF"/>
                </a:solidFill>
                <a:prstDash val="solid"/>
                <a:headEnd type="none" w="med" len="med"/>
                <a:tailEnd type="none" w="med" len="med"/>
              </a:ln>
            </p:spPr>
          </p:sp>
          <p:sp>
            <p:nvSpPr>
              <p:cNvPr id="105584" name="Line 126"/>
              <p:cNvSpPr/>
              <p:nvPr/>
            </p:nvSpPr>
            <p:spPr>
              <a:xfrm flipH="1">
                <a:off x="3802" y="3826"/>
                <a:ext cx="93" cy="61"/>
              </a:xfrm>
              <a:prstGeom prst="line">
                <a:avLst/>
              </a:prstGeom>
              <a:ln w="25400" cap="flat" cmpd="sng">
                <a:solidFill>
                  <a:srgbClr val="0000FF"/>
                </a:solidFill>
                <a:prstDash val="solid"/>
                <a:headEnd type="none" w="med" len="med"/>
                <a:tailEnd type="none" w="med" len="med"/>
              </a:ln>
            </p:spPr>
          </p:sp>
          <p:sp>
            <p:nvSpPr>
              <p:cNvPr id="105585" name="Oval 127"/>
              <p:cNvSpPr/>
              <p:nvPr/>
            </p:nvSpPr>
            <p:spPr>
              <a:xfrm>
                <a:off x="3698" y="3789"/>
                <a:ext cx="80" cy="75"/>
              </a:xfrm>
              <a:prstGeom prst="ellipse">
                <a:avLst/>
              </a:prstGeom>
              <a:noFill/>
              <a:ln w="254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5586" name="Rectangle 128"/>
              <p:cNvSpPr/>
              <p:nvPr/>
            </p:nvSpPr>
            <p:spPr>
              <a:xfrm>
                <a:off x="3782" y="3175"/>
                <a:ext cx="500"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WrEn</a:t>
                </a:r>
                <a:endParaRPr lang="en-US" altLang="zh-CN" b="1">
                  <a:latin typeface="Times New Roman" panose="02020603050405020304" pitchFamily="18" charset="0"/>
                </a:endParaRPr>
              </a:p>
            </p:txBody>
          </p:sp>
          <p:sp>
            <p:nvSpPr>
              <p:cNvPr id="105587" name="Line 129"/>
              <p:cNvSpPr/>
              <p:nvPr/>
            </p:nvSpPr>
            <p:spPr>
              <a:xfrm flipH="1">
                <a:off x="3160" y="3496"/>
                <a:ext cx="640" cy="0"/>
              </a:xfrm>
              <a:prstGeom prst="line">
                <a:avLst/>
              </a:prstGeom>
              <a:ln w="25400" cap="flat" cmpd="sng">
                <a:solidFill>
                  <a:srgbClr val="0000FF"/>
                </a:solidFill>
                <a:prstDash val="solid"/>
                <a:headEnd type="triangle" w="med" len="med"/>
                <a:tailEnd type="none" w="med" len="med"/>
              </a:ln>
            </p:spPr>
          </p:sp>
          <p:sp>
            <p:nvSpPr>
              <p:cNvPr id="105588" name="Line 130"/>
              <p:cNvSpPr/>
              <p:nvPr/>
            </p:nvSpPr>
            <p:spPr>
              <a:xfrm flipH="1">
                <a:off x="3500" y="3455"/>
                <a:ext cx="56" cy="83"/>
              </a:xfrm>
              <a:prstGeom prst="line">
                <a:avLst/>
              </a:prstGeom>
              <a:ln w="12700" cap="flat" cmpd="sng">
                <a:solidFill>
                  <a:srgbClr val="0000FF"/>
                </a:solidFill>
                <a:prstDash val="solid"/>
                <a:headEnd type="none" w="med" len="med"/>
                <a:tailEnd type="none" w="med" len="med"/>
              </a:ln>
            </p:spPr>
          </p:sp>
          <p:sp>
            <p:nvSpPr>
              <p:cNvPr id="105589" name="Rectangle 131"/>
              <p:cNvSpPr/>
              <p:nvPr/>
            </p:nvSpPr>
            <p:spPr>
              <a:xfrm>
                <a:off x="3477" y="3462"/>
                <a:ext cx="261" cy="244"/>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90" name="Line 132"/>
              <p:cNvSpPr/>
              <p:nvPr/>
            </p:nvSpPr>
            <p:spPr>
              <a:xfrm flipV="1">
                <a:off x="3984" y="3033"/>
                <a:ext cx="0" cy="152"/>
              </a:xfrm>
              <a:prstGeom prst="line">
                <a:avLst/>
              </a:prstGeom>
              <a:ln w="25400" cap="flat" cmpd="sng">
                <a:solidFill>
                  <a:srgbClr val="0000FF"/>
                </a:solidFill>
                <a:prstDash val="solid"/>
                <a:headEnd type="none" w="med" len="med"/>
                <a:tailEnd type="none" w="med" len="med"/>
              </a:ln>
            </p:spPr>
          </p:sp>
          <p:sp>
            <p:nvSpPr>
              <p:cNvPr id="105591" name="Line 133"/>
              <p:cNvSpPr/>
              <p:nvPr/>
            </p:nvSpPr>
            <p:spPr>
              <a:xfrm>
                <a:off x="4320" y="2743"/>
                <a:ext cx="0" cy="439"/>
              </a:xfrm>
              <a:prstGeom prst="line">
                <a:avLst/>
              </a:prstGeom>
              <a:ln w="25400" cap="flat" cmpd="sng">
                <a:solidFill>
                  <a:srgbClr val="0000FF"/>
                </a:solidFill>
                <a:prstDash val="solid"/>
                <a:headEnd type="oval" w="med" len="med"/>
                <a:tailEnd type="triangle" w="med" len="med"/>
              </a:ln>
            </p:spPr>
          </p:sp>
          <p:sp>
            <p:nvSpPr>
              <p:cNvPr id="105592" name="Rectangle 134"/>
              <p:cNvSpPr/>
              <p:nvPr/>
            </p:nvSpPr>
            <p:spPr>
              <a:xfrm>
                <a:off x="4167" y="3176"/>
                <a:ext cx="366" cy="244"/>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Adr</a:t>
                </a:r>
                <a:endParaRPr lang="en-US" altLang="zh-CN" b="1">
                  <a:latin typeface="Times New Roman" panose="02020603050405020304" pitchFamily="18" charset="0"/>
                </a:endParaRPr>
              </a:p>
            </p:txBody>
          </p:sp>
          <p:sp>
            <p:nvSpPr>
              <p:cNvPr id="105593" name="Rectangle 135"/>
              <p:cNvSpPr/>
              <p:nvPr/>
            </p:nvSpPr>
            <p:spPr>
              <a:xfrm>
                <a:off x="3772" y="3404"/>
                <a:ext cx="648" cy="391"/>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105594" name="Line 136"/>
              <p:cNvSpPr/>
              <p:nvPr/>
            </p:nvSpPr>
            <p:spPr>
              <a:xfrm>
                <a:off x="4616" y="3065"/>
                <a:ext cx="272" cy="0"/>
              </a:xfrm>
              <a:prstGeom prst="line">
                <a:avLst/>
              </a:prstGeom>
              <a:ln w="25400" cap="flat" cmpd="sng">
                <a:solidFill>
                  <a:srgbClr val="0000FF"/>
                </a:solidFill>
                <a:prstDash val="solid"/>
                <a:headEnd type="none" w="med" len="med"/>
                <a:tailEnd type="triangle" w="med" len="med"/>
              </a:ln>
            </p:spPr>
          </p:sp>
          <p:sp>
            <p:nvSpPr>
              <p:cNvPr id="105595" name="Line 137"/>
              <p:cNvSpPr/>
              <p:nvPr/>
            </p:nvSpPr>
            <p:spPr>
              <a:xfrm>
                <a:off x="4608" y="3049"/>
                <a:ext cx="0" cy="485"/>
              </a:xfrm>
              <a:prstGeom prst="line">
                <a:avLst/>
              </a:prstGeom>
              <a:ln w="25400" cap="flat" cmpd="sng">
                <a:solidFill>
                  <a:srgbClr val="0000FF"/>
                </a:solidFill>
                <a:prstDash val="solid"/>
                <a:headEnd type="none" w="med" len="med"/>
                <a:tailEnd type="none" w="med" len="med"/>
              </a:ln>
            </p:spPr>
          </p:sp>
          <p:sp>
            <p:nvSpPr>
              <p:cNvPr id="105596" name="Line 138"/>
              <p:cNvSpPr/>
              <p:nvPr/>
            </p:nvSpPr>
            <p:spPr>
              <a:xfrm flipH="1">
                <a:off x="4504" y="3542"/>
                <a:ext cx="112" cy="0"/>
              </a:xfrm>
              <a:prstGeom prst="line">
                <a:avLst/>
              </a:prstGeom>
              <a:ln w="25400" cap="flat" cmpd="sng">
                <a:solidFill>
                  <a:srgbClr val="0000FF"/>
                </a:solidFill>
                <a:prstDash val="solid"/>
                <a:headEnd type="none" w="med" len="med"/>
                <a:tailEnd type="none" w="med" len="med"/>
              </a:ln>
            </p:spPr>
          </p:sp>
          <p:sp>
            <p:nvSpPr>
              <p:cNvPr id="105597" name="Line 139"/>
              <p:cNvSpPr/>
              <p:nvPr/>
            </p:nvSpPr>
            <p:spPr>
              <a:xfrm flipH="1">
                <a:off x="4666" y="3023"/>
                <a:ext cx="56" cy="83"/>
              </a:xfrm>
              <a:prstGeom prst="line">
                <a:avLst/>
              </a:prstGeom>
              <a:ln w="12700" cap="flat" cmpd="sng">
                <a:solidFill>
                  <a:srgbClr val="0000FF"/>
                </a:solidFill>
                <a:prstDash val="solid"/>
                <a:headEnd type="none" w="med" len="med"/>
                <a:tailEnd type="none" w="med" len="med"/>
              </a:ln>
            </p:spPr>
          </p:sp>
          <p:sp>
            <p:nvSpPr>
              <p:cNvPr id="105598" name="Rectangle 140"/>
              <p:cNvSpPr/>
              <p:nvPr/>
            </p:nvSpPr>
            <p:spPr>
              <a:xfrm>
                <a:off x="4652" y="3023"/>
                <a:ext cx="261" cy="244"/>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05599" name="Rectangle 141"/>
              <p:cNvSpPr/>
              <p:nvPr/>
            </p:nvSpPr>
            <p:spPr>
              <a:xfrm>
                <a:off x="3543" y="2857"/>
                <a:ext cx="704" cy="264"/>
              </a:xfrm>
              <a:prstGeom prst="rect">
                <a:avLst/>
              </a:prstGeom>
              <a:noFill/>
              <a:ln w="12700">
                <a:noFill/>
              </a:ln>
            </p:spPr>
            <p:txBody>
              <a:bodyPr wrap="none" lIns="90488" tIns="44450" rIns="90488" bIns="44450">
                <a:spAutoFit/>
              </a:bodyPr>
              <a:p>
                <a:r>
                  <a:rPr lang="en-US" altLang="zh-CN" sz="2000" b="1">
                    <a:solidFill>
                      <a:srgbClr val="A50021"/>
                    </a:solidFill>
                    <a:latin typeface="Times New Roman" panose="02020603050405020304" pitchFamily="18" charset="0"/>
                  </a:rPr>
                  <a:t>MemWr</a:t>
                </a:r>
                <a:endParaRPr lang="en-US" altLang="zh-CN" sz="2000" b="1">
                  <a:solidFill>
                    <a:srgbClr val="A50021"/>
                  </a:solidFill>
                  <a:latin typeface="Times New Roman" panose="02020603050405020304" pitchFamily="18" charset="0"/>
                </a:endParaRPr>
              </a:p>
            </p:txBody>
          </p:sp>
        </p:grpSp>
      </p:grpSp>
      <p:grpSp>
        <p:nvGrpSpPr>
          <p:cNvPr id="105554" name="Group 142"/>
          <p:cNvGrpSpPr/>
          <p:nvPr/>
        </p:nvGrpSpPr>
        <p:grpSpPr>
          <a:xfrm>
            <a:off x="5003800" y="2254250"/>
            <a:ext cx="3203575" cy="1341438"/>
            <a:chOff x="3355" y="1281"/>
            <a:chExt cx="1655" cy="992"/>
          </a:xfrm>
        </p:grpSpPr>
        <p:sp>
          <p:nvSpPr>
            <p:cNvPr id="105568" name="Text Box 143"/>
            <p:cNvSpPr txBox="1"/>
            <p:nvPr/>
          </p:nvSpPr>
          <p:spPr>
            <a:xfrm>
              <a:off x="3355" y="1281"/>
              <a:ext cx="1655" cy="316"/>
            </a:xfrm>
            <a:prstGeom prst="rect">
              <a:avLst/>
            </a:prstGeom>
            <a:noFill/>
            <a:ln w="12700">
              <a:noFill/>
            </a:ln>
          </p:spPr>
          <p:txBody>
            <a:bodyPr>
              <a:spAutoFit/>
            </a:bodyPr>
            <a:p>
              <a:pPr>
                <a:spcBef>
                  <a:spcPct val="50000"/>
                </a:spcBef>
              </a:pPr>
              <a:r>
                <a:rPr lang="zh-CN" altLang="en-US" sz="2200" b="1">
                  <a:solidFill>
                    <a:srgbClr val="0000FF"/>
                  </a:solidFill>
                  <a:latin typeface="Times New Roman" panose="02020603050405020304" pitchFamily="18" charset="0"/>
                  <a:ea typeface="华文新魏" panose="02010800040101010101" pitchFamily="2" charset="-122"/>
                </a:rPr>
                <a:t>加兰色部分，</a:t>
              </a:r>
              <a:r>
                <a:rPr lang="zh-CN" altLang="en-US" sz="2200" b="1">
                  <a:solidFill>
                    <a:srgbClr val="FF0000"/>
                  </a:solidFill>
                  <a:latin typeface="Times New Roman" panose="02020603050405020304" pitchFamily="18" charset="0"/>
                  <a:ea typeface="华文新魏" panose="02010800040101010101" pitchFamily="2" charset="-122"/>
                </a:rPr>
                <a:t>为什么？</a:t>
              </a:r>
              <a:endParaRPr lang="zh-CN" altLang="en-US" sz="2200" b="1">
                <a:solidFill>
                  <a:srgbClr val="FF0000"/>
                </a:solidFill>
                <a:latin typeface="Times New Roman" panose="02020603050405020304" pitchFamily="18" charset="0"/>
                <a:ea typeface="华文新魏" panose="02010800040101010101" pitchFamily="2" charset="-122"/>
              </a:endParaRPr>
            </a:p>
          </p:txBody>
        </p:sp>
        <p:sp>
          <p:nvSpPr>
            <p:cNvPr id="105569" name="Line 144"/>
            <p:cNvSpPr/>
            <p:nvPr/>
          </p:nvSpPr>
          <p:spPr>
            <a:xfrm>
              <a:off x="3971" y="1536"/>
              <a:ext cx="755" cy="737"/>
            </a:xfrm>
            <a:prstGeom prst="line">
              <a:avLst/>
            </a:prstGeom>
            <a:ln w="28575" cap="flat" cmpd="sng">
              <a:solidFill>
                <a:srgbClr val="0000CC"/>
              </a:solidFill>
              <a:prstDash val="solid"/>
              <a:headEnd type="none" w="med" len="med"/>
              <a:tailEnd type="triangle" w="med" len="med"/>
            </a:ln>
          </p:spPr>
        </p:sp>
      </p:grpSp>
      <p:grpSp>
        <p:nvGrpSpPr>
          <p:cNvPr id="105555" name="Group 146"/>
          <p:cNvGrpSpPr/>
          <p:nvPr/>
        </p:nvGrpSpPr>
        <p:grpSpPr>
          <a:xfrm>
            <a:off x="1697038" y="2197100"/>
            <a:ext cx="804862" cy="382588"/>
            <a:chOff x="1625" y="1752"/>
            <a:chExt cx="507" cy="241"/>
          </a:xfrm>
        </p:grpSpPr>
        <p:sp>
          <p:nvSpPr>
            <p:cNvPr id="105566" name="Text Box 147"/>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5567" name="Text Box 148"/>
            <p:cNvSpPr txBox="1"/>
            <p:nvPr/>
          </p:nvSpPr>
          <p:spPr>
            <a:xfrm>
              <a:off x="2004" y="176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05556" name="Group 149"/>
          <p:cNvGrpSpPr/>
          <p:nvPr/>
        </p:nvGrpSpPr>
        <p:grpSpPr>
          <a:xfrm>
            <a:off x="7612063" y="3500438"/>
            <a:ext cx="214312" cy="966787"/>
            <a:chOff x="3040" y="2800"/>
            <a:chExt cx="135" cy="609"/>
          </a:xfrm>
        </p:grpSpPr>
        <p:sp>
          <p:nvSpPr>
            <p:cNvPr id="105564" name="Text Box 150"/>
            <p:cNvSpPr txBox="1"/>
            <p:nvPr/>
          </p:nvSpPr>
          <p:spPr>
            <a:xfrm>
              <a:off x="3040" y="2800"/>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5565" name="Text Box 151"/>
            <p:cNvSpPr txBox="1"/>
            <p:nvPr/>
          </p:nvSpPr>
          <p:spPr>
            <a:xfrm>
              <a:off x="3047" y="3178"/>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105557" name="Text Box 152"/>
          <p:cNvSpPr txBox="1"/>
          <p:nvPr/>
        </p:nvSpPr>
        <p:spPr>
          <a:xfrm>
            <a:off x="642938" y="5867400"/>
            <a:ext cx="8247062" cy="831850"/>
          </a:xfrm>
          <a:prstGeom prst="rect">
            <a:avLst/>
          </a:prstGeom>
          <a:noFill/>
          <a:ln w="50800">
            <a:noFill/>
          </a:ln>
        </p:spPr>
        <p:txBody>
          <a:bodyPr>
            <a:spAutoFit/>
          </a:bodyPr>
          <a:p>
            <a:pPr>
              <a:spcBef>
                <a:spcPct val="50000"/>
              </a:spcBef>
            </a:pPr>
            <a:r>
              <a:rPr lang="en-US" altLang="zh-CN" sz="2400" b="1">
                <a:solidFill>
                  <a:srgbClr val="0000CC"/>
                </a:solidFill>
                <a:latin typeface="Times New Roman" panose="02020603050405020304" pitchFamily="18" charset="0"/>
                <a:ea typeface="华文新魏" panose="02010800040101010101" pitchFamily="2" charset="-122"/>
              </a:rPr>
              <a:t>RegDst=1, RegWr=1, ALUctr=add, ExtOp=1, ALUSrc=1, MemWr=0, MemtoReg=1</a:t>
            </a:r>
            <a:endParaRPr lang="zh-CN" altLang="en-US" sz="2400" b="1">
              <a:solidFill>
                <a:srgbClr val="0000CC"/>
              </a:solidFill>
              <a:latin typeface="Times New Roman" panose="02020603050405020304" pitchFamily="18" charset="0"/>
              <a:ea typeface="华文新魏" panose="02010800040101010101" pitchFamily="2" charset="-122"/>
            </a:endParaRPr>
          </a:p>
        </p:txBody>
      </p:sp>
      <p:sp>
        <p:nvSpPr>
          <p:cNvPr id="105558" name="Text Box 153"/>
          <p:cNvSpPr txBox="1"/>
          <p:nvPr/>
        </p:nvSpPr>
        <p:spPr>
          <a:xfrm>
            <a:off x="1187450" y="5035550"/>
            <a:ext cx="1785938" cy="769938"/>
          </a:xfrm>
          <a:prstGeom prst="rect">
            <a:avLst/>
          </a:prstGeom>
          <a:noFill/>
          <a:ln w="50800">
            <a:noFill/>
          </a:ln>
        </p:spPr>
        <p:txBody>
          <a:bodyPr>
            <a:spAutoFit/>
          </a:bodyPr>
          <a:p>
            <a:r>
              <a:rPr lang="en-US" altLang="zh-CN" sz="2200" b="1">
                <a:solidFill>
                  <a:srgbClr val="0000FF"/>
                </a:solidFill>
                <a:latin typeface="Times New Roman" panose="02020603050405020304" pitchFamily="18" charset="0"/>
                <a:ea typeface="华文新魏" panose="02010800040101010101" pitchFamily="2" charset="-122"/>
              </a:rPr>
              <a:t>0</a:t>
            </a:r>
            <a:r>
              <a:rPr lang="zh-CN" altLang="en-US" sz="2200" b="1">
                <a:solidFill>
                  <a:srgbClr val="0000FF"/>
                </a:solidFill>
                <a:latin typeface="Times New Roman" panose="02020603050405020304" pitchFamily="18" charset="0"/>
                <a:ea typeface="华文新魏" panose="02010800040101010101" pitchFamily="2" charset="-122"/>
              </a:rPr>
              <a:t>：零扩展，</a:t>
            </a:r>
            <a:endParaRPr lang="en-US" altLang="zh-CN" sz="2200" b="1">
              <a:solidFill>
                <a:srgbClr val="0000FF"/>
              </a:solidFill>
              <a:latin typeface="Times New Roman" panose="02020603050405020304" pitchFamily="18" charset="0"/>
              <a:ea typeface="华文新魏" panose="02010800040101010101" pitchFamily="2" charset="-122"/>
            </a:endParaRPr>
          </a:p>
          <a:p>
            <a:r>
              <a:rPr lang="en-US" altLang="zh-CN" sz="2200" b="1">
                <a:solidFill>
                  <a:srgbClr val="FF0000"/>
                </a:solidFill>
                <a:latin typeface="Times New Roman" panose="02020603050405020304" pitchFamily="18" charset="0"/>
                <a:ea typeface="华文新魏" panose="02010800040101010101" pitchFamily="2" charset="-122"/>
              </a:rPr>
              <a:t>1</a:t>
            </a:r>
            <a:r>
              <a:rPr lang="zh-CN" altLang="en-US" sz="2200" b="1">
                <a:solidFill>
                  <a:srgbClr val="FF0000"/>
                </a:solidFill>
                <a:latin typeface="Times New Roman" panose="02020603050405020304" pitchFamily="18" charset="0"/>
                <a:ea typeface="华文新魏" panose="02010800040101010101" pitchFamily="2" charset="-122"/>
              </a:rPr>
              <a:t>：符号扩展</a:t>
            </a:r>
            <a:endParaRPr lang="zh-CN" altLang="en-US" sz="2200" b="1">
              <a:solidFill>
                <a:srgbClr val="FF0000"/>
              </a:solidFill>
              <a:latin typeface="Times New Roman" panose="02020603050405020304" pitchFamily="18" charset="0"/>
              <a:ea typeface="华文新魏" panose="02010800040101010101" pitchFamily="2" charset="-122"/>
            </a:endParaRPr>
          </a:p>
        </p:txBody>
      </p:sp>
      <p:grpSp>
        <p:nvGrpSpPr>
          <p:cNvPr id="105559" name="Group 154"/>
          <p:cNvGrpSpPr/>
          <p:nvPr/>
        </p:nvGrpSpPr>
        <p:grpSpPr>
          <a:xfrm>
            <a:off x="4011613" y="3994150"/>
            <a:ext cx="214312" cy="1022350"/>
            <a:chOff x="3040" y="2828"/>
            <a:chExt cx="135" cy="644"/>
          </a:xfrm>
        </p:grpSpPr>
        <p:sp>
          <p:nvSpPr>
            <p:cNvPr id="105562" name="Text Box 155"/>
            <p:cNvSpPr txBox="1"/>
            <p:nvPr/>
          </p:nvSpPr>
          <p:spPr>
            <a:xfrm>
              <a:off x="3047" y="2828"/>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05563" name="Text Box 156"/>
            <p:cNvSpPr txBox="1"/>
            <p:nvPr/>
          </p:nvSpPr>
          <p:spPr>
            <a:xfrm>
              <a:off x="3040" y="324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105560" name="Line 157"/>
          <p:cNvSpPr/>
          <p:nvPr/>
        </p:nvSpPr>
        <p:spPr>
          <a:xfrm>
            <a:off x="971550" y="4198938"/>
            <a:ext cx="576263" cy="0"/>
          </a:xfrm>
          <a:prstGeom prst="line">
            <a:avLst/>
          </a:prstGeom>
          <a:ln w="28575" cap="flat" cmpd="sng">
            <a:solidFill>
              <a:schemeClr val="tx1"/>
            </a:solidFill>
            <a:prstDash val="solid"/>
            <a:headEnd type="none" w="med" len="med"/>
            <a:tailEnd type="none" w="med" len="med"/>
          </a:ln>
        </p:spPr>
      </p:sp>
      <p:cxnSp>
        <p:nvCxnSpPr>
          <p:cNvPr id="158" name="直接连接符 157"/>
          <p:cNvCxnSpPr>
            <a:stCxn id="105578" idx="1"/>
            <a:endCxn id="105528" idx="0"/>
          </p:cNvCxnSpPr>
          <p:nvPr/>
        </p:nvCxnSpPr>
        <p:spPr>
          <a:xfrm rot="16200000" flipH="1">
            <a:off x="7529513" y="4899025"/>
            <a:ext cx="1809750" cy="254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a:spLocks noGrp="1"/>
          </p:cNvSpPr>
          <p:nvPr>
            <p:ph type="title"/>
          </p:nvPr>
        </p:nvSpPr>
        <p:spPr>
          <a:xfrm>
            <a:off x="830263" y="0"/>
            <a:ext cx="7742237"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访存指令中的存数指令 </a:t>
            </a:r>
            <a:r>
              <a:rPr lang="en-US" altLang="zh-CN" sz="2000">
                <a:solidFill>
                  <a:srgbClr val="A50021"/>
                </a:solidFill>
                <a:ea typeface="微软雅黑" panose="020B0503020204020204" pitchFamily="34" charset="-122"/>
              </a:rPr>
              <a:t>(sw)</a:t>
            </a:r>
            <a:endParaRPr lang="en-US" altLang="zh-CN" sz="2000">
              <a:solidFill>
                <a:srgbClr val="A50021"/>
              </a:solidFill>
              <a:ea typeface="微软雅黑" panose="020B0503020204020204" pitchFamily="34" charset="-122"/>
            </a:endParaRPr>
          </a:p>
        </p:txBody>
      </p:sp>
      <p:grpSp>
        <p:nvGrpSpPr>
          <p:cNvPr id="107522" name="Group 3"/>
          <p:cNvGrpSpPr/>
          <p:nvPr/>
        </p:nvGrpSpPr>
        <p:grpSpPr>
          <a:xfrm>
            <a:off x="3563938" y="5054600"/>
            <a:ext cx="5588000" cy="946150"/>
            <a:chOff x="1918" y="3360"/>
            <a:chExt cx="3728" cy="596"/>
          </a:xfrm>
        </p:grpSpPr>
        <p:sp>
          <p:nvSpPr>
            <p:cNvPr id="107586" name="Rectangle 4"/>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07587" name="Group 5"/>
            <p:cNvGrpSpPr/>
            <p:nvPr/>
          </p:nvGrpSpPr>
          <p:grpSpPr>
            <a:xfrm>
              <a:off x="1979" y="3552"/>
              <a:ext cx="624" cy="210"/>
              <a:chOff x="1979" y="3552"/>
              <a:chExt cx="624" cy="210"/>
            </a:xfrm>
          </p:grpSpPr>
          <p:sp>
            <p:nvSpPr>
              <p:cNvPr id="107595" name="Rectangle 6"/>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96" name="Rectangle 7"/>
              <p:cNvSpPr/>
              <p:nvPr/>
            </p:nvSpPr>
            <p:spPr>
              <a:xfrm>
                <a:off x="2161" y="3552"/>
                <a:ext cx="26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107588" name="Rectangle 8"/>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89" name="Rectangle 9"/>
            <p:cNvSpPr/>
            <p:nvPr/>
          </p:nvSpPr>
          <p:spPr>
            <a:xfrm>
              <a:off x="3554" y="3552"/>
              <a:ext cx="947"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107590" name="Rectangle 10"/>
            <p:cNvSpPr/>
            <p:nvPr/>
          </p:nvSpPr>
          <p:spPr>
            <a:xfrm>
              <a:off x="5456" y="3360"/>
              <a:ext cx="19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7591" name="Rectangle 11"/>
            <p:cNvSpPr/>
            <p:nvPr/>
          </p:nvSpPr>
          <p:spPr>
            <a:xfrm>
              <a:off x="2414" y="3360"/>
              <a:ext cx="25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7592" name="Rectangle 12"/>
            <p:cNvSpPr/>
            <p:nvPr/>
          </p:nvSpPr>
          <p:spPr>
            <a:xfrm>
              <a:off x="1918" y="3360"/>
              <a:ext cx="25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7593" name="Rectangle 13"/>
            <p:cNvSpPr/>
            <p:nvPr/>
          </p:nvSpPr>
          <p:spPr>
            <a:xfrm>
              <a:off x="2143" y="3744"/>
              <a:ext cx="43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94" name="Rectangle 14"/>
            <p:cNvSpPr/>
            <p:nvPr/>
          </p:nvSpPr>
          <p:spPr>
            <a:xfrm>
              <a:off x="3816" y="3744"/>
              <a:ext cx="50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07523" name="Group 15"/>
          <p:cNvGrpSpPr/>
          <p:nvPr/>
        </p:nvGrpSpPr>
        <p:grpSpPr>
          <a:xfrm>
            <a:off x="3503613" y="1238250"/>
            <a:ext cx="5643562" cy="1187450"/>
            <a:chOff x="1918" y="672"/>
            <a:chExt cx="3735" cy="748"/>
          </a:xfrm>
        </p:grpSpPr>
        <p:grpSp>
          <p:nvGrpSpPr>
            <p:cNvPr id="107551" name="Group 16"/>
            <p:cNvGrpSpPr/>
            <p:nvPr/>
          </p:nvGrpSpPr>
          <p:grpSpPr>
            <a:xfrm>
              <a:off x="1918" y="672"/>
              <a:ext cx="3735" cy="404"/>
              <a:chOff x="1918" y="672"/>
              <a:chExt cx="3735" cy="404"/>
            </a:xfrm>
          </p:grpSpPr>
          <p:grpSp>
            <p:nvGrpSpPr>
              <p:cNvPr id="107558" name="Group 17"/>
              <p:cNvGrpSpPr/>
              <p:nvPr/>
            </p:nvGrpSpPr>
            <p:grpSpPr>
              <a:xfrm>
                <a:off x="1979" y="864"/>
                <a:ext cx="3607" cy="212"/>
                <a:chOff x="1979" y="864"/>
                <a:chExt cx="3607" cy="212"/>
              </a:xfrm>
            </p:grpSpPr>
            <p:sp>
              <p:nvSpPr>
                <p:cNvPr id="107566" name="Rectangle 18"/>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07567" name="Group 19"/>
                <p:cNvGrpSpPr/>
                <p:nvPr/>
              </p:nvGrpSpPr>
              <p:grpSpPr>
                <a:xfrm>
                  <a:off x="1979" y="864"/>
                  <a:ext cx="3607" cy="212"/>
                  <a:chOff x="1979" y="864"/>
                  <a:chExt cx="3607" cy="212"/>
                </a:xfrm>
              </p:grpSpPr>
              <p:grpSp>
                <p:nvGrpSpPr>
                  <p:cNvPr id="107568" name="Group 20"/>
                  <p:cNvGrpSpPr/>
                  <p:nvPr/>
                </p:nvGrpSpPr>
                <p:grpSpPr>
                  <a:xfrm>
                    <a:off x="1979" y="864"/>
                    <a:ext cx="624" cy="212"/>
                    <a:chOff x="1979" y="864"/>
                    <a:chExt cx="624" cy="212"/>
                  </a:xfrm>
                </p:grpSpPr>
                <p:sp>
                  <p:nvSpPr>
                    <p:cNvPr id="107584" name="Rectangle 21"/>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85" name="Rectangle 22"/>
                    <p:cNvSpPr/>
                    <p:nvPr/>
                  </p:nvSpPr>
                  <p:spPr>
                    <a:xfrm>
                      <a:off x="2161" y="864"/>
                      <a:ext cx="26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07569" name="Group 23"/>
                  <p:cNvGrpSpPr/>
                  <p:nvPr/>
                </p:nvGrpSpPr>
                <p:grpSpPr>
                  <a:xfrm>
                    <a:off x="2611" y="864"/>
                    <a:ext cx="580" cy="212"/>
                    <a:chOff x="2611" y="864"/>
                    <a:chExt cx="580" cy="212"/>
                  </a:xfrm>
                </p:grpSpPr>
                <p:sp>
                  <p:nvSpPr>
                    <p:cNvPr id="107582" name="Rectangle 24"/>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83" name="Rectangle 25"/>
                    <p:cNvSpPr/>
                    <p:nvPr/>
                  </p:nvSpPr>
                  <p:spPr>
                    <a:xfrm>
                      <a:off x="2776" y="864"/>
                      <a:ext cx="23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07570" name="Group 26"/>
                  <p:cNvGrpSpPr/>
                  <p:nvPr/>
                </p:nvGrpSpPr>
                <p:grpSpPr>
                  <a:xfrm>
                    <a:off x="3199" y="864"/>
                    <a:ext cx="579" cy="210"/>
                    <a:chOff x="3199" y="864"/>
                    <a:chExt cx="579" cy="210"/>
                  </a:xfrm>
                </p:grpSpPr>
                <p:sp>
                  <p:nvSpPr>
                    <p:cNvPr id="107580" name="Rectangle 27"/>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81" name="Rectangle 28"/>
                    <p:cNvSpPr/>
                    <p:nvPr/>
                  </p:nvSpPr>
                  <p:spPr>
                    <a:xfrm>
                      <a:off x="3363" y="864"/>
                      <a:ext cx="225"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107571" name="Group 29"/>
                  <p:cNvGrpSpPr/>
                  <p:nvPr/>
                </p:nvGrpSpPr>
                <p:grpSpPr>
                  <a:xfrm>
                    <a:off x="3786" y="864"/>
                    <a:ext cx="579" cy="212"/>
                    <a:chOff x="3786" y="864"/>
                    <a:chExt cx="579" cy="212"/>
                  </a:xfrm>
                </p:grpSpPr>
                <p:sp>
                  <p:nvSpPr>
                    <p:cNvPr id="107578" name="Rectangle 30"/>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79" name="Rectangle 31"/>
                    <p:cNvSpPr/>
                    <p:nvPr/>
                  </p:nvSpPr>
                  <p:spPr>
                    <a:xfrm>
                      <a:off x="3951" y="864"/>
                      <a:ext cx="257"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107572" name="Group 32"/>
                  <p:cNvGrpSpPr/>
                  <p:nvPr/>
                </p:nvGrpSpPr>
                <p:grpSpPr>
                  <a:xfrm>
                    <a:off x="4373" y="864"/>
                    <a:ext cx="580" cy="212"/>
                    <a:chOff x="4373" y="864"/>
                    <a:chExt cx="580" cy="212"/>
                  </a:xfrm>
                </p:grpSpPr>
                <p:sp>
                  <p:nvSpPr>
                    <p:cNvPr id="107576" name="Rectangle 33"/>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77" name="Rectangle 34"/>
                    <p:cNvSpPr/>
                    <p:nvPr/>
                  </p:nvSpPr>
                  <p:spPr>
                    <a:xfrm>
                      <a:off x="4448" y="864"/>
                      <a:ext cx="47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107573" name="Group 35"/>
                  <p:cNvGrpSpPr/>
                  <p:nvPr/>
                </p:nvGrpSpPr>
                <p:grpSpPr>
                  <a:xfrm>
                    <a:off x="4961" y="864"/>
                    <a:ext cx="625" cy="212"/>
                    <a:chOff x="4961" y="864"/>
                    <a:chExt cx="625" cy="212"/>
                  </a:xfrm>
                </p:grpSpPr>
                <p:sp>
                  <p:nvSpPr>
                    <p:cNvPr id="107574" name="Rectangle 36"/>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75" name="Rectangle 37"/>
                    <p:cNvSpPr/>
                    <p:nvPr/>
                  </p:nvSpPr>
                  <p:spPr>
                    <a:xfrm>
                      <a:off x="5143" y="864"/>
                      <a:ext cx="4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107559" name="Rectangle 38"/>
              <p:cNvSpPr/>
              <p:nvPr/>
            </p:nvSpPr>
            <p:spPr>
              <a:xfrm>
                <a:off x="5464" y="672"/>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7560" name="Rectangle 39"/>
              <p:cNvSpPr/>
              <p:nvPr/>
            </p:nvSpPr>
            <p:spPr>
              <a:xfrm>
                <a:off x="4810" y="672"/>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107561" name="Rectangle 40"/>
              <p:cNvSpPr/>
              <p:nvPr/>
            </p:nvSpPr>
            <p:spPr>
              <a:xfrm>
                <a:off x="4177" y="672"/>
                <a:ext cx="25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107562" name="Rectangle 41"/>
              <p:cNvSpPr/>
              <p:nvPr/>
            </p:nvSpPr>
            <p:spPr>
              <a:xfrm>
                <a:off x="3590"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7563" name="Rectangle 42"/>
              <p:cNvSpPr/>
              <p:nvPr/>
            </p:nvSpPr>
            <p:spPr>
              <a:xfrm>
                <a:off x="3002" y="672"/>
                <a:ext cx="25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07564" name="Rectangle 43"/>
              <p:cNvSpPr/>
              <p:nvPr/>
            </p:nvSpPr>
            <p:spPr>
              <a:xfrm>
                <a:off x="2414"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7565" name="Rectangle 44"/>
              <p:cNvSpPr/>
              <p:nvPr/>
            </p:nvSpPr>
            <p:spPr>
              <a:xfrm>
                <a:off x="1918"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107552" name="Rectangle 45"/>
            <p:cNvSpPr/>
            <p:nvPr/>
          </p:nvSpPr>
          <p:spPr>
            <a:xfrm>
              <a:off x="2143"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53" name="Rectangle 46"/>
            <p:cNvSpPr/>
            <p:nvPr/>
          </p:nvSpPr>
          <p:spPr>
            <a:xfrm>
              <a:off x="5126"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54" name="Rectangle 47"/>
            <p:cNvSpPr/>
            <p:nvPr/>
          </p:nvSpPr>
          <p:spPr>
            <a:xfrm>
              <a:off x="4493"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55" name="Rectangle 48"/>
            <p:cNvSpPr/>
            <p:nvPr/>
          </p:nvSpPr>
          <p:spPr>
            <a:xfrm>
              <a:off x="3906"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56" name="Rectangle 49"/>
            <p:cNvSpPr/>
            <p:nvPr/>
          </p:nvSpPr>
          <p:spPr>
            <a:xfrm>
              <a:off x="3318"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57" name="Rectangle 50"/>
            <p:cNvSpPr/>
            <p:nvPr/>
          </p:nvSpPr>
          <p:spPr>
            <a:xfrm>
              <a:off x="2731" y="1056"/>
              <a:ext cx="396" cy="364"/>
            </a:xfrm>
            <a:prstGeom prst="rect">
              <a:avLst/>
            </a:prstGeom>
            <a:noFill/>
            <a:ln w="12700">
              <a:noFill/>
            </a:ln>
          </p:spPr>
          <p:txBody>
            <a:bodyPr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07524" name="Group 51"/>
          <p:cNvGrpSpPr/>
          <p:nvPr/>
        </p:nvGrpSpPr>
        <p:grpSpPr>
          <a:xfrm>
            <a:off x="3481388" y="2382838"/>
            <a:ext cx="5702300" cy="946150"/>
            <a:chOff x="1918" y="1392"/>
            <a:chExt cx="3758" cy="596"/>
          </a:xfrm>
        </p:grpSpPr>
        <p:sp>
          <p:nvSpPr>
            <p:cNvPr id="107530" name="Rectangle 52"/>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07531" name="Group 53"/>
            <p:cNvGrpSpPr/>
            <p:nvPr/>
          </p:nvGrpSpPr>
          <p:grpSpPr>
            <a:xfrm>
              <a:off x="1979" y="1584"/>
              <a:ext cx="624" cy="212"/>
              <a:chOff x="1979" y="1584"/>
              <a:chExt cx="624" cy="212"/>
            </a:xfrm>
          </p:grpSpPr>
          <p:sp>
            <p:nvSpPr>
              <p:cNvPr id="107549" name="Rectangle 54"/>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50" name="Rectangle 55"/>
              <p:cNvSpPr/>
              <p:nvPr/>
            </p:nvSpPr>
            <p:spPr>
              <a:xfrm>
                <a:off x="2161" y="1584"/>
                <a:ext cx="26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07532" name="Group 56"/>
            <p:cNvGrpSpPr/>
            <p:nvPr/>
          </p:nvGrpSpPr>
          <p:grpSpPr>
            <a:xfrm>
              <a:off x="2611" y="1584"/>
              <a:ext cx="580" cy="212"/>
              <a:chOff x="2611" y="1584"/>
              <a:chExt cx="580" cy="212"/>
            </a:xfrm>
          </p:grpSpPr>
          <p:sp>
            <p:nvSpPr>
              <p:cNvPr id="107547" name="Rectangle 57"/>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48" name="Rectangle 58"/>
              <p:cNvSpPr/>
              <p:nvPr/>
            </p:nvSpPr>
            <p:spPr>
              <a:xfrm>
                <a:off x="2776" y="1584"/>
                <a:ext cx="23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07533" name="Group 59"/>
            <p:cNvGrpSpPr/>
            <p:nvPr/>
          </p:nvGrpSpPr>
          <p:grpSpPr>
            <a:xfrm>
              <a:off x="3199" y="1584"/>
              <a:ext cx="579" cy="210"/>
              <a:chOff x="3199" y="1584"/>
              <a:chExt cx="579" cy="210"/>
            </a:xfrm>
          </p:grpSpPr>
          <p:sp>
            <p:nvSpPr>
              <p:cNvPr id="107545" name="Rectangle 60"/>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46" name="Rectangle 61"/>
              <p:cNvSpPr/>
              <p:nvPr/>
            </p:nvSpPr>
            <p:spPr>
              <a:xfrm>
                <a:off x="3363" y="1584"/>
                <a:ext cx="22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107534" name="Rectangle 62"/>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07535" name="Rectangle 63"/>
            <p:cNvSpPr/>
            <p:nvPr/>
          </p:nvSpPr>
          <p:spPr>
            <a:xfrm>
              <a:off x="4289" y="1584"/>
              <a:ext cx="72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107536" name="Rectangle 64"/>
            <p:cNvSpPr/>
            <p:nvPr/>
          </p:nvSpPr>
          <p:spPr>
            <a:xfrm>
              <a:off x="5488" y="1392"/>
              <a:ext cx="188"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07537" name="Rectangle 65"/>
            <p:cNvSpPr/>
            <p:nvPr/>
          </p:nvSpPr>
          <p:spPr>
            <a:xfrm>
              <a:off x="3590" y="1392"/>
              <a:ext cx="256"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07538" name="Rectangle 66"/>
            <p:cNvSpPr/>
            <p:nvPr/>
          </p:nvSpPr>
          <p:spPr>
            <a:xfrm>
              <a:off x="3002" y="1392"/>
              <a:ext cx="256"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07539" name="Rectangle 67"/>
            <p:cNvSpPr/>
            <p:nvPr/>
          </p:nvSpPr>
          <p:spPr>
            <a:xfrm>
              <a:off x="2414" y="1392"/>
              <a:ext cx="256"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07540" name="Rectangle 68"/>
            <p:cNvSpPr/>
            <p:nvPr/>
          </p:nvSpPr>
          <p:spPr>
            <a:xfrm>
              <a:off x="1918" y="1392"/>
              <a:ext cx="256"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07541" name="Rectangle 69"/>
            <p:cNvSpPr/>
            <p:nvPr/>
          </p:nvSpPr>
          <p:spPr>
            <a:xfrm>
              <a:off x="2143" y="1776"/>
              <a:ext cx="43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42" name="Rectangle 70"/>
            <p:cNvSpPr/>
            <p:nvPr/>
          </p:nvSpPr>
          <p:spPr>
            <a:xfrm>
              <a:off x="4448" y="1776"/>
              <a:ext cx="501"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43" name="Rectangle 71"/>
            <p:cNvSpPr/>
            <p:nvPr/>
          </p:nvSpPr>
          <p:spPr>
            <a:xfrm>
              <a:off x="3318" y="1776"/>
              <a:ext cx="43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07544" name="Rectangle 72"/>
            <p:cNvSpPr/>
            <p:nvPr/>
          </p:nvSpPr>
          <p:spPr>
            <a:xfrm>
              <a:off x="2731" y="1776"/>
              <a:ext cx="43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107525" name="Rectangle 73"/>
          <p:cNvSpPr>
            <a:spLocks noGrp="1"/>
          </p:cNvSpPr>
          <p:nvPr>
            <p:ph idx="1"/>
          </p:nvPr>
        </p:nvSpPr>
        <p:spPr>
          <a:xfrm>
            <a:off x="395288" y="571500"/>
            <a:ext cx="3455987" cy="5507038"/>
          </a:xfrm>
          <a:ln/>
        </p:spPr>
        <p:txBody>
          <a:bodyPr vert="horz" wrap="square" lIns="63500" tIns="25400" rIns="63500" bIns="25400" anchor="t" anchorCtr="0">
            <a:spAutoFit/>
          </a:bodyPr>
          <a:p>
            <a:pPr marL="342900" indent="-342900">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marL="342900" indent="-342900">
              <a:spcBef>
                <a:spcPct val="0"/>
              </a:spcBef>
            </a:pPr>
            <a:r>
              <a:rPr lang="en-US" altLang="zh-CN" sz="2600">
                <a:solidFill>
                  <a:schemeClr val="bg2"/>
                </a:solidFill>
              </a:rPr>
              <a:t>ADD and Subtract</a:t>
            </a:r>
            <a:endParaRPr lang="en-US" altLang="zh-CN" sz="2600">
              <a:solidFill>
                <a:schemeClr val="bg2"/>
              </a:solidFill>
            </a:endParaRPr>
          </a:p>
          <a:p>
            <a:pPr marL="742950" lvl="1" indent="-285750">
              <a:spcBef>
                <a:spcPct val="0"/>
              </a:spcBef>
            </a:pPr>
            <a:r>
              <a:rPr lang="en-US" altLang="zh-CN" sz="2400">
                <a:solidFill>
                  <a:schemeClr val="bg2"/>
                </a:solidFill>
              </a:rPr>
              <a:t>add rd, rs, rt</a:t>
            </a:r>
            <a:endParaRPr lang="en-US" altLang="zh-CN" sz="2400">
              <a:solidFill>
                <a:schemeClr val="bg2"/>
              </a:solidFill>
            </a:endParaRPr>
          </a:p>
          <a:p>
            <a:pPr marL="742950" lvl="1" indent="-285750">
              <a:spcBef>
                <a:spcPct val="0"/>
              </a:spcBef>
            </a:pPr>
            <a:r>
              <a:rPr lang="en-US" altLang="zh-CN" sz="2400">
                <a:solidFill>
                  <a:schemeClr val="bg2"/>
                </a:solidFill>
              </a:rPr>
              <a:t>sub rd, rs, rt</a:t>
            </a:r>
            <a:endParaRPr lang="en-US" altLang="zh-CN" sz="2400">
              <a:solidFill>
                <a:schemeClr val="bg2"/>
              </a:solidFill>
            </a:endParaRPr>
          </a:p>
          <a:p>
            <a:pPr marL="342900" indent="-342900">
              <a:spcBef>
                <a:spcPct val="0"/>
              </a:spcBef>
            </a:pPr>
            <a:r>
              <a:rPr lang="en-US" altLang="zh-CN" sz="2600">
                <a:solidFill>
                  <a:schemeClr val="bg2"/>
                </a:solidFill>
              </a:rPr>
              <a:t>OR Immediate</a:t>
            </a:r>
            <a:endParaRPr lang="en-US" altLang="zh-CN" sz="2600">
              <a:solidFill>
                <a:schemeClr val="bg2"/>
              </a:solidFill>
            </a:endParaRPr>
          </a:p>
          <a:p>
            <a:pPr marL="742950" lvl="1" indent="-285750">
              <a:spcBef>
                <a:spcPct val="0"/>
              </a:spcBef>
            </a:pPr>
            <a:r>
              <a:rPr lang="en-US" altLang="zh-CN" sz="2400">
                <a:solidFill>
                  <a:schemeClr val="bg2"/>
                </a:solidFill>
              </a:rPr>
              <a:t>ori  rt, rs, imm16</a:t>
            </a:r>
            <a:endParaRPr lang="en-US" altLang="zh-CN" sz="2400">
              <a:solidFill>
                <a:schemeClr val="bg2"/>
              </a:solidFill>
            </a:endParaRPr>
          </a:p>
          <a:p>
            <a:pPr marL="342900" indent="-342900">
              <a:spcBef>
                <a:spcPct val="0"/>
              </a:spcBef>
            </a:pPr>
            <a:r>
              <a:rPr lang="en-US" altLang="zh-CN" sz="2600">
                <a:solidFill>
                  <a:schemeClr val="tx2"/>
                </a:solidFill>
              </a:rPr>
              <a:t>LOAD and STORE</a:t>
            </a:r>
            <a:endParaRPr lang="en-US" altLang="zh-CN" sz="2600">
              <a:solidFill>
                <a:schemeClr val="tx2"/>
              </a:solidFill>
            </a:endParaRPr>
          </a:p>
          <a:p>
            <a:pPr marL="742950" lvl="1" indent="-285750">
              <a:spcBef>
                <a:spcPct val="0"/>
              </a:spcBef>
            </a:pPr>
            <a:r>
              <a:rPr lang="en-US" altLang="zh-CN" sz="2400">
                <a:solidFill>
                  <a:schemeClr val="tx2"/>
                </a:solidFill>
              </a:rPr>
              <a:t>lw rt, rs, imm16</a:t>
            </a:r>
            <a:endParaRPr lang="en-US" altLang="zh-CN" sz="2400">
              <a:solidFill>
                <a:schemeClr val="tx2"/>
              </a:solidFill>
            </a:endParaRPr>
          </a:p>
          <a:p>
            <a:pPr marL="742950" lvl="1" indent="-285750">
              <a:spcBef>
                <a:spcPct val="0"/>
              </a:spcBef>
            </a:pPr>
            <a:r>
              <a:rPr lang="en-US" altLang="zh-CN" sz="2400">
                <a:solidFill>
                  <a:schemeClr val="tx2"/>
                </a:solidFill>
              </a:rPr>
              <a:t>sw rt, rs, imm16</a:t>
            </a:r>
            <a:endParaRPr lang="en-US" altLang="zh-CN" sz="2400">
              <a:solidFill>
                <a:schemeClr val="tx2"/>
              </a:solidFill>
            </a:endParaRPr>
          </a:p>
          <a:p>
            <a:pPr marL="342900" indent="-342900">
              <a:spcBef>
                <a:spcPct val="0"/>
              </a:spcBef>
            </a:pPr>
            <a:r>
              <a:rPr lang="en-US" altLang="zh-CN" sz="2600">
                <a:solidFill>
                  <a:schemeClr val="bg2"/>
                </a:solidFill>
              </a:rPr>
              <a:t>BRANCH</a:t>
            </a:r>
            <a:endParaRPr lang="en-US" altLang="zh-CN" sz="2600">
              <a:solidFill>
                <a:schemeClr val="bg2"/>
              </a:solidFill>
            </a:endParaRPr>
          </a:p>
          <a:p>
            <a:pPr marL="742950" lvl="1" indent="-285750">
              <a:spcBef>
                <a:spcPct val="0"/>
              </a:spcBef>
            </a:pPr>
            <a:r>
              <a:rPr lang="en-US" altLang="zh-CN" sz="2400">
                <a:solidFill>
                  <a:schemeClr val="bg2"/>
                </a:solidFill>
              </a:rPr>
              <a:t>beq rs, rt, imm16</a:t>
            </a:r>
            <a:endParaRPr lang="en-US" altLang="zh-CN" sz="2400">
              <a:solidFill>
                <a:schemeClr val="bg2"/>
              </a:solidFill>
            </a:endParaRPr>
          </a:p>
          <a:p>
            <a:pPr marL="342900" indent="-342900">
              <a:spcBef>
                <a:spcPct val="0"/>
              </a:spcBef>
            </a:pPr>
            <a:r>
              <a:rPr lang="en-US" altLang="zh-CN" sz="2600">
                <a:solidFill>
                  <a:schemeClr val="bg2"/>
                </a:solidFill>
              </a:rPr>
              <a:t>JUMP</a:t>
            </a:r>
            <a:endParaRPr lang="en-US" altLang="zh-CN" sz="2600">
              <a:solidFill>
                <a:schemeClr val="bg2"/>
              </a:solidFill>
            </a:endParaRPr>
          </a:p>
          <a:p>
            <a:pPr marL="742950" lvl="1" indent="-285750">
              <a:spcBef>
                <a:spcPct val="0"/>
              </a:spcBef>
            </a:pPr>
            <a:r>
              <a:rPr lang="en-US" altLang="zh-CN" sz="2400">
                <a:solidFill>
                  <a:schemeClr val="bg2"/>
                </a:solidFill>
              </a:rPr>
              <a:t>j  target</a:t>
            </a:r>
            <a:endParaRPr lang="en-US" altLang="zh-CN" sz="2400">
              <a:solidFill>
                <a:schemeClr val="bg2"/>
              </a:solidFill>
            </a:endParaRPr>
          </a:p>
        </p:txBody>
      </p:sp>
      <p:sp>
        <p:nvSpPr>
          <p:cNvPr id="871498" name="Text Box 74"/>
          <p:cNvSpPr txBox="1"/>
          <p:nvPr/>
        </p:nvSpPr>
        <p:spPr>
          <a:xfrm>
            <a:off x="3743325" y="3876675"/>
            <a:ext cx="5221288" cy="457200"/>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4.  </a:t>
            </a:r>
            <a:r>
              <a:rPr lang="zh-CN" altLang="en-US" sz="2400" b="1">
                <a:solidFill>
                  <a:srgbClr val="0000FF"/>
                </a:solidFill>
                <a:latin typeface="Times New Roman" panose="02020603050405020304" pitchFamily="18" charset="0"/>
                <a:ea typeface="华文新魏" panose="02010800040101010101" pitchFamily="2" charset="-122"/>
              </a:rPr>
              <a:t>考虑</a:t>
            </a:r>
            <a:r>
              <a:rPr lang="en-US" altLang="zh-CN" sz="2400" b="1">
                <a:solidFill>
                  <a:srgbClr val="0000FF"/>
                </a:solidFill>
                <a:latin typeface="Times New Roman" panose="02020603050405020304" pitchFamily="18" charset="0"/>
                <a:ea typeface="华文新魏" panose="02010800040101010101" pitchFamily="2" charset="-122"/>
              </a:rPr>
              <a:t>sw </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a:t>
            </a:r>
            <a:r>
              <a:rPr lang="zh-CN" altLang="en-US" sz="2400" b="1">
                <a:solidFill>
                  <a:srgbClr val="0000FF"/>
                </a:solidFill>
                <a:latin typeface="Times New Roman" panose="02020603050405020304" pitchFamily="18" charset="0"/>
                <a:ea typeface="华文新魏" panose="02010800040101010101" pitchFamily="2" charset="-122"/>
              </a:rPr>
              <a:t>访存指令的代表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grpSp>
        <p:nvGrpSpPr>
          <p:cNvPr id="18" name="Group 79"/>
          <p:cNvGrpSpPr/>
          <p:nvPr/>
        </p:nvGrpSpPr>
        <p:grpSpPr>
          <a:xfrm>
            <a:off x="900113" y="2392363"/>
            <a:ext cx="8280400" cy="1928812"/>
            <a:chOff x="567" y="1485"/>
            <a:chExt cx="5216" cy="1213"/>
          </a:xfrm>
        </p:grpSpPr>
        <p:sp>
          <p:nvSpPr>
            <p:cNvPr id="107528" name="Text Box 76"/>
            <p:cNvSpPr txBox="1"/>
            <p:nvPr/>
          </p:nvSpPr>
          <p:spPr>
            <a:xfrm>
              <a:off x="567" y="2486"/>
              <a:ext cx="1542" cy="212"/>
            </a:xfrm>
            <a:prstGeom prst="rect">
              <a:avLst/>
            </a:prstGeom>
            <a:solidFill>
              <a:srgbClr val="FF99CC">
                <a:alpha val="41960"/>
              </a:srgbClr>
            </a:solidFill>
            <a:ln w="50800">
              <a:noFill/>
            </a:ln>
          </p:spPr>
          <p:txBody>
            <a:bodyPr>
              <a:spAutoFit/>
            </a:bodyPr>
            <a:p>
              <a:pPr>
                <a:spcBef>
                  <a:spcPct val="50000"/>
                </a:spcBef>
              </a:pPr>
              <a:endParaRPr lang="zh-CN" altLang="en-US" sz="1600">
                <a:latin typeface="Times New Roman" panose="02020603050405020304" pitchFamily="18" charset="0"/>
              </a:endParaRPr>
            </a:p>
          </p:txBody>
        </p:sp>
        <p:sp>
          <p:nvSpPr>
            <p:cNvPr id="107529" name="Rectangle 77"/>
            <p:cNvSpPr/>
            <p:nvPr/>
          </p:nvSpPr>
          <p:spPr>
            <a:xfrm>
              <a:off x="2154" y="1485"/>
              <a:ext cx="3629" cy="584"/>
            </a:xfrm>
            <a:prstGeom prst="rect">
              <a:avLst/>
            </a:prstGeom>
            <a:solidFill>
              <a:srgbClr val="FF99CC">
                <a:alpha val="34901"/>
              </a:srgbClr>
            </a:solidFill>
            <a:ln w="50800">
              <a:noFill/>
            </a:ln>
          </p:spPr>
          <p:txBody>
            <a:bodyPr wrap="none" anchor="ctr" anchorCtr="0"/>
            <a:p>
              <a:pPr eaLnBrk="1" hangingPunct="1"/>
              <a:endParaRPr lang="zh-CN" altLang="en-US">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98"/>
                                        </p:tgtEl>
                                        <p:attrNameLst>
                                          <p:attrName>style.visibility</p:attrName>
                                        </p:attrNameLst>
                                      </p:cBhvr>
                                      <p:to>
                                        <p:strVal val="visible"/>
                                      </p:to>
                                    </p:set>
                                    <p:animEffect transition="in" filter="blinds(horizontal)">
                                      <p:cBhvr>
                                        <p:cTn id="7" dur="500"/>
                                        <p:tgtEl>
                                          <p:spTgt spid="87149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9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3474" name="Rectangle 2"/>
          <p:cNvSpPr>
            <a:spLocks noGrp="1" noChangeArrowheads="1"/>
          </p:cNvSpPr>
          <p:nvPr>
            <p:ph type="title"/>
          </p:nvPr>
        </p:nvSpPr>
        <p:spPr>
          <a:xfrm>
            <a:off x="833438" y="0"/>
            <a:ext cx="7310438" cy="35877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rPr>
              <a:t>RTL: The Store Instruction</a:t>
            </a:r>
            <a:endPar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endParaRPr>
          </a:p>
        </p:txBody>
      </p:sp>
      <p:sp>
        <p:nvSpPr>
          <p:cNvPr id="873475" name="Rectangle 3"/>
          <p:cNvSpPr>
            <a:spLocks noGrp="1"/>
          </p:cNvSpPr>
          <p:nvPr>
            <p:ph idx="1"/>
          </p:nvPr>
        </p:nvSpPr>
        <p:spPr>
          <a:xfrm>
            <a:off x="611188" y="768350"/>
            <a:ext cx="8104187" cy="3811588"/>
          </a:xfrm>
          <a:ln/>
        </p:spPr>
        <p:txBody>
          <a:bodyPr vert="horz" wrap="square" lIns="63500" tIns="25400" rIns="63500" bIns="25400" anchor="t" anchorCtr="0">
            <a:spAutoFit/>
          </a:bodyPr>
          <a:p>
            <a:r>
              <a:rPr lang="en-US" altLang="zh-CN" sz="2800"/>
              <a:t>sw	rt, rs, imm16</a:t>
            </a:r>
            <a:endParaRPr lang="en-US" altLang="zh-CN" sz="2800"/>
          </a:p>
          <a:p>
            <a:pPr lvl="1">
              <a:buNone/>
            </a:pPr>
            <a:endParaRPr lang="en-US" altLang="zh-CN" sz="2400"/>
          </a:p>
          <a:p>
            <a:pPr lvl="1">
              <a:buNone/>
            </a:pPr>
            <a:endParaRPr lang="en-US" altLang="zh-CN" sz="2400"/>
          </a:p>
          <a:p>
            <a:pPr lvl="1">
              <a:buClr>
                <a:schemeClr val="tx2"/>
              </a:buClr>
            </a:pPr>
            <a:r>
              <a:rPr lang="en-US" altLang="zh-CN" sz="2400">
                <a:solidFill>
                  <a:srgbClr val="FF0000"/>
                </a:solidFill>
              </a:rPr>
              <a:t>M[PC]</a:t>
            </a:r>
            <a:r>
              <a:rPr lang="zh-CN" altLang="en-US" sz="2400">
                <a:solidFill>
                  <a:srgbClr val="FF0000"/>
                </a:solidFill>
              </a:rPr>
              <a:t>：</a:t>
            </a:r>
            <a:r>
              <a:rPr lang="zh-CN" altLang="en-US" sz="2400">
                <a:solidFill>
                  <a:schemeClr val="tx2"/>
                </a:solidFill>
              </a:rPr>
              <a:t>取指令</a:t>
            </a:r>
            <a:r>
              <a:rPr lang="en-US" altLang="zh-CN" sz="2400">
                <a:solidFill>
                  <a:schemeClr val="tx2"/>
                </a:solidFill>
              </a:rPr>
              <a:t>(</a:t>
            </a:r>
            <a:r>
              <a:rPr lang="zh-CN" altLang="en-US" sz="2400">
                <a:solidFill>
                  <a:schemeClr val="tx2"/>
                </a:solidFill>
              </a:rPr>
              <a:t>公共操作，取指部件完成</a:t>
            </a:r>
            <a:r>
              <a:rPr lang="en-US" altLang="zh-CN" sz="2400">
                <a:solidFill>
                  <a:schemeClr val="tx2"/>
                </a:solidFill>
              </a:rPr>
              <a:t>)</a:t>
            </a:r>
            <a:endParaRPr lang="en-US" altLang="zh-CN" sz="2400">
              <a:solidFill>
                <a:schemeClr val="tx2"/>
              </a:solidFill>
            </a:endParaRPr>
          </a:p>
          <a:p>
            <a:pPr lvl="1">
              <a:buClr>
                <a:schemeClr val="tx2"/>
              </a:buClr>
            </a:pPr>
            <a:r>
              <a:rPr lang="en-US" altLang="zh-CN" sz="2400">
                <a:solidFill>
                  <a:srgbClr val="FF0000"/>
                </a:solidFill>
              </a:rPr>
              <a:t>Addr </a:t>
            </a:r>
            <a:r>
              <a:rPr lang="en-US" altLang="zh-CN" sz="2400">
                <a:solidFill>
                  <a:srgbClr val="FF0000"/>
                </a:solidFill>
                <a:sym typeface="Wingdings" panose="05000000000000000000" pitchFamily="2" charset="2"/>
              </a:rPr>
              <a:t>←</a:t>
            </a:r>
            <a:r>
              <a:rPr lang="en-US" altLang="zh-CN" sz="2400">
                <a:solidFill>
                  <a:srgbClr val="FF0000"/>
                </a:solidFill>
              </a:rPr>
              <a:t> R[rs] + SignExt(imm16)</a:t>
            </a:r>
            <a:r>
              <a:rPr lang="zh-CN" altLang="en-US" sz="2400">
                <a:solidFill>
                  <a:srgbClr val="FF0000"/>
                </a:solidFill>
              </a:rPr>
              <a:t>：</a:t>
            </a:r>
            <a:r>
              <a:rPr lang="zh-CN" altLang="en-US" sz="2400">
                <a:solidFill>
                  <a:schemeClr val="tx2"/>
                </a:solidFill>
              </a:rPr>
              <a:t>计算存储单元地址</a:t>
            </a:r>
            <a:r>
              <a:rPr lang="en-US" altLang="zh-CN" sz="2400">
                <a:solidFill>
                  <a:srgbClr val="0000FF"/>
                </a:solidFill>
              </a:rPr>
              <a:t>(</a:t>
            </a:r>
            <a:r>
              <a:rPr lang="zh-CN" altLang="en-US" sz="2400">
                <a:solidFill>
                  <a:srgbClr val="0000FF"/>
                </a:solidFill>
              </a:rPr>
              <a:t>符号扩展！</a:t>
            </a:r>
            <a:r>
              <a:rPr lang="en-US" altLang="zh-CN" sz="2400">
                <a:solidFill>
                  <a:srgbClr val="0000FF"/>
                </a:solidFill>
              </a:rPr>
              <a:t>)</a:t>
            </a:r>
            <a:endParaRPr lang="en-US" altLang="zh-CN" sz="2400">
              <a:solidFill>
                <a:srgbClr val="0000FF"/>
              </a:solidFill>
            </a:endParaRPr>
          </a:p>
          <a:p>
            <a:pPr lvl="1">
              <a:buClr>
                <a:schemeClr val="tx2"/>
              </a:buClr>
            </a:pPr>
            <a:r>
              <a:rPr lang="en-US" altLang="zh-CN" sz="2400">
                <a:solidFill>
                  <a:srgbClr val="FF0000"/>
                </a:solidFill>
              </a:rPr>
              <a:t>Mem[Addr] </a:t>
            </a:r>
            <a:r>
              <a:rPr lang="en-US" altLang="zh-CN" sz="2400">
                <a:solidFill>
                  <a:srgbClr val="FF0000"/>
                </a:solidFill>
                <a:sym typeface="Wingdings" panose="05000000000000000000" pitchFamily="2" charset="2"/>
              </a:rPr>
              <a:t>←</a:t>
            </a:r>
            <a:r>
              <a:rPr lang="en-US" altLang="zh-CN" sz="2400">
                <a:solidFill>
                  <a:srgbClr val="FF0000"/>
                </a:solidFill>
              </a:rPr>
              <a:t> R[rt]</a:t>
            </a:r>
            <a:r>
              <a:rPr lang="zh-CN" altLang="en-US" sz="2400">
                <a:solidFill>
                  <a:srgbClr val="FF0000"/>
                </a:solidFill>
              </a:rPr>
              <a:t>：</a:t>
            </a:r>
            <a:r>
              <a:rPr lang="zh-CN" altLang="en-US" sz="2400"/>
              <a:t>寄存器</a:t>
            </a:r>
            <a:r>
              <a:rPr lang="en-US" altLang="zh-CN" sz="2400"/>
              <a:t>rt</a:t>
            </a:r>
            <a:r>
              <a:rPr lang="zh-CN" altLang="en-US" sz="2400"/>
              <a:t>中的内容存到内存单元</a:t>
            </a:r>
            <a:endParaRPr lang="en-US" altLang="zh-CN" sz="2400"/>
          </a:p>
          <a:p>
            <a:pPr lvl="1">
              <a:buClr>
                <a:schemeClr val="tx2"/>
              </a:buClr>
            </a:pPr>
            <a:r>
              <a:rPr lang="en-US" altLang="zh-CN" sz="2400">
                <a:solidFill>
                  <a:srgbClr val="FF0000"/>
                </a:solidFill>
              </a:rPr>
              <a:t>PC </a:t>
            </a:r>
            <a:r>
              <a:rPr lang="en-US" altLang="zh-CN" sz="2400">
                <a:solidFill>
                  <a:srgbClr val="FF0000"/>
                </a:solidFill>
                <a:sym typeface="Wingdings" panose="05000000000000000000" pitchFamily="2" charset="2"/>
              </a:rPr>
              <a:t>←</a:t>
            </a:r>
            <a:r>
              <a:rPr lang="en-US" altLang="zh-CN" sz="2400">
                <a:solidFill>
                  <a:srgbClr val="FF0000"/>
                </a:solidFill>
              </a:rPr>
              <a:t> PC + 4</a:t>
            </a:r>
            <a:r>
              <a:rPr lang="zh-CN" altLang="en-US" sz="2400">
                <a:solidFill>
                  <a:srgbClr val="FF0000"/>
                </a:solidFill>
              </a:rPr>
              <a:t>：</a:t>
            </a:r>
            <a:r>
              <a:rPr lang="zh-CN" altLang="en-US" sz="2400"/>
              <a:t>计算下地址</a:t>
            </a:r>
            <a:r>
              <a:rPr lang="en-US" altLang="zh-CN" sz="2400"/>
              <a:t>(</a:t>
            </a:r>
            <a:r>
              <a:rPr lang="zh-CN" altLang="en-US" sz="2400"/>
              <a:t>公共操作，取指部件完成</a:t>
            </a:r>
            <a:r>
              <a:rPr lang="en-US" altLang="zh-CN" sz="2400"/>
              <a:t>)  </a:t>
            </a:r>
            <a:endParaRPr lang="en-US" altLang="zh-CN" sz="2400"/>
          </a:p>
        </p:txBody>
      </p:sp>
      <p:grpSp>
        <p:nvGrpSpPr>
          <p:cNvPr id="109571" name="Group 4"/>
          <p:cNvGrpSpPr/>
          <p:nvPr/>
        </p:nvGrpSpPr>
        <p:grpSpPr>
          <a:xfrm>
            <a:off x="1619250" y="1201738"/>
            <a:ext cx="6511925" cy="1003300"/>
            <a:chOff x="1139" y="506"/>
            <a:chExt cx="3741" cy="632"/>
          </a:xfrm>
        </p:grpSpPr>
        <p:sp>
          <p:nvSpPr>
            <p:cNvPr id="109574" name="Rectangle 5"/>
            <p:cNvSpPr/>
            <p:nvPr/>
          </p:nvSpPr>
          <p:spPr>
            <a:xfrm>
              <a:off x="1204" y="706"/>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grpSp>
          <p:nvGrpSpPr>
            <p:cNvPr id="109575" name="Group 6"/>
            <p:cNvGrpSpPr/>
            <p:nvPr/>
          </p:nvGrpSpPr>
          <p:grpSpPr>
            <a:xfrm>
              <a:off x="1200" y="670"/>
              <a:ext cx="624" cy="248"/>
              <a:chOff x="1200" y="670"/>
              <a:chExt cx="624" cy="248"/>
            </a:xfrm>
          </p:grpSpPr>
          <p:sp>
            <p:nvSpPr>
              <p:cNvPr id="109593" name="Rectangle 7"/>
              <p:cNvSpPr/>
              <p:nvPr/>
            </p:nvSpPr>
            <p:spPr>
              <a:xfrm>
                <a:off x="1200" y="702"/>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sp>
            <p:nvSpPr>
              <p:cNvPr id="109594" name="Rectangle 8"/>
              <p:cNvSpPr/>
              <p:nvPr/>
            </p:nvSpPr>
            <p:spPr>
              <a:xfrm>
                <a:off x="1382" y="670"/>
                <a:ext cx="245" cy="248"/>
              </a:xfrm>
              <a:prstGeom prst="rect">
                <a:avLst/>
              </a:prstGeom>
              <a:noFill/>
              <a:ln w="12700">
                <a:noFill/>
              </a:ln>
            </p:spPr>
            <p:txBody>
              <a:bodyPr wrap="none" lIns="90488" tIns="44450" rIns="90488" bIns="44450">
                <a:spAutoFit/>
              </a:bodyPr>
              <a:p>
                <a:pPr>
                  <a:lnSpc>
                    <a:spcPct val="110000"/>
                  </a:lnSpc>
                </a:pPr>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09576" name="Group 9"/>
            <p:cNvGrpSpPr/>
            <p:nvPr/>
          </p:nvGrpSpPr>
          <p:grpSpPr>
            <a:xfrm>
              <a:off x="1832" y="677"/>
              <a:ext cx="580" cy="248"/>
              <a:chOff x="1832" y="677"/>
              <a:chExt cx="580" cy="248"/>
            </a:xfrm>
          </p:grpSpPr>
          <p:sp>
            <p:nvSpPr>
              <p:cNvPr id="109591" name="Rectangle 10"/>
              <p:cNvSpPr/>
              <p:nvPr/>
            </p:nvSpPr>
            <p:spPr>
              <a:xfrm>
                <a:off x="1832" y="702"/>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sp>
            <p:nvSpPr>
              <p:cNvPr id="109592" name="Rectangle 11"/>
              <p:cNvSpPr/>
              <p:nvPr/>
            </p:nvSpPr>
            <p:spPr>
              <a:xfrm>
                <a:off x="1997" y="677"/>
                <a:ext cx="215" cy="248"/>
              </a:xfrm>
              <a:prstGeom prst="rect">
                <a:avLst/>
              </a:prstGeom>
              <a:noFill/>
              <a:ln w="12700">
                <a:noFill/>
              </a:ln>
            </p:spPr>
            <p:txBody>
              <a:bodyPr wrap="none" lIns="90488" tIns="44450" rIns="90488" bIns="44450">
                <a:spAutoFit/>
              </a:bodyPr>
              <a:p>
                <a:pPr>
                  <a:lnSpc>
                    <a:spcPct val="110000"/>
                  </a:lnSpc>
                </a:pPr>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09577" name="Group 12"/>
            <p:cNvGrpSpPr/>
            <p:nvPr/>
          </p:nvGrpSpPr>
          <p:grpSpPr>
            <a:xfrm>
              <a:off x="2420" y="677"/>
              <a:ext cx="579" cy="248"/>
              <a:chOff x="2420" y="677"/>
              <a:chExt cx="579" cy="248"/>
            </a:xfrm>
          </p:grpSpPr>
          <p:sp>
            <p:nvSpPr>
              <p:cNvPr id="109589" name="Rectangle 13"/>
              <p:cNvSpPr/>
              <p:nvPr/>
            </p:nvSpPr>
            <p:spPr>
              <a:xfrm>
                <a:off x="2420" y="702"/>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sp>
            <p:nvSpPr>
              <p:cNvPr id="109590" name="Rectangle 14"/>
              <p:cNvSpPr/>
              <p:nvPr/>
            </p:nvSpPr>
            <p:spPr>
              <a:xfrm>
                <a:off x="2584" y="677"/>
                <a:ext cx="208" cy="248"/>
              </a:xfrm>
              <a:prstGeom prst="rect">
                <a:avLst/>
              </a:prstGeom>
              <a:noFill/>
              <a:ln w="12700">
                <a:noFill/>
              </a:ln>
            </p:spPr>
            <p:txBody>
              <a:bodyPr wrap="none" lIns="90488" tIns="44450" rIns="90488" bIns="44450">
                <a:spAutoFit/>
              </a:bodyPr>
              <a:p>
                <a:pPr>
                  <a:lnSpc>
                    <a:spcPct val="110000"/>
                  </a:lnSpc>
                </a:pPr>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09578" name="Rectangle 15"/>
            <p:cNvSpPr/>
            <p:nvPr/>
          </p:nvSpPr>
          <p:spPr>
            <a:xfrm>
              <a:off x="3007" y="702"/>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sp>
          <p:nvSpPr>
            <p:cNvPr id="109579" name="Rectangle 16"/>
            <p:cNvSpPr/>
            <p:nvPr/>
          </p:nvSpPr>
          <p:spPr>
            <a:xfrm>
              <a:off x="3510" y="684"/>
              <a:ext cx="702" cy="248"/>
            </a:xfrm>
            <a:prstGeom prst="rect">
              <a:avLst/>
            </a:prstGeom>
            <a:noFill/>
            <a:ln w="12700">
              <a:noFill/>
            </a:ln>
          </p:spPr>
          <p:txBody>
            <a:bodyPr wrap="none" lIns="90488" tIns="44450" rIns="90488" bIns="44450">
              <a:spAutoFit/>
            </a:bodyPr>
            <a:p>
              <a:pPr>
                <a:lnSpc>
                  <a:spcPct val="110000"/>
                </a:lnSpc>
              </a:pPr>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09580" name="Rectangle 17"/>
            <p:cNvSpPr/>
            <p:nvPr/>
          </p:nvSpPr>
          <p:spPr>
            <a:xfrm>
              <a:off x="4709" y="506"/>
              <a:ext cx="171"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0</a:t>
              </a:r>
              <a:endParaRPr lang="zh-CN" altLang="en-US" b="1">
                <a:latin typeface="Times New Roman" panose="02020603050405020304" pitchFamily="18" charset="0"/>
              </a:endParaRPr>
            </a:p>
          </p:txBody>
        </p:sp>
        <p:sp>
          <p:nvSpPr>
            <p:cNvPr id="109581" name="Rectangle 18"/>
            <p:cNvSpPr/>
            <p:nvPr/>
          </p:nvSpPr>
          <p:spPr>
            <a:xfrm>
              <a:off x="2811" y="506"/>
              <a:ext cx="238"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09582" name="Rectangle 19"/>
            <p:cNvSpPr/>
            <p:nvPr/>
          </p:nvSpPr>
          <p:spPr>
            <a:xfrm>
              <a:off x="2223" y="506"/>
              <a:ext cx="238"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21</a:t>
              </a:r>
              <a:endParaRPr lang="zh-CN" altLang="en-US" b="1">
                <a:latin typeface="Times New Roman" panose="02020603050405020304" pitchFamily="18" charset="0"/>
              </a:endParaRPr>
            </a:p>
          </p:txBody>
        </p:sp>
        <p:sp>
          <p:nvSpPr>
            <p:cNvPr id="109583" name="Rectangle 20"/>
            <p:cNvSpPr/>
            <p:nvPr/>
          </p:nvSpPr>
          <p:spPr>
            <a:xfrm>
              <a:off x="1635" y="506"/>
              <a:ext cx="238"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26</a:t>
              </a:r>
              <a:endParaRPr lang="zh-CN" altLang="en-US" b="1">
                <a:latin typeface="Times New Roman" panose="02020603050405020304" pitchFamily="18" charset="0"/>
              </a:endParaRPr>
            </a:p>
          </p:txBody>
        </p:sp>
        <p:sp>
          <p:nvSpPr>
            <p:cNvPr id="109584" name="Rectangle 21"/>
            <p:cNvSpPr/>
            <p:nvPr/>
          </p:nvSpPr>
          <p:spPr>
            <a:xfrm>
              <a:off x="1139" y="506"/>
              <a:ext cx="238"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31</a:t>
              </a:r>
              <a:endParaRPr lang="zh-CN" altLang="en-US" b="1">
                <a:latin typeface="Times New Roman" panose="02020603050405020304" pitchFamily="18" charset="0"/>
              </a:endParaRPr>
            </a:p>
          </p:txBody>
        </p:sp>
        <p:sp>
          <p:nvSpPr>
            <p:cNvPr id="109585" name="Rectangle 22"/>
            <p:cNvSpPr/>
            <p:nvPr/>
          </p:nvSpPr>
          <p:spPr>
            <a:xfrm>
              <a:off x="1364" y="890"/>
              <a:ext cx="411"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9586" name="Rectangle 23"/>
            <p:cNvSpPr/>
            <p:nvPr/>
          </p:nvSpPr>
          <p:spPr>
            <a:xfrm>
              <a:off x="3669" y="890"/>
              <a:ext cx="477"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9587" name="Rectangle 24"/>
            <p:cNvSpPr/>
            <p:nvPr/>
          </p:nvSpPr>
          <p:spPr>
            <a:xfrm>
              <a:off x="2539" y="890"/>
              <a:ext cx="411" cy="248"/>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09588" name="Rectangle 25"/>
            <p:cNvSpPr/>
            <p:nvPr/>
          </p:nvSpPr>
          <p:spPr>
            <a:xfrm>
              <a:off x="1952" y="890"/>
              <a:ext cx="411" cy="235"/>
            </a:xfrm>
            <a:prstGeom prst="rect">
              <a:avLst/>
            </a:prstGeom>
            <a:noFill/>
            <a:ln w="12700">
              <a:noFill/>
            </a:ln>
          </p:spPr>
          <p:txBody>
            <a:bodyPr wrap="none" lIns="90488" tIns="44450" rIns="90488" bIns="44450">
              <a:spAutoFit/>
            </a:bodyPr>
            <a:p>
              <a:pPr>
                <a:lnSpc>
                  <a:spcPct val="110000"/>
                </a:lnSpc>
              </a:pPr>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grpSp>
      <p:sp>
        <p:nvSpPr>
          <p:cNvPr id="873498" name="Text Box 26"/>
          <p:cNvSpPr txBox="1"/>
          <p:nvPr/>
        </p:nvSpPr>
        <p:spPr>
          <a:xfrm>
            <a:off x="1187450" y="4670425"/>
            <a:ext cx="7345363" cy="1193800"/>
          </a:xfrm>
          <a:prstGeom prst="rect">
            <a:avLst/>
          </a:prstGeom>
          <a:noFill/>
          <a:ln w="25400">
            <a:noFill/>
          </a:ln>
        </p:spPr>
        <p:txBody>
          <a:bodyPr>
            <a:spAutoFit/>
          </a:bodyPr>
          <a:p>
            <a:pPr>
              <a:lnSpc>
                <a:spcPct val="110000"/>
              </a:lnSpc>
              <a:spcBef>
                <a:spcPts val="1200"/>
              </a:spcBef>
            </a:pPr>
            <a:r>
              <a:rPr lang="zh-CN" altLang="en-US" sz="2800" b="1">
                <a:solidFill>
                  <a:srgbClr val="FF0000"/>
                </a:solidFill>
                <a:latin typeface="Times New Roman" panose="02020603050405020304" pitchFamily="18" charset="0"/>
                <a:ea typeface="华文新魏" panose="02010800040101010101" pitchFamily="2" charset="-122"/>
              </a:rPr>
              <a:t>问题：应在原数据通路上加哪些元件和连线？</a:t>
            </a:r>
            <a:endParaRPr lang="en-US" altLang="zh-CN" sz="2800" b="1">
              <a:solidFill>
                <a:srgbClr val="FF0000"/>
              </a:solidFill>
              <a:latin typeface="Times New Roman" panose="02020603050405020304" pitchFamily="18" charset="0"/>
              <a:ea typeface="华文新魏" panose="02010800040101010101" pitchFamily="2" charset="-122"/>
            </a:endParaRPr>
          </a:p>
          <a:p>
            <a:pPr>
              <a:lnSpc>
                <a:spcPct val="110000"/>
              </a:lnSpc>
              <a:spcBef>
                <a:spcPts val="1200"/>
              </a:spcBef>
            </a:pPr>
            <a:r>
              <a:rPr lang="en-US" altLang="zh-CN" sz="2800" b="1">
                <a:solidFill>
                  <a:srgbClr val="FF0000"/>
                </a:solidFill>
                <a:latin typeface="Times New Roman" panose="02020603050405020304" pitchFamily="18" charset="0"/>
                <a:ea typeface="华文新魏" panose="02010800040101010101" pitchFamily="2" charset="-122"/>
              </a:rPr>
              <a:t>	  </a:t>
            </a:r>
            <a:r>
              <a:rPr lang="zh-CN" altLang="en-US" sz="2800" b="1">
                <a:solidFill>
                  <a:srgbClr val="FF0000"/>
                </a:solidFill>
                <a:latin typeface="Times New Roman" panose="02020603050405020304" pitchFamily="18" charset="0"/>
                <a:ea typeface="华文新魏" panose="02010800040101010101" pitchFamily="2" charset="-122"/>
              </a:rPr>
              <a:t>需要什么样的控制信号？</a:t>
            </a:r>
            <a:endParaRPr lang="zh-CN" altLang="en-US" sz="2800" b="1">
              <a:solidFill>
                <a:srgbClr val="FF0000"/>
              </a:solidFill>
              <a:latin typeface="Times New Roman" panose="02020603050405020304" pitchFamily="18" charset="0"/>
              <a:ea typeface="华文新魏" panose="02010800040101010101" pitchFamily="2" charset="-122"/>
            </a:endParaRPr>
          </a:p>
        </p:txBody>
      </p:sp>
      <p:sp>
        <p:nvSpPr>
          <p:cNvPr id="109573" name="Text Box 27"/>
          <p:cNvSpPr txBox="1"/>
          <p:nvPr/>
        </p:nvSpPr>
        <p:spPr>
          <a:xfrm>
            <a:off x="4427538" y="769938"/>
            <a:ext cx="3168650" cy="498475"/>
          </a:xfrm>
          <a:prstGeom prst="rect">
            <a:avLst/>
          </a:prstGeom>
          <a:noFill/>
          <a:ln w="25400">
            <a:noFill/>
          </a:ln>
        </p:spPr>
        <p:txBody>
          <a:bodyPr>
            <a:spAutoFit/>
          </a:bodyPr>
          <a:p>
            <a:pPr algn="ctr">
              <a:lnSpc>
                <a:spcPct val="110000"/>
              </a:lnSpc>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立即数用补码表示</a:t>
            </a:r>
            <a:endParaRPr lang="zh-CN" altLang="en-US" sz="2400" b="1">
              <a:solidFill>
                <a:srgbClr val="FF0000"/>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3475">
                                            <p:txEl>
                                              <p:charRg st="19" end="42"/>
                                            </p:txEl>
                                          </p:spTgt>
                                        </p:tgtEl>
                                        <p:attrNameLst>
                                          <p:attrName>style.visibility</p:attrName>
                                        </p:attrNameLst>
                                      </p:cBhvr>
                                      <p:to>
                                        <p:strVal val="visible"/>
                                      </p:to>
                                    </p:set>
                                    <p:animEffect transition="in" filter="blinds(horizontal)">
                                      <p:cBhvr>
                                        <p:cTn id="7" dur="500"/>
                                        <p:tgtEl>
                                          <p:spTgt spid="873475">
                                            <p:txEl>
                                              <p:charRg st="19" end="4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3475">
                                            <p:txEl>
                                              <p:charRg st="42" end="88"/>
                                            </p:txEl>
                                          </p:spTgt>
                                        </p:tgtEl>
                                        <p:attrNameLst>
                                          <p:attrName>style.visibility</p:attrName>
                                        </p:attrNameLst>
                                      </p:cBhvr>
                                      <p:to>
                                        <p:strVal val="visible"/>
                                      </p:to>
                                    </p:set>
                                    <p:animEffect transition="in" filter="blinds(horizontal)">
                                      <p:cBhvr>
                                        <p:cTn id="12" dur="500"/>
                                        <p:tgtEl>
                                          <p:spTgt spid="873475">
                                            <p:txEl>
                                              <p:charRg st="42" end="8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73475">
                                            <p:txEl>
                                              <p:charRg st="88" end="122"/>
                                            </p:txEl>
                                          </p:spTgt>
                                        </p:tgtEl>
                                        <p:attrNameLst>
                                          <p:attrName>style.visibility</p:attrName>
                                        </p:attrNameLst>
                                      </p:cBhvr>
                                      <p:to>
                                        <p:strVal val="visible"/>
                                      </p:to>
                                    </p:set>
                                    <p:animEffect transition="in" filter="blinds(horizontal)">
                                      <p:cBhvr>
                                        <p:cTn id="17" dur="500"/>
                                        <p:tgtEl>
                                          <p:spTgt spid="873475">
                                            <p:txEl>
                                              <p:charRg st="88" end="12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73475">
                                            <p:txEl>
                                              <p:charRg st="122" end="155"/>
                                            </p:txEl>
                                          </p:spTgt>
                                        </p:tgtEl>
                                        <p:attrNameLst>
                                          <p:attrName>style.visibility</p:attrName>
                                        </p:attrNameLst>
                                      </p:cBhvr>
                                      <p:to>
                                        <p:strVal val="visible"/>
                                      </p:to>
                                    </p:set>
                                    <p:animEffect transition="in" filter="blinds(horizontal)">
                                      <p:cBhvr>
                                        <p:cTn id="22" dur="500"/>
                                        <p:tgtEl>
                                          <p:spTgt spid="873475">
                                            <p:txEl>
                                              <p:charRg st="122" end="15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73498"/>
                                        </p:tgtEl>
                                        <p:attrNameLst>
                                          <p:attrName>style.visibility</p:attrName>
                                        </p:attrNameLst>
                                      </p:cBhvr>
                                      <p:to>
                                        <p:strVal val="visible"/>
                                      </p:to>
                                    </p:set>
                                    <p:animEffect transition="in" filter="checkerboard(across)">
                                      <p:cBhvr>
                                        <p:cTn id="27" dur="500"/>
                                        <p:tgtEl>
                                          <p:spTgt spid="873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9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a:xfrm>
            <a:off x="830263" y="0"/>
            <a:ext cx="7742237"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存数</a:t>
            </a:r>
            <a:r>
              <a:rPr lang="en-US" altLang="zh-CN" sz="2000">
                <a:solidFill>
                  <a:srgbClr val="A50021"/>
                </a:solidFill>
                <a:ea typeface="微软雅黑" panose="020B0503020204020204" pitchFamily="34" charset="-122"/>
              </a:rPr>
              <a:t>(sw)</a:t>
            </a:r>
            <a:r>
              <a:rPr lang="zh-CN" altLang="en-US" sz="2000">
                <a:solidFill>
                  <a:srgbClr val="A50021"/>
                </a:solidFill>
                <a:ea typeface="微软雅黑" panose="020B0503020204020204" pitchFamily="34" charset="-122"/>
              </a:rPr>
              <a:t>指令的数据通路</a:t>
            </a:r>
            <a:endParaRPr lang="zh-CN" altLang="en-US" sz="2000">
              <a:solidFill>
                <a:srgbClr val="A50021"/>
              </a:solidFill>
              <a:ea typeface="微软雅黑" panose="020B0503020204020204" pitchFamily="34" charset="-122"/>
            </a:endParaRPr>
          </a:p>
        </p:txBody>
      </p:sp>
      <p:sp>
        <p:nvSpPr>
          <p:cNvPr id="111618" name="Rectangle 3"/>
          <p:cNvSpPr>
            <a:spLocks noGrp="1"/>
          </p:cNvSpPr>
          <p:nvPr>
            <p:ph idx="1"/>
          </p:nvPr>
        </p:nvSpPr>
        <p:spPr>
          <a:xfrm>
            <a:off x="431800" y="654050"/>
            <a:ext cx="8712200" cy="857250"/>
          </a:xfrm>
          <a:ln/>
        </p:spPr>
        <p:txBody>
          <a:bodyPr vert="horz" wrap="square" lIns="63500" tIns="25400" rIns="63500" bIns="25400" anchor="t" anchorCtr="0">
            <a:spAutoFit/>
          </a:bodyPr>
          <a:p>
            <a:r>
              <a:rPr lang="zh-CN" altLang="en-US" sz="2400">
                <a:latin typeface="华文新魏" panose="02010800040101010101" pitchFamily="2" charset="-122"/>
              </a:rPr>
              <a:t>功能：</a:t>
            </a:r>
            <a:r>
              <a:rPr lang="en-US" altLang="zh-CN" sz="2400">
                <a:ea typeface="宋体" panose="02010600030101010101" pitchFamily="2" charset="-122"/>
              </a:rPr>
              <a:t>M[ </a:t>
            </a:r>
            <a:r>
              <a:rPr lang="en-US" altLang="zh-CN" sz="2400">
                <a:solidFill>
                  <a:srgbClr val="0000FF"/>
                </a:solidFill>
                <a:ea typeface="宋体" panose="02010600030101010101" pitchFamily="2" charset="-122"/>
              </a:rPr>
              <a:t>R[rs] + SignExt[imm16] </a:t>
            </a:r>
            <a:r>
              <a:rPr lang="en-US" altLang="zh-CN" sz="2400">
                <a:ea typeface="宋体" panose="02010600030101010101" pitchFamily="2" charset="-122"/>
              </a:rPr>
              <a:t>] </a:t>
            </a:r>
            <a:r>
              <a:rPr lang="en-US" altLang="zh-CN" sz="2400">
                <a:solidFill>
                  <a:srgbClr val="CC0000"/>
                </a:solidFill>
                <a:ea typeface="宋体" panose="02010600030101010101" pitchFamily="2" charset="-122"/>
                <a:sym typeface="Wingdings" panose="05000000000000000000" pitchFamily="2" charset="2"/>
              </a:rPr>
              <a:t>←</a:t>
            </a:r>
            <a:r>
              <a:rPr lang="en-US" altLang="zh-CN" sz="2400">
                <a:solidFill>
                  <a:srgbClr val="0000FF"/>
                </a:solidFill>
                <a:ea typeface="宋体" panose="02010600030101010101" pitchFamily="2" charset="-122"/>
              </a:rPr>
              <a:t> R[rt]</a:t>
            </a:r>
            <a:r>
              <a:rPr lang="en-US" altLang="zh-CN" sz="2400">
                <a:ea typeface="宋体" panose="02010600030101010101" pitchFamily="2" charset="-122"/>
              </a:rPr>
              <a:t>  </a:t>
            </a:r>
            <a:endParaRPr lang="en-US" altLang="zh-CN" sz="2400">
              <a:ea typeface="宋体" panose="02010600030101010101" pitchFamily="2" charset="-122"/>
            </a:endParaRPr>
          </a:p>
          <a:p>
            <a:pPr marL="358775" lvl="1" indent="0">
              <a:buNone/>
            </a:pPr>
            <a:r>
              <a:rPr lang="en-US" altLang="zh-CN" sz="2000">
                <a:solidFill>
                  <a:srgbClr val="0000FF"/>
                </a:solidFill>
                <a:ea typeface="宋体" panose="02010600030101010101" pitchFamily="2" charset="-122"/>
              </a:rPr>
              <a:t>Example: </a:t>
            </a:r>
            <a:r>
              <a:rPr lang="en-US" altLang="zh-CN" sz="2000">
                <a:ea typeface="宋体" panose="02010600030101010101" pitchFamily="2" charset="-122"/>
              </a:rPr>
              <a:t>sw    rt, rs, imm16</a:t>
            </a:r>
            <a:endParaRPr lang="en-US" altLang="zh-CN" sz="2000">
              <a:ea typeface="宋体" panose="02010600030101010101" pitchFamily="2" charset="-122"/>
            </a:endParaRPr>
          </a:p>
        </p:txBody>
      </p:sp>
      <p:grpSp>
        <p:nvGrpSpPr>
          <p:cNvPr id="111619" name="Group 4"/>
          <p:cNvGrpSpPr/>
          <p:nvPr/>
        </p:nvGrpSpPr>
        <p:grpSpPr>
          <a:xfrm>
            <a:off x="4902200" y="3200400"/>
            <a:ext cx="457200" cy="1111250"/>
            <a:chOff x="3120" y="2398"/>
            <a:chExt cx="288" cy="700"/>
          </a:xfrm>
        </p:grpSpPr>
        <p:sp>
          <p:nvSpPr>
            <p:cNvPr id="111765" name="Line 5"/>
            <p:cNvSpPr/>
            <p:nvPr/>
          </p:nvSpPr>
          <p:spPr>
            <a:xfrm>
              <a:off x="3120" y="2398"/>
              <a:ext cx="0" cy="163"/>
            </a:xfrm>
            <a:prstGeom prst="line">
              <a:avLst/>
            </a:prstGeom>
            <a:ln w="25400" cap="flat" cmpd="sng">
              <a:solidFill>
                <a:schemeClr val="tx1"/>
              </a:solidFill>
              <a:prstDash val="solid"/>
              <a:headEnd type="none" w="med" len="med"/>
              <a:tailEnd type="none" w="med" len="med"/>
            </a:ln>
          </p:spPr>
        </p:sp>
        <p:sp>
          <p:nvSpPr>
            <p:cNvPr id="111766" name="Line 6"/>
            <p:cNvSpPr/>
            <p:nvPr/>
          </p:nvSpPr>
          <p:spPr>
            <a:xfrm>
              <a:off x="3128" y="2398"/>
              <a:ext cx="272" cy="163"/>
            </a:xfrm>
            <a:prstGeom prst="line">
              <a:avLst/>
            </a:prstGeom>
            <a:ln w="25400" cap="flat" cmpd="sng">
              <a:solidFill>
                <a:schemeClr val="tx1"/>
              </a:solidFill>
              <a:prstDash val="solid"/>
              <a:headEnd type="none" w="med" len="med"/>
              <a:tailEnd type="none" w="med" len="med"/>
            </a:ln>
          </p:spPr>
        </p:sp>
        <p:sp>
          <p:nvSpPr>
            <p:cNvPr id="111767" name="Line 7"/>
            <p:cNvSpPr/>
            <p:nvPr/>
          </p:nvSpPr>
          <p:spPr>
            <a:xfrm>
              <a:off x="3128" y="2577"/>
              <a:ext cx="128" cy="74"/>
            </a:xfrm>
            <a:prstGeom prst="line">
              <a:avLst/>
            </a:prstGeom>
            <a:ln w="25400" cap="flat" cmpd="sng">
              <a:solidFill>
                <a:schemeClr val="tx1"/>
              </a:solidFill>
              <a:prstDash val="solid"/>
              <a:headEnd type="none" w="med" len="med"/>
              <a:tailEnd type="none" w="med" len="med"/>
            </a:ln>
          </p:spPr>
        </p:sp>
        <p:sp>
          <p:nvSpPr>
            <p:cNvPr id="111768" name="Line 8"/>
            <p:cNvSpPr/>
            <p:nvPr/>
          </p:nvSpPr>
          <p:spPr>
            <a:xfrm>
              <a:off x="3264" y="2667"/>
              <a:ext cx="0" cy="163"/>
            </a:xfrm>
            <a:prstGeom prst="line">
              <a:avLst/>
            </a:prstGeom>
            <a:ln w="25400" cap="flat" cmpd="sng">
              <a:solidFill>
                <a:schemeClr val="tx1"/>
              </a:solidFill>
              <a:prstDash val="solid"/>
              <a:headEnd type="none" w="med" len="med"/>
              <a:tailEnd type="none" w="med" len="med"/>
            </a:ln>
          </p:spPr>
        </p:sp>
        <p:sp>
          <p:nvSpPr>
            <p:cNvPr id="111769" name="Line 9"/>
            <p:cNvSpPr/>
            <p:nvPr/>
          </p:nvSpPr>
          <p:spPr>
            <a:xfrm>
              <a:off x="3408" y="2577"/>
              <a:ext cx="0" cy="342"/>
            </a:xfrm>
            <a:prstGeom prst="line">
              <a:avLst/>
            </a:prstGeom>
            <a:ln w="25400" cap="flat" cmpd="sng">
              <a:solidFill>
                <a:schemeClr val="tx1"/>
              </a:solidFill>
              <a:prstDash val="solid"/>
              <a:headEnd type="none" w="med" len="med"/>
              <a:tailEnd type="none" w="med" len="med"/>
            </a:ln>
          </p:spPr>
        </p:sp>
        <p:sp>
          <p:nvSpPr>
            <p:cNvPr id="111770" name="Line 10"/>
            <p:cNvSpPr/>
            <p:nvPr/>
          </p:nvSpPr>
          <p:spPr>
            <a:xfrm flipV="1">
              <a:off x="3128" y="2830"/>
              <a:ext cx="128" cy="105"/>
            </a:xfrm>
            <a:prstGeom prst="line">
              <a:avLst/>
            </a:prstGeom>
            <a:ln w="25400" cap="flat" cmpd="sng">
              <a:solidFill>
                <a:schemeClr val="tx1"/>
              </a:solidFill>
              <a:prstDash val="solid"/>
              <a:headEnd type="none" w="med" len="med"/>
              <a:tailEnd type="none" w="med" len="med"/>
            </a:ln>
          </p:spPr>
        </p:sp>
        <p:sp>
          <p:nvSpPr>
            <p:cNvPr id="111771" name="Line 11"/>
            <p:cNvSpPr/>
            <p:nvPr/>
          </p:nvSpPr>
          <p:spPr>
            <a:xfrm>
              <a:off x="3120" y="2935"/>
              <a:ext cx="0" cy="163"/>
            </a:xfrm>
            <a:prstGeom prst="line">
              <a:avLst/>
            </a:prstGeom>
            <a:ln w="25400" cap="flat" cmpd="sng">
              <a:solidFill>
                <a:schemeClr val="tx1"/>
              </a:solidFill>
              <a:prstDash val="solid"/>
              <a:headEnd type="none" w="med" len="med"/>
              <a:tailEnd type="none" w="med" len="med"/>
            </a:ln>
          </p:spPr>
        </p:sp>
        <p:sp>
          <p:nvSpPr>
            <p:cNvPr id="111772" name="Line 12"/>
            <p:cNvSpPr/>
            <p:nvPr/>
          </p:nvSpPr>
          <p:spPr>
            <a:xfrm flipV="1">
              <a:off x="3128" y="2919"/>
              <a:ext cx="272" cy="168"/>
            </a:xfrm>
            <a:prstGeom prst="line">
              <a:avLst/>
            </a:prstGeom>
            <a:ln w="25400" cap="flat" cmpd="sng">
              <a:solidFill>
                <a:schemeClr val="tx1"/>
              </a:solidFill>
              <a:prstDash val="solid"/>
              <a:headEnd type="none" w="med" len="med"/>
              <a:tailEnd type="none" w="med" len="med"/>
            </a:ln>
          </p:spPr>
        </p:sp>
      </p:grpSp>
      <p:sp>
        <p:nvSpPr>
          <p:cNvPr id="111620" name="Line 13"/>
          <p:cNvSpPr/>
          <p:nvPr/>
        </p:nvSpPr>
        <p:spPr>
          <a:xfrm flipH="1">
            <a:off x="5346700" y="3756025"/>
            <a:ext cx="2311400" cy="0"/>
          </a:xfrm>
          <a:prstGeom prst="line">
            <a:avLst/>
          </a:prstGeom>
          <a:ln w="25400" cap="flat" cmpd="sng">
            <a:solidFill>
              <a:schemeClr val="tx1"/>
            </a:solidFill>
            <a:prstDash val="solid"/>
            <a:headEnd type="triangle" w="med" len="med"/>
            <a:tailEnd type="none" w="med" len="med"/>
          </a:ln>
        </p:spPr>
      </p:sp>
      <p:sp>
        <p:nvSpPr>
          <p:cNvPr id="111621" name="Line 14"/>
          <p:cNvSpPr/>
          <p:nvPr/>
        </p:nvSpPr>
        <p:spPr>
          <a:xfrm flipH="1">
            <a:off x="5734050" y="3692525"/>
            <a:ext cx="88900" cy="128588"/>
          </a:xfrm>
          <a:prstGeom prst="line">
            <a:avLst/>
          </a:prstGeom>
          <a:ln w="12700" cap="flat" cmpd="sng">
            <a:solidFill>
              <a:schemeClr val="tx1"/>
            </a:solidFill>
            <a:prstDash val="solid"/>
            <a:headEnd type="none" w="med" len="med"/>
            <a:tailEnd type="none" w="med" len="med"/>
          </a:ln>
        </p:spPr>
      </p:sp>
      <p:sp>
        <p:nvSpPr>
          <p:cNvPr id="111622" name="Rectangle 15"/>
          <p:cNvSpPr/>
          <p:nvPr/>
        </p:nvSpPr>
        <p:spPr>
          <a:xfrm>
            <a:off x="5722938" y="36893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623" name="Line 16"/>
          <p:cNvSpPr/>
          <p:nvPr/>
        </p:nvSpPr>
        <p:spPr>
          <a:xfrm>
            <a:off x="5130800" y="2916238"/>
            <a:ext cx="0" cy="401637"/>
          </a:xfrm>
          <a:prstGeom prst="line">
            <a:avLst/>
          </a:prstGeom>
          <a:ln w="25400" cap="flat" cmpd="sng">
            <a:solidFill>
              <a:schemeClr val="tx1"/>
            </a:solidFill>
            <a:prstDash val="solid"/>
            <a:headEnd type="none" w="med" len="med"/>
            <a:tailEnd type="triangle" w="med" len="med"/>
          </a:ln>
        </p:spPr>
      </p:sp>
      <p:sp>
        <p:nvSpPr>
          <p:cNvPr id="111624" name="Rectangle 17"/>
          <p:cNvSpPr/>
          <p:nvPr/>
        </p:nvSpPr>
        <p:spPr>
          <a:xfrm>
            <a:off x="4700588" y="2633663"/>
            <a:ext cx="1343025" cy="396875"/>
          </a:xfrm>
          <a:prstGeom prst="rect">
            <a:avLst/>
          </a:prstGeom>
          <a:noFill/>
          <a:ln w="12700">
            <a:noFill/>
          </a:ln>
        </p:spPr>
        <p:txBody>
          <a:bodyPr lIns="90488" tIns="44450" rIns="90488" bIns="44450">
            <a:spAutoFit/>
          </a:bodyPr>
          <a:p>
            <a:r>
              <a:rPr lang="en-US" altLang="zh-CN" sz="2000" b="1">
                <a:solidFill>
                  <a:srgbClr val="C00000"/>
                </a:solidFill>
                <a:latin typeface="Times New Roman" panose="02020603050405020304" pitchFamily="18" charset="0"/>
              </a:rPr>
              <a:t>ALUctr</a:t>
            </a:r>
            <a:endParaRPr lang="en-US" altLang="zh-CN" sz="2000" b="1">
              <a:solidFill>
                <a:srgbClr val="C00000"/>
              </a:solidFill>
              <a:latin typeface="Times New Roman" panose="02020603050405020304" pitchFamily="18" charset="0"/>
            </a:endParaRPr>
          </a:p>
        </p:txBody>
      </p:sp>
      <p:sp>
        <p:nvSpPr>
          <p:cNvPr id="111625" name="Rectangle 18"/>
          <p:cNvSpPr/>
          <p:nvPr/>
        </p:nvSpPr>
        <p:spPr>
          <a:xfrm>
            <a:off x="827088" y="3822700"/>
            <a:ext cx="541337" cy="366713"/>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11626" name="Rectangle 19"/>
          <p:cNvSpPr/>
          <p:nvPr/>
        </p:nvSpPr>
        <p:spPr>
          <a:xfrm>
            <a:off x="544513" y="3327400"/>
            <a:ext cx="760412"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busW</a:t>
            </a:r>
            <a:endParaRPr lang="en-US" altLang="zh-CN" b="1">
              <a:latin typeface="Times New Roman" panose="02020603050405020304" pitchFamily="18" charset="0"/>
            </a:endParaRPr>
          </a:p>
        </p:txBody>
      </p:sp>
      <p:sp>
        <p:nvSpPr>
          <p:cNvPr id="111627" name="Rectangle 20"/>
          <p:cNvSpPr/>
          <p:nvPr/>
        </p:nvSpPr>
        <p:spPr>
          <a:xfrm>
            <a:off x="1628775" y="3200400"/>
            <a:ext cx="1431925" cy="11303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628" name="Line 21"/>
          <p:cNvSpPr/>
          <p:nvPr/>
        </p:nvSpPr>
        <p:spPr>
          <a:xfrm>
            <a:off x="1647825" y="4125913"/>
            <a:ext cx="130175" cy="84137"/>
          </a:xfrm>
          <a:prstGeom prst="line">
            <a:avLst/>
          </a:prstGeom>
          <a:ln w="25400" cap="flat" cmpd="sng">
            <a:solidFill>
              <a:schemeClr val="tx1"/>
            </a:solidFill>
            <a:prstDash val="solid"/>
            <a:headEnd type="none" w="med" len="med"/>
            <a:tailEnd type="none" w="med" len="med"/>
          </a:ln>
        </p:spPr>
      </p:sp>
      <p:sp>
        <p:nvSpPr>
          <p:cNvPr id="111629" name="Line 22"/>
          <p:cNvSpPr/>
          <p:nvPr/>
        </p:nvSpPr>
        <p:spPr>
          <a:xfrm flipH="1">
            <a:off x="1622425" y="4200525"/>
            <a:ext cx="155575" cy="93663"/>
          </a:xfrm>
          <a:prstGeom prst="line">
            <a:avLst/>
          </a:prstGeom>
          <a:ln w="25400" cap="flat" cmpd="sng">
            <a:solidFill>
              <a:schemeClr val="tx1"/>
            </a:solidFill>
            <a:prstDash val="solid"/>
            <a:headEnd type="none" w="med" len="med"/>
            <a:tailEnd type="none" w="med" len="med"/>
          </a:ln>
        </p:spPr>
      </p:sp>
      <p:sp>
        <p:nvSpPr>
          <p:cNvPr id="111630" name="Oval 23"/>
          <p:cNvSpPr/>
          <p:nvPr/>
        </p:nvSpPr>
        <p:spPr>
          <a:xfrm>
            <a:off x="1476375" y="4141788"/>
            <a:ext cx="127000" cy="117475"/>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631" name="Rectangle 24"/>
          <p:cNvSpPr/>
          <p:nvPr/>
        </p:nvSpPr>
        <p:spPr>
          <a:xfrm>
            <a:off x="971550" y="2636838"/>
            <a:ext cx="976313"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RegWr</a:t>
            </a:r>
            <a:endParaRPr lang="en-US" altLang="zh-CN" sz="2000" b="1">
              <a:solidFill>
                <a:srgbClr val="C00000"/>
              </a:solidFill>
              <a:latin typeface="Times New Roman" panose="02020603050405020304" pitchFamily="18" charset="0"/>
            </a:endParaRPr>
          </a:p>
        </p:txBody>
      </p:sp>
      <p:sp>
        <p:nvSpPr>
          <p:cNvPr id="111632" name="Line 25"/>
          <p:cNvSpPr/>
          <p:nvPr/>
        </p:nvSpPr>
        <p:spPr>
          <a:xfrm flipH="1">
            <a:off x="622300" y="3686175"/>
            <a:ext cx="1016000" cy="0"/>
          </a:xfrm>
          <a:prstGeom prst="line">
            <a:avLst/>
          </a:prstGeom>
          <a:ln w="25400" cap="flat" cmpd="sng">
            <a:solidFill>
              <a:schemeClr val="tx1"/>
            </a:solidFill>
            <a:prstDash val="solid"/>
            <a:headEnd type="triangle" w="med" len="med"/>
            <a:tailEnd type="none" w="med" len="med"/>
          </a:ln>
        </p:spPr>
      </p:sp>
      <p:sp>
        <p:nvSpPr>
          <p:cNvPr id="111633" name="Line 26"/>
          <p:cNvSpPr/>
          <p:nvPr/>
        </p:nvSpPr>
        <p:spPr>
          <a:xfrm flipH="1">
            <a:off x="1162050" y="3621088"/>
            <a:ext cx="88900" cy="128587"/>
          </a:xfrm>
          <a:prstGeom prst="line">
            <a:avLst/>
          </a:prstGeom>
          <a:ln w="12700" cap="flat" cmpd="sng">
            <a:solidFill>
              <a:schemeClr val="tx1"/>
            </a:solidFill>
            <a:prstDash val="solid"/>
            <a:headEnd type="none" w="med" len="med"/>
            <a:tailEnd type="none" w="med" len="med"/>
          </a:ln>
        </p:spPr>
      </p:sp>
      <p:sp>
        <p:nvSpPr>
          <p:cNvPr id="111634" name="Rectangle 27"/>
          <p:cNvSpPr/>
          <p:nvPr/>
        </p:nvSpPr>
        <p:spPr>
          <a:xfrm>
            <a:off x="1138238" y="36258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635" name="Line 28"/>
          <p:cNvSpPr/>
          <p:nvPr/>
        </p:nvSpPr>
        <p:spPr>
          <a:xfrm>
            <a:off x="3086100" y="3330575"/>
            <a:ext cx="1803400" cy="0"/>
          </a:xfrm>
          <a:prstGeom prst="line">
            <a:avLst/>
          </a:prstGeom>
          <a:ln w="25400" cap="flat" cmpd="sng">
            <a:solidFill>
              <a:schemeClr val="tx1"/>
            </a:solidFill>
            <a:prstDash val="solid"/>
            <a:headEnd type="none" w="med" len="med"/>
            <a:tailEnd type="triangle" w="med" len="med"/>
          </a:ln>
        </p:spPr>
      </p:sp>
      <p:sp>
        <p:nvSpPr>
          <p:cNvPr id="111636" name="Line 29"/>
          <p:cNvSpPr/>
          <p:nvPr/>
        </p:nvSpPr>
        <p:spPr>
          <a:xfrm flipH="1">
            <a:off x="4057650" y="3265488"/>
            <a:ext cx="88900" cy="130175"/>
          </a:xfrm>
          <a:prstGeom prst="line">
            <a:avLst/>
          </a:prstGeom>
          <a:ln w="12700" cap="flat" cmpd="sng">
            <a:solidFill>
              <a:schemeClr val="tx1"/>
            </a:solidFill>
            <a:prstDash val="solid"/>
            <a:headEnd type="none" w="med" len="med"/>
            <a:tailEnd type="none" w="med" len="med"/>
          </a:ln>
        </p:spPr>
      </p:sp>
      <p:sp>
        <p:nvSpPr>
          <p:cNvPr id="111637" name="Rectangle 30"/>
          <p:cNvSpPr/>
          <p:nvPr/>
        </p:nvSpPr>
        <p:spPr>
          <a:xfrm>
            <a:off x="4029075" y="326072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638" name="Rectangle 31"/>
          <p:cNvSpPr/>
          <p:nvPr/>
        </p:nvSpPr>
        <p:spPr>
          <a:xfrm>
            <a:off x="3178175" y="2924175"/>
            <a:ext cx="6953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busA</a:t>
            </a:r>
            <a:endParaRPr lang="en-US" altLang="zh-CN" b="1">
              <a:latin typeface="Times New Roman" panose="02020603050405020304" pitchFamily="18" charset="0"/>
            </a:endParaRPr>
          </a:p>
        </p:txBody>
      </p:sp>
      <p:sp>
        <p:nvSpPr>
          <p:cNvPr id="111639" name="Line 32"/>
          <p:cNvSpPr/>
          <p:nvPr/>
        </p:nvSpPr>
        <p:spPr>
          <a:xfrm flipV="1">
            <a:off x="1778000" y="2962275"/>
            <a:ext cx="0" cy="238125"/>
          </a:xfrm>
          <a:prstGeom prst="line">
            <a:avLst/>
          </a:prstGeom>
          <a:ln w="25400" cap="flat" cmpd="sng">
            <a:solidFill>
              <a:schemeClr val="tx1"/>
            </a:solidFill>
            <a:prstDash val="solid"/>
            <a:headEnd type="none" w="med" len="med"/>
            <a:tailEnd type="none" w="med" len="med"/>
          </a:ln>
        </p:spPr>
      </p:sp>
      <p:sp>
        <p:nvSpPr>
          <p:cNvPr id="111640" name="Line 33"/>
          <p:cNvSpPr/>
          <p:nvPr/>
        </p:nvSpPr>
        <p:spPr>
          <a:xfrm>
            <a:off x="3086100" y="4183063"/>
            <a:ext cx="965200" cy="0"/>
          </a:xfrm>
          <a:prstGeom prst="line">
            <a:avLst/>
          </a:prstGeom>
          <a:ln w="25400" cap="flat" cmpd="sng">
            <a:solidFill>
              <a:schemeClr val="tx1"/>
            </a:solidFill>
            <a:prstDash val="solid"/>
            <a:headEnd type="none" w="med" len="med"/>
            <a:tailEnd type="triangle" w="med" len="med"/>
          </a:ln>
        </p:spPr>
      </p:sp>
      <p:sp>
        <p:nvSpPr>
          <p:cNvPr id="111641" name="Line 34"/>
          <p:cNvSpPr/>
          <p:nvPr/>
        </p:nvSpPr>
        <p:spPr>
          <a:xfrm flipH="1">
            <a:off x="3600450" y="4117975"/>
            <a:ext cx="88900" cy="130175"/>
          </a:xfrm>
          <a:prstGeom prst="line">
            <a:avLst/>
          </a:prstGeom>
          <a:ln w="12700" cap="flat" cmpd="sng">
            <a:solidFill>
              <a:schemeClr val="tx1"/>
            </a:solidFill>
            <a:prstDash val="solid"/>
            <a:headEnd type="none" w="med" len="med"/>
            <a:tailEnd type="none" w="med" len="med"/>
          </a:ln>
        </p:spPr>
      </p:sp>
      <p:sp>
        <p:nvSpPr>
          <p:cNvPr id="111642" name="Rectangle 35"/>
          <p:cNvSpPr/>
          <p:nvPr/>
        </p:nvSpPr>
        <p:spPr>
          <a:xfrm>
            <a:off x="3287713" y="412273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643" name="Rectangle 36"/>
          <p:cNvSpPr/>
          <p:nvPr/>
        </p:nvSpPr>
        <p:spPr>
          <a:xfrm>
            <a:off x="3192463" y="3751263"/>
            <a:ext cx="6826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busB</a:t>
            </a:r>
            <a:endParaRPr lang="en-US" altLang="zh-CN" b="1">
              <a:latin typeface="Times New Roman" panose="02020603050405020304" pitchFamily="18" charset="0"/>
            </a:endParaRPr>
          </a:p>
        </p:txBody>
      </p:sp>
      <p:sp>
        <p:nvSpPr>
          <p:cNvPr id="111644" name="Line 37"/>
          <p:cNvSpPr/>
          <p:nvPr/>
        </p:nvSpPr>
        <p:spPr>
          <a:xfrm flipH="1">
            <a:off x="1003300" y="4183063"/>
            <a:ext cx="482600" cy="0"/>
          </a:xfrm>
          <a:prstGeom prst="line">
            <a:avLst/>
          </a:prstGeom>
          <a:ln w="25400" cap="flat" cmpd="sng">
            <a:solidFill>
              <a:schemeClr val="tx1"/>
            </a:solidFill>
            <a:prstDash val="solid"/>
            <a:headEnd type="none" w="med" len="med"/>
            <a:tailEnd type="none" w="med" len="med"/>
          </a:ln>
        </p:spPr>
      </p:sp>
      <p:sp>
        <p:nvSpPr>
          <p:cNvPr id="111645" name="Line 38"/>
          <p:cNvSpPr/>
          <p:nvPr/>
        </p:nvSpPr>
        <p:spPr>
          <a:xfrm>
            <a:off x="2921000" y="2774950"/>
            <a:ext cx="0" cy="400050"/>
          </a:xfrm>
          <a:prstGeom prst="line">
            <a:avLst/>
          </a:prstGeom>
          <a:ln w="25400" cap="flat" cmpd="sng">
            <a:solidFill>
              <a:schemeClr val="tx1"/>
            </a:solidFill>
            <a:prstDash val="solid"/>
            <a:headEnd type="none" w="med" len="med"/>
            <a:tailEnd type="none" w="med" len="med"/>
          </a:ln>
        </p:spPr>
      </p:sp>
      <p:sp>
        <p:nvSpPr>
          <p:cNvPr id="111646" name="Line 39"/>
          <p:cNvSpPr/>
          <p:nvPr/>
        </p:nvSpPr>
        <p:spPr>
          <a:xfrm flipV="1">
            <a:off x="2851150" y="2897188"/>
            <a:ext cx="139700" cy="155575"/>
          </a:xfrm>
          <a:prstGeom prst="line">
            <a:avLst/>
          </a:prstGeom>
          <a:ln w="12700" cap="flat" cmpd="sng">
            <a:solidFill>
              <a:schemeClr val="tx1"/>
            </a:solidFill>
            <a:prstDash val="solid"/>
            <a:headEnd type="none" w="med" len="med"/>
            <a:tailEnd type="none" w="med" len="med"/>
          </a:ln>
        </p:spPr>
      </p:sp>
      <p:sp>
        <p:nvSpPr>
          <p:cNvPr id="111647" name="Rectangle 40"/>
          <p:cNvSpPr/>
          <p:nvPr/>
        </p:nvSpPr>
        <p:spPr>
          <a:xfrm>
            <a:off x="26781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1648" name="Line 41"/>
          <p:cNvSpPr/>
          <p:nvPr/>
        </p:nvSpPr>
        <p:spPr>
          <a:xfrm>
            <a:off x="2082800" y="2562225"/>
            <a:ext cx="0" cy="612775"/>
          </a:xfrm>
          <a:prstGeom prst="line">
            <a:avLst/>
          </a:prstGeom>
          <a:ln w="25400" cap="flat" cmpd="sng">
            <a:solidFill>
              <a:schemeClr val="tx1"/>
            </a:solidFill>
            <a:prstDash val="solid"/>
            <a:headEnd type="none" w="med" len="med"/>
            <a:tailEnd type="none" w="med" len="med"/>
          </a:ln>
        </p:spPr>
      </p:sp>
      <p:sp>
        <p:nvSpPr>
          <p:cNvPr id="111649" name="Line 42"/>
          <p:cNvSpPr/>
          <p:nvPr/>
        </p:nvSpPr>
        <p:spPr>
          <a:xfrm flipV="1">
            <a:off x="2012950" y="2897188"/>
            <a:ext cx="139700" cy="155575"/>
          </a:xfrm>
          <a:prstGeom prst="line">
            <a:avLst/>
          </a:prstGeom>
          <a:ln w="12700" cap="flat" cmpd="sng">
            <a:solidFill>
              <a:schemeClr val="tx1"/>
            </a:solidFill>
            <a:prstDash val="solid"/>
            <a:headEnd type="none" w="med" len="med"/>
            <a:tailEnd type="none" w="med" len="med"/>
          </a:ln>
        </p:spPr>
      </p:sp>
      <p:sp>
        <p:nvSpPr>
          <p:cNvPr id="111650" name="Rectangle 43"/>
          <p:cNvSpPr/>
          <p:nvPr/>
        </p:nvSpPr>
        <p:spPr>
          <a:xfrm>
            <a:off x="18399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1651" name="Line 44"/>
          <p:cNvSpPr/>
          <p:nvPr/>
        </p:nvSpPr>
        <p:spPr>
          <a:xfrm>
            <a:off x="2463800" y="2774950"/>
            <a:ext cx="0" cy="400050"/>
          </a:xfrm>
          <a:prstGeom prst="line">
            <a:avLst/>
          </a:prstGeom>
          <a:ln w="25400" cap="flat" cmpd="sng">
            <a:solidFill>
              <a:schemeClr val="tx1"/>
            </a:solidFill>
            <a:prstDash val="solid"/>
            <a:headEnd type="none" w="med" len="med"/>
            <a:tailEnd type="none" w="med" len="med"/>
          </a:ln>
        </p:spPr>
      </p:sp>
      <p:sp>
        <p:nvSpPr>
          <p:cNvPr id="111652" name="Line 45"/>
          <p:cNvSpPr/>
          <p:nvPr/>
        </p:nvSpPr>
        <p:spPr>
          <a:xfrm flipV="1">
            <a:off x="2393950" y="2897188"/>
            <a:ext cx="139700" cy="155575"/>
          </a:xfrm>
          <a:prstGeom prst="line">
            <a:avLst/>
          </a:prstGeom>
          <a:ln w="12700" cap="flat" cmpd="sng">
            <a:solidFill>
              <a:schemeClr val="tx1"/>
            </a:solidFill>
            <a:prstDash val="solid"/>
            <a:headEnd type="none" w="med" len="med"/>
            <a:tailEnd type="none" w="med" len="med"/>
          </a:ln>
        </p:spPr>
      </p:sp>
      <p:sp>
        <p:nvSpPr>
          <p:cNvPr id="111653" name="Rectangle 46"/>
          <p:cNvSpPr/>
          <p:nvPr/>
        </p:nvSpPr>
        <p:spPr>
          <a:xfrm>
            <a:off x="22209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1654" name="Rectangle 47"/>
          <p:cNvSpPr/>
          <p:nvPr/>
        </p:nvSpPr>
        <p:spPr>
          <a:xfrm>
            <a:off x="1839913" y="3186113"/>
            <a:ext cx="5159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111655" name="Rectangle 48"/>
          <p:cNvSpPr/>
          <p:nvPr/>
        </p:nvSpPr>
        <p:spPr>
          <a:xfrm>
            <a:off x="2297113" y="3186113"/>
            <a:ext cx="4651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111656" name="Rectangle 49"/>
          <p:cNvSpPr/>
          <p:nvPr/>
        </p:nvSpPr>
        <p:spPr>
          <a:xfrm>
            <a:off x="2678113" y="318611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111657" name="Rectangle 50"/>
          <p:cNvSpPr/>
          <p:nvPr/>
        </p:nvSpPr>
        <p:spPr>
          <a:xfrm>
            <a:off x="1839913" y="3470275"/>
            <a:ext cx="1093787" cy="642938"/>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111658" name="Line 51"/>
          <p:cNvSpPr/>
          <p:nvPr/>
        </p:nvSpPr>
        <p:spPr>
          <a:xfrm flipH="1">
            <a:off x="603250" y="5683250"/>
            <a:ext cx="7797800" cy="0"/>
          </a:xfrm>
          <a:prstGeom prst="line">
            <a:avLst/>
          </a:prstGeom>
          <a:ln w="25400" cap="flat" cmpd="sng">
            <a:solidFill>
              <a:schemeClr val="tx1"/>
            </a:solidFill>
            <a:prstDash val="solid"/>
            <a:headEnd type="none" w="med" len="med"/>
            <a:tailEnd type="none" w="med" len="med"/>
          </a:ln>
        </p:spPr>
      </p:sp>
      <p:sp>
        <p:nvSpPr>
          <p:cNvPr id="111659" name="Line 52"/>
          <p:cNvSpPr/>
          <p:nvPr/>
        </p:nvSpPr>
        <p:spPr>
          <a:xfrm flipV="1">
            <a:off x="615950" y="3673475"/>
            <a:ext cx="0" cy="2014538"/>
          </a:xfrm>
          <a:prstGeom prst="line">
            <a:avLst/>
          </a:prstGeom>
          <a:ln w="25400" cap="flat" cmpd="sng">
            <a:solidFill>
              <a:schemeClr val="tx1"/>
            </a:solidFill>
            <a:prstDash val="solid"/>
            <a:headEnd type="none" w="med" len="med"/>
            <a:tailEnd type="none" w="med" len="med"/>
          </a:ln>
        </p:spPr>
      </p:sp>
      <p:sp>
        <p:nvSpPr>
          <p:cNvPr id="111660" name="Rectangle 53"/>
          <p:cNvSpPr/>
          <p:nvPr/>
        </p:nvSpPr>
        <p:spPr>
          <a:xfrm>
            <a:off x="2449513" y="2546350"/>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111661" name="Rectangle 54"/>
          <p:cNvSpPr/>
          <p:nvPr/>
        </p:nvSpPr>
        <p:spPr>
          <a:xfrm>
            <a:off x="2051050" y="1700213"/>
            <a:ext cx="4270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nvGrpSpPr>
          <p:cNvPr id="111662" name="Group 55"/>
          <p:cNvGrpSpPr/>
          <p:nvPr/>
        </p:nvGrpSpPr>
        <p:grpSpPr>
          <a:xfrm>
            <a:off x="4064000" y="3911600"/>
            <a:ext cx="304800" cy="1065213"/>
            <a:chOff x="2592" y="2846"/>
            <a:chExt cx="192" cy="671"/>
          </a:xfrm>
        </p:grpSpPr>
        <p:sp>
          <p:nvSpPr>
            <p:cNvPr id="111761" name="Line 56"/>
            <p:cNvSpPr/>
            <p:nvPr/>
          </p:nvSpPr>
          <p:spPr>
            <a:xfrm>
              <a:off x="2592" y="2846"/>
              <a:ext cx="0" cy="655"/>
            </a:xfrm>
            <a:prstGeom prst="line">
              <a:avLst/>
            </a:prstGeom>
            <a:ln w="25400" cap="flat" cmpd="sng">
              <a:solidFill>
                <a:schemeClr val="tx1"/>
              </a:solidFill>
              <a:prstDash val="solid"/>
              <a:headEnd type="none" w="med" len="med"/>
              <a:tailEnd type="none" w="med" len="med"/>
            </a:ln>
          </p:spPr>
        </p:sp>
        <p:sp>
          <p:nvSpPr>
            <p:cNvPr id="111762" name="Line 57"/>
            <p:cNvSpPr/>
            <p:nvPr/>
          </p:nvSpPr>
          <p:spPr>
            <a:xfrm>
              <a:off x="2600" y="2846"/>
              <a:ext cx="176" cy="73"/>
            </a:xfrm>
            <a:prstGeom prst="line">
              <a:avLst/>
            </a:prstGeom>
            <a:ln w="25400" cap="flat" cmpd="sng">
              <a:solidFill>
                <a:schemeClr val="tx1"/>
              </a:solidFill>
              <a:prstDash val="solid"/>
              <a:headEnd type="none" w="med" len="med"/>
              <a:tailEnd type="none" w="med" len="med"/>
            </a:ln>
          </p:spPr>
        </p:sp>
        <p:sp>
          <p:nvSpPr>
            <p:cNvPr id="111763" name="Line 58"/>
            <p:cNvSpPr/>
            <p:nvPr/>
          </p:nvSpPr>
          <p:spPr>
            <a:xfrm flipV="1">
              <a:off x="2600" y="3412"/>
              <a:ext cx="176" cy="105"/>
            </a:xfrm>
            <a:prstGeom prst="line">
              <a:avLst/>
            </a:prstGeom>
            <a:ln w="25400" cap="flat" cmpd="sng">
              <a:solidFill>
                <a:schemeClr val="tx1"/>
              </a:solidFill>
              <a:prstDash val="solid"/>
              <a:headEnd type="none" w="med" len="med"/>
              <a:tailEnd type="none" w="med" len="med"/>
            </a:ln>
          </p:spPr>
        </p:sp>
        <p:sp>
          <p:nvSpPr>
            <p:cNvPr id="111764" name="Line 59"/>
            <p:cNvSpPr/>
            <p:nvPr/>
          </p:nvSpPr>
          <p:spPr>
            <a:xfrm>
              <a:off x="2784" y="2935"/>
              <a:ext cx="0" cy="477"/>
            </a:xfrm>
            <a:prstGeom prst="line">
              <a:avLst/>
            </a:prstGeom>
            <a:ln w="25400" cap="flat" cmpd="sng">
              <a:solidFill>
                <a:schemeClr val="tx1"/>
              </a:solidFill>
              <a:prstDash val="solid"/>
              <a:headEnd type="none" w="med" len="med"/>
              <a:tailEnd type="none" w="med" len="med"/>
            </a:ln>
          </p:spPr>
        </p:sp>
      </p:grpSp>
      <p:grpSp>
        <p:nvGrpSpPr>
          <p:cNvPr id="111663" name="Group 60"/>
          <p:cNvGrpSpPr/>
          <p:nvPr/>
        </p:nvGrpSpPr>
        <p:grpSpPr>
          <a:xfrm>
            <a:off x="1346200" y="2300288"/>
            <a:ext cx="1168400" cy="284162"/>
            <a:chOff x="880" y="1831"/>
            <a:chExt cx="736" cy="179"/>
          </a:xfrm>
        </p:grpSpPr>
        <p:sp>
          <p:nvSpPr>
            <p:cNvPr id="111757" name="Line 61"/>
            <p:cNvSpPr/>
            <p:nvPr/>
          </p:nvSpPr>
          <p:spPr>
            <a:xfrm flipH="1">
              <a:off x="880" y="1831"/>
              <a:ext cx="736" cy="0"/>
            </a:xfrm>
            <a:prstGeom prst="line">
              <a:avLst/>
            </a:prstGeom>
            <a:ln w="25400" cap="flat" cmpd="sng">
              <a:solidFill>
                <a:schemeClr val="tx1"/>
              </a:solidFill>
              <a:prstDash val="solid"/>
              <a:headEnd type="none" w="med" len="med"/>
              <a:tailEnd type="none" w="med" len="med"/>
            </a:ln>
          </p:spPr>
        </p:sp>
        <p:sp>
          <p:nvSpPr>
            <p:cNvPr id="111758" name="Line 62"/>
            <p:cNvSpPr/>
            <p:nvPr/>
          </p:nvSpPr>
          <p:spPr>
            <a:xfrm flipH="1">
              <a:off x="1504" y="1839"/>
              <a:ext cx="112" cy="163"/>
            </a:xfrm>
            <a:prstGeom prst="line">
              <a:avLst/>
            </a:prstGeom>
            <a:ln w="25400" cap="flat" cmpd="sng">
              <a:solidFill>
                <a:schemeClr val="tx1"/>
              </a:solidFill>
              <a:prstDash val="solid"/>
              <a:headEnd type="none" w="med" len="med"/>
              <a:tailEnd type="none" w="med" len="med"/>
            </a:ln>
          </p:spPr>
        </p:sp>
        <p:sp>
          <p:nvSpPr>
            <p:cNvPr id="111759" name="Line 63"/>
            <p:cNvSpPr/>
            <p:nvPr/>
          </p:nvSpPr>
          <p:spPr>
            <a:xfrm>
              <a:off x="896" y="1839"/>
              <a:ext cx="80" cy="163"/>
            </a:xfrm>
            <a:prstGeom prst="line">
              <a:avLst/>
            </a:prstGeom>
            <a:ln w="25400" cap="flat" cmpd="sng">
              <a:solidFill>
                <a:schemeClr val="tx1"/>
              </a:solidFill>
              <a:prstDash val="solid"/>
              <a:headEnd type="none" w="med" len="med"/>
              <a:tailEnd type="none" w="med" len="med"/>
            </a:ln>
          </p:spPr>
        </p:sp>
        <p:sp>
          <p:nvSpPr>
            <p:cNvPr id="111760" name="Line 64"/>
            <p:cNvSpPr/>
            <p:nvPr/>
          </p:nvSpPr>
          <p:spPr>
            <a:xfrm flipH="1">
              <a:off x="976" y="2010"/>
              <a:ext cx="544" cy="0"/>
            </a:xfrm>
            <a:prstGeom prst="line">
              <a:avLst/>
            </a:prstGeom>
            <a:ln w="25400" cap="flat" cmpd="sng">
              <a:solidFill>
                <a:schemeClr val="tx1"/>
              </a:solidFill>
              <a:prstDash val="solid"/>
              <a:headEnd type="none" w="med" len="med"/>
              <a:tailEnd type="none" w="med" len="med"/>
            </a:ln>
          </p:spPr>
        </p:sp>
      </p:grpSp>
      <p:sp>
        <p:nvSpPr>
          <p:cNvPr id="111664" name="Rectangle 65"/>
          <p:cNvSpPr/>
          <p:nvPr/>
        </p:nvSpPr>
        <p:spPr>
          <a:xfrm>
            <a:off x="2846388" y="2546350"/>
            <a:ext cx="427037" cy="366713"/>
          </a:xfrm>
          <a:prstGeom prst="rect">
            <a:avLst/>
          </a:prstGeom>
          <a:noFill/>
          <a:ln w="12700">
            <a:noFill/>
          </a:ln>
        </p:spPr>
        <p:txBody>
          <a:bodyPr wrap="none" lIns="90488" tIns="44450" rIns="90488" bIns="44450">
            <a:spAutoFit/>
          </a:bodyPr>
          <a:p>
            <a:pPr algn="ctr"/>
            <a:r>
              <a:rPr lang="en-US" altLang="zh-CN" b="1">
                <a:latin typeface="Times New Roman" panose="02020603050405020304" pitchFamily="18" charset="0"/>
              </a:rPr>
              <a:t>Rt</a:t>
            </a:r>
            <a:endParaRPr lang="en-US" altLang="zh-CN" b="1">
              <a:latin typeface="Times New Roman" panose="02020603050405020304" pitchFamily="18" charset="0"/>
            </a:endParaRPr>
          </a:p>
        </p:txBody>
      </p:sp>
      <p:sp>
        <p:nvSpPr>
          <p:cNvPr id="111665" name="Line 67"/>
          <p:cNvSpPr/>
          <p:nvPr/>
        </p:nvSpPr>
        <p:spPr>
          <a:xfrm>
            <a:off x="1625600" y="2063750"/>
            <a:ext cx="0" cy="217488"/>
          </a:xfrm>
          <a:prstGeom prst="line">
            <a:avLst/>
          </a:prstGeom>
          <a:ln w="25400" cap="flat" cmpd="sng">
            <a:solidFill>
              <a:schemeClr val="tx1"/>
            </a:solidFill>
            <a:prstDash val="solid"/>
            <a:headEnd type="none" w="med" len="med"/>
            <a:tailEnd type="none" w="med" len="med"/>
          </a:ln>
        </p:spPr>
      </p:sp>
      <p:sp>
        <p:nvSpPr>
          <p:cNvPr id="111666" name="Rectangle 68"/>
          <p:cNvSpPr/>
          <p:nvPr/>
        </p:nvSpPr>
        <p:spPr>
          <a:xfrm>
            <a:off x="1401763" y="170021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sp>
        <p:nvSpPr>
          <p:cNvPr id="111667" name="Line 69"/>
          <p:cNvSpPr/>
          <p:nvPr/>
        </p:nvSpPr>
        <p:spPr>
          <a:xfrm flipH="1">
            <a:off x="522288" y="2478088"/>
            <a:ext cx="939800" cy="0"/>
          </a:xfrm>
          <a:prstGeom prst="line">
            <a:avLst/>
          </a:prstGeom>
          <a:ln w="25400" cap="flat" cmpd="sng">
            <a:solidFill>
              <a:schemeClr val="tx1"/>
            </a:solidFill>
            <a:prstDash val="solid"/>
            <a:headEnd type="triangle" w="med" len="med"/>
            <a:tailEnd type="none" w="med" len="med"/>
          </a:ln>
        </p:spPr>
      </p:sp>
      <p:sp>
        <p:nvSpPr>
          <p:cNvPr id="111668" name="Rectangle 70"/>
          <p:cNvSpPr/>
          <p:nvPr/>
        </p:nvSpPr>
        <p:spPr>
          <a:xfrm>
            <a:off x="360363" y="2057400"/>
            <a:ext cx="981075"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RegDst</a:t>
            </a:r>
            <a:endParaRPr lang="en-US" altLang="zh-CN" sz="2000" b="1">
              <a:solidFill>
                <a:srgbClr val="C00000"/>
              </a:solidFill>
              <a:latin typeface="Times New Roman" panose="02020603050405020304" pitchFamily="18" charset="0"/>
            </a:endParaRPr>
          </a:p>
        </p:txBody>
      </p:sp>
      <p:sp>
        <p:nvSpPr>
          <p:cNvPr id="111669" name="Rectangle 71"/>
          <p:cNvSpPr/>
          <p:nvPr/>
        </p:nvSpPr>
        <p:spPr>
          <a:xfrm>
            <a:off x="3009900" y="4446588"/>
            <a:ext cx="355600" cy="911225"/>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670" name="Rectangle 72"/>
          <p:cNvSpPr/>
          <p:nvPr/>
        </p:nvSpPr>
        <p:spPr>
          <a:xfrm rot="5400000">
            <a:off x="2617788" y="4722813"/>
            <a:ext cx="1092200"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Extender</a:t>
            </a:r>
            <a:endParaRPr lang="en-US" altLang="zh-CN" b="1">
              <a:latin typeface="Times New Roman" panose="02020603050405020304" pitchFamily="18" charset="0"/>
            </a:endParaRPr>
          </a:p>
        </p:txBody>
      </p:sp>
      <p:sp>
        <p:nvSpPr>
          <p:cNvPr id="111671" name="Rectangle 73"/>
          <p:cNvSpPr/>
          <p:nvPr/>
        </p:nvSpPr>
        <p:spPr>
          <a:xfrm rot="5400000">
            <a:off x="3890963" y="4292600"/>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1672" name="Rectangle 74"/>
          <p:cNvSpPr/>
          <p:nvPr/>
        </p:nvSpPr>
        <p:spPr>
          <a:xfrm>
            <a:off x="1649413" y="2254250"/>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1673" name="Line 75"/>
          <p:cNvSpPr/>
          <p:nvPr/>
        </p:nvSpPr>
        <p:spPr>
          <a:xfrm>
            <a:off x="3390900" y="4822825"/>
            <a:ext cx="660400" cy="0"/>
          </a:xfrm>
          <a:prstGeom prst="line">
            <a:avLst/>
          </a:prstGeom>
          <a:ln w="25400" cap="flat" cmpd="sng">
            <a:solidFill>
              <a:schemeClr val="tx1"/>
            </a:solidFill>
            <a:prstDash val="solid"/>
            <a:headEnd type="none" w="med" len="med"/>
            <a:tailEnd type="triangle" w="med" len="med"/>
          </a:ln>
        </p:spPr>
      </p:sp>
      <p:sp>
        <p:nvSpPr>
          <p:cNvPr id="111674" name="Rectangle 76"/>
          <p:cNvSpPr/>
          <p:nvPr/>
        </p:nvSpPr>
        <p:spPr>
          <a:xfrm>
            <a:off x="3657600" y="477043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675" name="Line 77"/>
          <p:cNvSpPr/>
          <p:nvPr/>
        </p:nvSpPr>
        <p:spPr>
          <a:xfrm flipH="1">
            <a:off x="3676650" y="4757738"/>
            <a:ext cx="88900" cy="130175"/>
          </a:xfrm>
          <a:prstGeom prst="line">
            <a:avLst/>
          </a:prstGeom>
          <a:ln w="12700" cap="flat" cmpd="sng">
            <a:solidFill>
              <a:schemeClr val="tx1"/>
            </a:solidFill>
            <a:prstDash val="solid"/>
            <a:headEnd type="none" w="med" len="med"/>
            <a:tailEnd type="none" w="med" len="med"/>
          </a:ln>
        </p:spPr>
      </p:sp>
      <p:sp>
        <p:nvSpPr>
          <p:cNvPr id="111676" name="Line 78"/>
          <p:cNvSpPr/>
          <p:nvPr/>
        </p:nvSpPr>
        <p:spPr>
          <a:xfrm>
            <a:off x="2019300" y="4906963"/>
            <a:ext cx="965200" cy="0"/>
          </a:xfrm>
          <a:prstGeom prst="line">
            <a:avLst/>
          </a:prstGeom>
          <a:ln w="25400" cap="flat" cmpd="sng">
            <a:solidFill>
              <a:schemeClr val="tx1"/>
            </a:solidFill>
            <a:prstDash val="solid"/>
            <a:headEnd type="none" w="med" len="med"/>
            <a:tailEnd type="triangle" w="med" len="med"/>
          </a:ln>
        </p:spPr>
      </p:sp>
      <p:sp>
        <p:nvSpPr>
          <p:cNvPr id="111677" name="Line 79"/>
          <p:cNvSpPr/>
          <p:nvPr/>
        </p:nvSpPr>
        <p:spPr>
          <a:xfrm flipH="1">
            <a:off x="2457450" y="4832350"/>
            <a:ext cx="88900" cy="128588"/>
          </a:xfrm>
          <a:prstGeom prst="line">
            <a:avLst/>
          </a:prstGeom>
          <a:ln w="12700" cap="flat" cmpd="sng">
            <a:solidFill>
              <a:schemeClr val="tx1"/>
            </a:solidFill>
            <a:prstDash val="solid"/>
            <a:headEnd type="none" w="med" len="med"/>
            <a:tailEnd type="none" w="med" len="med"/>
          </a:ln>
        </p:spPr>
      </p:sp>
      <p:sp>
        <p:nvSpPr>
          <p:cNvPr id="111678" name="Rectangle 80"/>
          <p:cNvSpPr/>
          <p:nvPr/>
        </p:nvSpPr>
        <p:spPr>
          <a:xfrm>
            <a:off x="2411413" y="48450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11679" name="Rectangle 81"/>
          <p:cNvSpPr/>
          <p:nvPr/>
        </p:nvSpPr>
        <p:spPr>
          <a:xfrm>
            <a:off x="1116013" y="4759325"/>
            <a:ext cx="862012"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imm16</a:t>
            </a:r>
            <a:endParaRPr lang="en-US" altLang="zh-CN" b="1">
              <a:latin typeface="Times New Roman" panose="02020603050405020304" pitchFamily="18" charset="0"/>
            </a:endParaRPr>
          </a:p>
        </p:txBody>
      </p:sp>
      <p:sp>
        <p:nvSpPr>
          <p:cNvPr id="111680" name="Line 82"/>
          <p:cNvSpPr/>
          <p:nvPr/>
        </p:nvSpPr>
        <p:spPr>
          <a:xfrm>
            <a:off x="4216400" y="4906963"/>
            <a:ext cx="0" cy="400050"/>
          </a:xfrm>
          <a:prstGeom prst="line">
            <a:avLst/>
          </a:prstGeom>
          <a:ln w="25400" cap="flat" cmpd="sng">
            <a:solidFill>
              <a:schemeClr val="tx1"/>
            </a:solidFill>
            <a:prstDash val="solid"/>
            <a:headEnd type="triangle" w="med" len="med"/>
            <a:tailEnd type="none" w="med" len="med"/>
          </a:ln>
        </p:spPr>
      </p:sp>
      <p:sp>
        <p:nvSpPr>
          <p:cNvPr id="111681" name="Rectangle 83"/>
          <p:cNvSpPr/>
          <p:nvPr/>
        </p:nvSpPr>
        <p:spPr>
          <a:xfrm>
            <a:off x="3803650" y="5229225"/>
            <a:ext cx="10922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ALUSrc</a:t>
            </a:r>
            <a:endParaRPr lang="en-US" altLang="zh-CN" sz="2000" b="1">
              <a:solidFill>
                <a:srgbClr val="C00000"/>
              </a:solidFill>
              <a:latin typeface="Times New Roman" panose="02020603050405020304" pitchFamily="18" charset="0"/>
            </a:endParaRPr>
          </a:p>
        </p:txBody>
      </p:sp>
      <p:sp>
        <p:nvSpPr>
          <p:cNvPr id="111682" name="Line 84"/>
          <p:cNvSpPr/>
          <p:nvPr/>
        </p:nvSpPr>
        <p:spPr>
          <a:xfrm>
            <a:off x="4381500" y="4183063"/>
            <a:ext cx="508000" cy="0"/>
          </a:xfrm>
          <a:prstGeom prst="line">
            <a:avLst/>
          </a:prstGeom>
          <a:ln w="25400" cap="flat" cmpd="sng">
            <a:solidFill>
              <a:schemeClr val="tx1"/>
            </a:solidFill>
            <a:prstDash val="solid"/>
            <a:headEnd type="none" w="med" len="med"/>
            <a:tailEnd type="triangle" w="med" len="med"/>
          </a:ln>
        </p:spPr>
      </p:sp>
      <p:sp>
        <p:nvSpPr>
          <p:cNvPr id="111683" name="Line 85"/>
          <p:cNvSpPr/>
          <p:nvPr/>
        </p:nvSpPr>
        <p:spPr>
          <a:xfrm>
            <a:off x="8388350" y="4052888"/>
            <a:ext cx="0" cy="1609725"/>
          </a:xfrm>
          <a:prstGeom prst="line">
            <a:avLst/>
          </a:prstGeom>
          <a:ln w="25400" cap="flat" cmpd="sng">
            <a:solidFill>
              <a:schemeClr val="tx1"/>
            </a:solidFill>
            <a:prstDash val="solid"/>
            <a:headEnd type="none" w="med" len="med"/>
            <a:tailEnd type="none" w="med" len="med"/>
          </a:ln>
        </p:spPr>
      </p:sp>
      <p:sp>
        <p:nvSpPr>
          <p:cNvPr id="111684" name="Line 86"/>
          <p:cNvSpPr/>
          <p:nvPr/>
        </p:nvSpPr>
        <p:spPr>
          <a:xfrm>
            <a:off x="3205163" y="5327650"/>
            <a:ext cx="0" cy="471488"/>
          </a:xfrm>
          <a:prstGeom prst="line">
            <a:avLst/>
          </a:prstGeom>
          <a:ln w="25400" cap="flat" cmpd="sng">
            <a:solidFill>
              <a:schemeClr val="tx1"/>
            </a:solidFill>
            <a:prstDash val="solid"/>
            <a:headEnd type="triangle" w="med" len="med"/>
            <a:tailEnd type="none" w="med" len="med"/>
          </a:ln>
        </p:spPr>
      </p:sp>
      <p:sp>
        <p:nvSpPr>
          <p:cNvPr id="111685" name="Rectangle 87"/>
          <p:cNvSpPr/>
          <p:nvPr/>
        </p:nvSpPr>
        <p:spPr>
          <a:xfrm>
            <a:off x="2339975" y="5300663"/>
            <a:ext cx="909638" cy="396875"/>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rPr>
              <a:t>ExtOp</a:t>
            </a:r>
            <a:endParaRPr lang="en-US" altLang="zh-CN" sz="2000" b="1">
              <a:solidFill>
                <a:srgbClr val="CC0000"/>
              </a:solidFill>
              <a:latin typeface="Times New Roman" panose="02020603050405020304" pitchFamily="18" charset="0"/>
            </a:endParaRPr>
          </a:p>
        </p:txBody>
      </p:sp>
      <p:grpSp>
        <p:nvGrpSpPr>
          <p:cNvPr id="111686" name="Group 88"/>
          <p:cNvGrpSpPr/>
          <p:nvPr/>
        </p:nvGrpSpPr>
        <p:grpSpPr>
          <a:xfrm>
            <a:off x="7645400" y="3484563"/>
            <a:ext cx="304800" cy="1041400"/>
            <a:chOff x="4848" y="2577"/>
            <a:chExt cx="192" cy="656"/>
          </a:xfrm>
        </p:grpSpPr>
        <p:sp>
          <p:nvSpPr>
            <p:cNvPr id="111753" name="Line 89"/>
            <p:cNvSpPr/>
            <p:nvPr/>
          </p:nvSpPr>
          <p:spPr>
            <a:xfrm>
              <a:off x="4848" y="2577"/>
              <a:ext cx="0" cy="656"/>
            </a:xfrm>
            <a:prstGeom prst="line">
              <a:avLst/>
            </a:prstGeom>
            <a:ln w="25400" cap="flat" cmpd="sng">
              <a:solidFill>
                <a:schemeClr val="tx1"/>
              </a:solidFill>
              <a:prstDash val="solid"/>
              <a:headEnd type="none" w="med" len="med"/>
              <a:tailEnd type="none" w="med" len="med"/>
            </a:ln>
          </p:spPr>
        </p:sp>
        <p:sp>
          <p:nvSpPr>
            <p:cNvPr id="111754" name="Line 90"/>
            <p:cNvSpPr/>
            <p:nvPr/>
          </p:nvSpPr>
          <p:spPr>
            <a:xfrm>
              <a:off x="4856" y="2577"/>
              <a:ext cx="176" cy="74"/>
            </a:xfrm>
            <a:prstGeom prst="line">
              <a:avLst/>
            </a:prstGeom>
            <a:ln w="25400" cap="flat" cmpd="sng">
              <a:solidFill>
                <a:schemeClr val="tx1"/>
              </a:solidFill>
              <a:prstDash val="solid"/>
              <a:headEnd type="none" w="med" len="med"/>
              <a:tailEnd type="none" w="med" len="med"/>
            </a:ln>
          </p:spPr>
        </p:sp>
        <p:sp>
          <p:nvSpPr>
            <p:cNvPr id="111755" name="Line 91"/>
            <p:cNvSpPr/>
            <p:nvPr/>
          </p:nvSpPr>
          <p:spPr>
            <a:xfrm flipV="1">
              <a:off x="4851" y="3143"/>
              <a:ext cx="181" cy="90"/>
            </a:xfrm>
            <a:prstGeom prst="line">
              <a:avLst/>
            </a:prstGeom>
            <a:ln w="25400" cap="flat" cmpd="sng">
              <a:solidFill>
                <a:schemeClr val="tx1"/>
              </a:solidFill>
              <a:prstDash val="solid"/>
              <a:headEnd type="none" w="med" len="med"/>
              <a:tailEnd type="none" w="med" len="med"/>
            </a:ln>
          </p:spPr>
        </p:sp>
        <p:sp>
          <p:nvSpPr>
            <p:cNvPr id="111756" name="Line 92"/>
            <p:cNvSpPr/>
            <p:nvPr/>
          </p:nvSpPr>
          <p:spPr>
            <a:xfrm>
              <a:off x="5040" y="2667"/>
              <a:ext cx="0" cy="476"/>
            </a:xfrm>
            <a:prstGeom prst="line">
              <a:avLst/>
            </a:prstGeom>
            <a:ln w="25400" cap="flat" cmpd="sng">
              <a:solidFill>
                <a:schemeClr val="tx1"/>
              </a:solidFill>
              <a:prstDash val="solid"/>
              <a:headEnd type="none" w="med" len="med"/>
              <a:tailEnd type="none" w="med" len="med"/>
            </a:ln>
          </p:spPr>
        </p:sp>
      </p:grpSp>
      <p:sp>
        <p:nvSpPr>
          <p:cNvPr id="111687" name="Rectangle 93"/>
          <p:cNvSpPr/>
          <p:nvPr/>
        </p:nvSpPr>
        <p:spPr>
          <a:xfrm rot="5400000">
            <a:off x="7445375" y="3824288"/>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1688" name="Line 94"/>
          <p:cNvSpPr/>
          <p:nvPr/>
        </p:nvSpPr>
        <p:spPr>
          <a:xfrm flipV="1">
            <a:off x="7797800" y="3105150"/>
            <a:ext cx="0" cy="450850"/>
          </a:xfrm>
          <a:prstGeom prst="line">
            <a:avLst/>
          </a:prstGeom>
          <a:ln w="25400" cap="flat" cmpd="sng">
            <a:solidFill>
              <a:schemeClr val="tx1"/>
            </a:solidFill>
            <a:prstDash val="solid"/>
            <a:headEnd type="triangle" w="med" len="med"/>
            <a:tailEnd type="none" w="med" len="med"/>
          </a:ln>
        </p:spPr>
      </p:sp>
      <p:sp>
        <p:nvSpPr>
          <p:cNvPr id="111689" name="Rectangle 95"/>
          <p:cNvSpPr/>
          <p:nvPr/>
        </p:nvSpPr>
        <p:spPr>
          <a:xfrm>
            <a:off x="7326313" y="2762250"/>
            <a:ext cx="1392237"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MemtoReg</a:t>
            </a:r>
            <a:endParaRPr lang="en-US" altLang="zh-CN" sz="2000" b="1">
              <a:solidFill>
                <a:srgbClr val="C00000"/>
              </a:solidFill>
              <a:latin typeface="Times New Roman" panose="02020603050405020304" pitchFamily="18" charset="0"/>
            </a:endParaRPr>
          </a:p>
        </p:txBody>
      </p:sp>
      <p:sp>
        <p:nvSpPr>
          <p:cNvPr id="111690" name="Line 96"/>
          <p:cNvSpPr/>
          <p:nvPr/>
        </p:nvSpPr>
        <p:spPr>
          <a:xfrm>
            <a:off x="7962900" y="4059238"/>
            <a:ext cx="431800" cy="0"/>
          </a:xfrm>
          <a:prstGeom prst="line">
            <a:avLst/>
          </a:prstGeom>
          <a:ln w="25400" cap="flat" cmpd="sng">
            <a:solidFill>
              <a:schemeClr val="tx1"/>
            </a:solidFill>
            <a:prstDash val="solid"/>
            <a:headEnd type="none" w="med" len="med"/>
            <a:tailEnd type="none" w="med" len="med"/>
          </a:ln>
        </p:spPr>
      </p:sp>
      <p:sp>
        <p:nvSpPr>
          <p:cNvPr id="111691" name="Rectangle 97"/>
          <p:cNvSpPr/>
          <p:nvPr/>
        </p:nvSpPr>
        <p:spPr>
          <a:xfrm>
            <a:off x="5895975" y="4408488"/>
            <a:ext cx="1127125" cy="112871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692" name="Line 98"/>
          <p:cNvSpPr/>
          <p:nvPr/>
        </p:nvSpPr>
        <p:spPr>
          <a:xfrm flipH="1">
            <a:off x="5270500" y="5391150"/>
            <a:ext cx="482600" cy="0"/>
          </a:xfrm>
          <a:prstGeom prst="line">
            <a:avLst/>
          </a:prstGeom>
          <a:ln w="25400" cap="flat" cmpd="sng">
            <a:solidFill>
              <a:schemeClr val="tx1"/>
            </a:solidFill>
            <a:prstDash val="solid"/>
            <a:headEnd type="none" w="med" len="med"/>
            <a:tailEnd type="none" w="med" len="med"/>
          </a:ln>
        </p:spPr>
      </p:sp>
      <p:sp>
        <p:nvSpPr>
          <p:cNvPr id="111693" name="Rectangle 99"/>
          <p:cNvSpPr/>
          <p:nvPr/>
        </p:nvSpPr>
        <p:spPr>
          <a:xfrm>
            <a:off x="5148263" y="5046663"/>
            <a:ext cx="541337" cy="366712"/>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11694" name="Rectangle 100"/>
          <p:cNvSpPr/>
          <p:nvPr/>
        </p:nvSpPr>
        <p:spPr>
          <a:xfrm>
            <a:off x="4787900" y="4254500"/>
            <a:ext cx="93345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Data In</a:t>
            </a:r>
            <a:endParaRPr lang="en-US" altLang="zh-CN" b="1">
              <a:latin typeface="Times New Roman" panose="02020603050405020304" pitchFamily="18" charset="0"/>
            </a:endParaRPr>
          </a:p>
        </p:txBody>
      </p:sp>
      <p:sp>
        <p:nvSpPr>
          <p:cNvPr id="111695" name="Line 101"/>
          <p:cNvSpPr/>
          <p:nvPr/>
        </p:nvSpPr>
        <p:spPr>
          <a:xfrm>
            <a:off x="5915025" y="5334000"/>
            <a:ext cx="136525" cy="93663"/>
          </a:xfrm>
          <a:prstGeom prst="line">
            <a:avLst/>
          </a:prstGeom>
          <a:ln w="25400" cap="flat" cmpd="sng">
            <a:solidFill>
              <a:schemeClr val="tx1"/>
            </a:solidFill>
            <a:prstDash val="solid"/>
            <a:headEnd type="none" w="med" len="med"/>
            <a:tailEnd type="none" w="med" len="med"/>
          </a:ln>
        </p:spPr>
      </p:sp>
      <p:sp>
        <p:nvSpPr>
          <p:cNvPr id="111696" name="Line 102"/>
          <p:cNvSpPr/>
          <p:nvPr/>
        </p:nvSpPr>
        <p:spPr>
          <a:xfrm flipH="1">
            <a:off x="5908675" y="5427663"/>
            <a:ext cx="150813" cy="74612"/>
          </a:xfrm>
          <a:prstGeom prst="line">
            <a:avLst/>
          </a:prstGeom>
          <a:ln w="25400" cap="flat" cmpd="sng">
            <a:solidFill>
              <a:schemeClr val="tx1"/>
            </a:solidFill>
            <a:prstDash val="solid"/>
            <a:headEnd type="none" w="med" len="med"/>
            <a:tailEnd type="none" w="med" len="med"/>
          </a:ln>
        </p:spPr>
      </p:sp>
      <p:sp>
        <p:nvSpPr>
          <p:cNvPr id="111697" name="Oval 103"/>
          <p:cNvSpPr/>
          <p:nvPr/>
        </p:nvSpPr>
        <p:spPr>
          <a:xfrm>
            <a:off x="5743575" y="5349875"/>
            <a:ext cx="127000" cy="117475"/>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698" name="Rectangle 104"/>
          <p:cNvSpPr/>
          <p:nvPr/>
        </p:nvSpPr>
        <p:spPr>
          <a:xfrm>
            <a:off x="5800725" y="4391025"/>
            <a:ext cx="79375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WrEn</a:t>
            </a:r>
            <a:endParaRPr lang="en-US" altLang="zh-CN" b="1">
              <a:latin typeface="Times New Roman" panose="02020603050405020304" pitchFamily="18" charset="0"/>
            </a:endParaRPr>
          </a:p>
        </p:txBody>
      </p:sp>
      <p:sp>
        <p:nvSpPr>
          <p:cNvPr id="111699" name="Line 105"/>
          <p:cNvSpPr/>
          <p:nvPr/>
        </p:nvSpPr>
        <p:spPr>
          <a:xfrm flipH="1">
            <a:off x="5429250" y="4545013"/>
            <a:ext cx="88900" cy="128587"/>
          </a:xfrm>
          <a:prstGeom prst="line">
            <a:avLst/>
          </a:prstGeom>
          <a:ln w="12700" cap="flat" cmpd="sng">
            <a:solidFill>
              <a:schemeClr val="tx1"/>
            </a:solidFill>
            <a:prstDash val="solid"/>
            <a:headEnd type="none" w="med" len="med"/>
            <a:tailEnd type="none" w="med" len="med"/>
          </a:ln>
        </p:spPr>
      </p:sp>
      <p:sp>
        <p:nvSpPr>
          <p:cNvPr id="111700" name="Rectangle 106"/>
          <p:cNvSpPr/>
          <p:nvPr/>
        </p:nvSpPr>
        <p:spPr>
          <a:xfrm>
            <a:off x="5386388" y="454818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701" name="Line 107"/>
          <p:cNvSpPr/>
          <p:nvPr/>
        </p:nvSpPr>
        <p:spPr>
          <a:xfrm flipV="1">
            <a:off x="6197600" y="3105150"/>
            <a:ext cx="0" cy="1303338"/>
          </a:xfrm>
          <a:prstGeom prst="line">
            <a:avLst/>
          </a:prstGeom>
          <a:ln w="25400" cap="flat" cmpd="sng">
            <a:solidFill>
              <a:schemeClr val="tx1"/>
            </a:solidFill>
            <a:prstDash val="solid"/>
            <a:headEnd type="triangle" w="med" len="med"/>
            <a:tailEnd type="none" w="med" len="med"/>
          </a:ln>
        </p:spPr>
      </p:sp>
      <p:sp>
        <p:nvSpPr>
          <p:cNvPr id="111702" name="Line 108"/>
          <p:cNvSpPr/>
          <p:nvPr/>
        </p:nvSpPr>
        <p:spPr>
          <a:xfrm>
            <a:off x="6731000" y="3768725"/>
            <a:ext cx="0" cy="614363"/>
          </a:xfrm>
          <a:prstGeom prst="line">
            <a:avLst/>
          </a:prstGeom>
          <a:ln w="25400" cap="flat" cmpd="sng">
            <a:solidFill>
              <a:schemeClr val="tx1"/>
            </a:solidFill>
            <a:prstDash val="solid"/>
            <a:headEnd type="none" w="med" len="med"/>
            <a:tailEnd type="triangle" w="med" len="med"/>
          </a:ln>
        </p:spPr>
      </p:sp>
      <p:sp>
        <p:nvSpPr>
          <p:cNvPr id="111703" name="Rectangle 109"/>
          <p:cNvSpPr/>
          <p:nvPr/>
        </p:nvSpPr>
        <p:spPr>
          <a:xfrm>
            <a:off x="6473825" y="4392613"/>
            <a:ext cx="5810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Adr</a:t>
            </a:r>
            <a:endParaRPr lang="en-US" altLang="zh-CN" b="1">
              <a:latin typeface="Times New Roman" panose="02020603050405020304" pitchFamily="18" charset="0"/>
            </a:endParaRPr>
          </a:p>
        </p:txBody>
      </p:sp>
      <p:sp>
        <p:nvSpPr>
          <p:cNvPr id="111704" name="Rectangle 110"/>
          <p:cNvSpPr/>
          <p:nvPr/>
        </p:nvSpPr>
        <p:spPr>
          <a:xfrm>
            <a:off x="5937250" y="4729163"/>
            <a:ext cx="1028700" cy="587375"/>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111705" name="Line 111"/>
          <p:cNvSpPr/>
          <p:nvPr/>
        </p:nvSpPr>
        <p:spPr>
          <a:xfrm>
            <a:off x="7200900" y="4254500"/>
            <a:ext cx="431800" cy="0"/>
          </a:xfrm>
          <a:prstGeom prst="line">
            <a:avLst/>
          </a:prstGeom>
          <a:ln w="25400" cap="flat" cmpd="sng">
            <a:solidFill>
              <a:schemeClr val="tx1"/>
            </a:solidFill>
            <a:prstDash val="solid"/>
            <a:headEnd type="none" w="med" len="med"/>
            <a:tailEnd type="triangle" w="med" len="med"/>
          </a:ln>
        </p:spPr>
      </p:sp>
      <p:sp>
        <p:nvSpPr>
          <p:cNvPr id="111706" name="Line 112"/>
          <p:cNvSpPr/>
          <p:nvPr/>
        </p:nvSpPr>
        <p:spPr>
          <a:xfrm>
            <a:off x="7188200" y="4267200"/>
            <a:ext cx="0" cy="755650"/>
          </a:xfrm>
          <a:prstGeom prst="line">
            <a:avLst/>
          </a:prstGeom>
          <a:ln w="25400" cap="flat" cmpd="sng">
            <a:solidFill>
              <a:schemeClr val="tx1"/>
            </a:solidFill>
            <a:prstDash val="solid"/>
            <a:headEnd type="none" w="med" len="med"/>
            <a:tailEnd type="none" w="med" len="med"/>
          </a:ln>
        </p:spPr>
      </p:sp>
      <p:sp>
        <p:nvSpPr>
          <p:cNvPr id="111707" name="Line 113"/>
          <p:cNvSpPr/>
          <p:nvPr/>
        </p:nvSpPr>
        <p:spPr>
          <a:xfrm flipH="1">
            <a:off x="7023100" y="5035550"/>
            <a:ext cx="177800" cy="0"/>
          </a:xfrm>
          <a:prstGeom prst="line">
            <a:avLst/>
          </a:prstGeom>
          <a:ln w="25400" cap="flat" cmpd="sng">
            <a:solidFill>
              <a:schemeClr val="tx1"/>
            </a:solidFill>
            <a:prstDash val="solid"/>
            <a:headEnd type="none" w="med" len="med"/>
            <a:tailEnd type="none" w="med" len="med"/>
          </a:ln>
        </p:spPr>
      </p:sp>
      <p:sp>
        <p:nvSpPr>
          <p:cNvPr id="111708" name="Line 114"/>
          <p:cNvSpPr/>
          <p:nvPr/>
        </p:nvSpPr>
        <p:spPr>
          <a:xfrm flipH="1">
            <a:off x="7258050" y="4189413"/>
            <a:ext cx="88900" cy="128587"/>
          </a:xfrm>
          <a:prstGeom prst="line">
            <a:avLst/>
          </a:prstGeom>
          <a:ln w="12700" cap="flat" cmpd="sng">
            <a:solidFill>
              <a:schemeClr val="tx1"/>
            </a:solidFill>
            <a:prstDash val="solid"/>
            <a:headEnd type="none" w="med" len="med"/>
            <a:tailEnd type="none" w="med" len="med"/>
          </a:ln>
        </p:spPr>
      </p:sp>
      <p:sp>
        <p:nvSpPr>
          <p:cNvPr id="111709" name="Rectangle 115"/>
          <p:cNvSpPr/>
          <p:nvPr/>
        </p:nvSpPr>
        <p:spPr>
          <a:xfrm>
            <a:off x="7224713" y="4194175"/>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1710" name="Rectangle 116"/>
          <p:cNvSpPr/>
          <p:nvPr/>
        </p:nvSpPr>
        <p:spPr>
          <a:xfrm>
            <a:off x="5935663" y="2808288"/>
            <a:ext cx="11176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MemWr</a:t>
            </a:r>
            <a:endParaRPr lang="en-US" altLang="zh-CN" sz="2000" b="1">
              <a:solidFill>
                <a:srgbClr val="C00000"/>
              </a:solidFill>
              <a:latin typeface="Times New Roman" panose="02020603050405020304" pitchFamily="18" charset="0"/>
            </a:endParaRPr>
          </a:p>
        </p:txBody>
      </p:sp>
      <p:grpSp>
        <p:nvGrpSpPr>
          <p:cNvPr id="6" name="Group 117"/>
          <p:cNvGrpSpPr/>
          <p:nvPr/>
        </p:nvGrpSpPr>
        <p:grpSpPr>
          <a:xfrm>
            <a:off x="3759200" y="4210050"/>
            <a:ext cx="2146300" cy="412750"/>
            <a:chOff x="2400" y="3025"/>
            <a:chExt cx="1352" cy="260"/>
          </a:xfrm>
        </p:grpSpPr>
        <p:grpSp>
          <p:nvGrpSpPr>
            <p:cNvPr id="111749" name="Group 118"/>
            <p:cNvGrpSpPr/>
            <p:nvPr/>
          </p:nvGrpSpPr>
          <p:grpSpPr>
            <a:xfrm>
              <a:off x="2400" y="3025"/>
              <a:ext cx="1352" cy="260"/>
              <a:chOff x="2400" y="3025"/>
              <a:chExt cx="1352" cy="260"/>
            </a:xfrm>
          </p:grpSpPr>
          <p:sp>
            <p:nvSpPr>
              <p:cNvPr id="111751" name="Line 119"/>
              <p:cNvSpPr/>
              <p:nvPr/>
            </p:nvSpPr>
            <p:spPr>
              <a:xfrm flipH="1">
                <a:off x="3112" y="3285"/>
                <a:ext cx="640" cy="0"/>
              </a:xfrm>
              <a:prstGeom prst="line">
                <a:avLst/>
              </a:prstGeom>
              <a:ln w="25400" cap="flat" cmpd="sng">
                <a:solidFill>
                  <a:srgbClr val="0000FF"/>
                </a:solidFill>
                <a:prstDash val="solid"/>
                <a:headEnd type="triangle" w="med" len="med"/>
                <a:tailEnd type="none" w="med" len="med"/>
              </a:ln>
            </p:spPr>
          </p:sp>
          <p:sp>
            <p:nvSpPr>
              <p:cNvPr id="111752" name="Line 120"/>
              <p:cNvSpPr/>
              <p:nvPr/>
            </p:nvSpPr>
            <p:spPr>
              <a:xfrm>
                <a:off x="2400" y="3025"/>
                <a:ext cx="0" cy="252"/>
              </a:xfrm>
              <a:prstGeom prst="line">
                <a:avLst/>
              </a:prstGeom>
              <a:ln w="25400" cap="flat" cmpd="sng">
                <a:solidFill>
                  <a:srgbClr val="0000FF"/>
                </a:solidFill>
                <a:prstDash val="solid"/>
                <a:headEnd type="none" w="med" len="med"/>
                <a:tailEnd type="none" w="med" len="med"/>
              </a:ln>
            </p:spPr>
          </p:sp>
        </p:grpSp>
        <p:sp>
          <p:nvSpPr>
            <p:cNvPr id="111750" name="Line 121"/>
            <p:cNvSpPr/>
            <p:nvPr/>
          </p:nvSpPr>
          <p:spPr>
            <a:xfrm>
              <a:off x="2408" y="3285"/>
              <a:ext cx="704" cy="0"/>
            </a:xfrm>
            <a:prstGeom prst="line">
              <a:avLst/>
            </a:prstGeom>
            <a:ln w="25400" cap="flat" cmpd="sng">
              <a:solidFill>
                <a:srgbClr val="0000FF"/>
              </a:solidFill>
              <a:prstDash val="solid"/>
              <a:headEnd type="none" w="med" len="med"/>
              <a:tailEnd type="none" w="med" len="med"/>
            </a:ln>
          </p:spPr>
        </p:sp>
      </p:grpSp>
      <p:sp>
        <p:nvSpPr>
          <p:cNvPr id="111712" name="Rectangle 122"/>
          <p:cNvSpPr/>
          <p:nvPr/>
        </p:nvSpPr>
        <p:spPr>
          <a:xfrm rot="5400000">
            <a:off x="4906963" y="3592513"/>
            <a:ext cx="6699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ALU</a:t>
            </a:r>
            <a:endParaRPr lang="en-US" altLang="zh-CN" b="1">
              <a:latin typeface="Times New Roman" panose="02020603050405020304" pitchFamily="18" charset="0"/>
            </a:endParaRPr>
          </a:p>
        </p:txBody>
      </p:sp>
      <p:grpSp>
        <p:nvGrpSpPr>
          <p:cNvPr id="111713" name="Group 123"/>
          <p:cNvGrpSpPr/>
          <p:nvPr/>
        </p:nvGrpSpPr>
        <p:grpSpPr>
          <a:xfrm>
            <a:off x="3086100" y="1433513"/>
            <a:ext cx="5953125" cy="946150"/>
            <a:chOff x="1043" y="794"/>
            <a:chExt cx="3750" cy="596"/>
          </a:xfrm>
        </p:grpSpPr>
        <p:sp>
          <p:nvSpPr>
            <p:cNvPr id="111728" name="Rectangle 124"/>
            <p:cNvSpPr/>
            <p:nvPr/>
          </p:nvSpPr>
          <p:spPr>
            <a:xfrm>
              <a:off x="1108" y="99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1729" name="Group 125"/>
            <p:cNvGrpSpPr/>
            <p:nvPr/>
          </p:nvGrpSpPr>
          <p:grpSpPr>
            <a:xfrm>
              <a:off x="1104" y="969"/>
              <a:ext cx="624" cy="231"/>
              <a:chOff x="1104" y="969"/>
              <a:chExt cx="624" cy="231"/>
            </a:xfrm>
          </p:grpSpPr>
          <p:sp>
            <p:nvSpPr>
              <p:cNvPr id="111747" name="Rectangle 126"/>
              <p:cNvSpPr/>
              <p:nvPr/>
            </p:nvSpPr>
            <p:spPr>
              <a:xfrm>
                <a:off x="1104" y="990"/>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748" name="Rectangle 127"/>
              <p:cNvSpPr/>
              <p:nvPr/>
            </p:nvSpPr>
            <p:spPr>
              <a:xfrm>
                <a:off x="1286" y="969"/>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11730" name="Group 128"/>
            <p:cNvGrpSpPr/>
            <p:nvPr/>
          </p:nvGrpSpPr>
          <p:grpSpPr>
            <a:xfrm>
              <a:off x="1736" y="986"/>
              <a:ext cx="580" cy="231"/>
              <a:chOff x="1736" y="986"/>
              <a:chExt cx="580" cy="231"/>
            </a:xfrm>
          </p:grpSpPr>
          <p:sp>
            <p:nvSpPr>
              <p:cNvPr id="111745" name="Rectangle 129"/>
              <p:cNvSpPr/>
              <p:nvPr/>
            </p:nvSpPr>
            <p:spPr>
              <a:xfrm>
                <a:off x="1736" y="990"/>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746" name="Rectangle 130"/>
              <p:cNvSpPr/>
              <p:nvPr/>
            </p:nvSpPr>
            <p:spPr>
              <a:xfrm>
                <a:off x="1901" y="986"/>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11731" name="Group 131"/>
            <p:cNvGrpSpPr/>
            <p:nvPr/>
          </p:nvGrpSpPr>
          <p:grpSpPr>
            <a:xfrm>
              <a:off x="2324" y="986"/>
              <a:ext cx="579" cy="231"/>
              <a:chOff x="2324" y="986"/>
              <a:chExt cx="579" cy="231"/>
            </a:xfrm>
          </p:grpSpPr>
          <p:sp>
            <p:nvSpPr>
              <p:cNvPr id="111743" name="Rectangle 132"/>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744" name="Rectangle 133"/>
              <p:cNvSpPr/>
              <p:nvPr/>
            </p:nvSpPr>
            <p:spPr>
              <a:xfrm>
                <a:off x="2488" y="986"/>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11732" name="Rectangle 134"/>
            <p:cNvSpPr/>
            <p:nvPr/>
          </p:nvSpPr>
          <p:spPr>
            <a:xfrm>
              <a:off x="2911" y="99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1733" name="Rectangle 135"/>
            <p:cNvSpPr/>
            <p:nvPr/>
          </p:nvSpPr>
          <p:spPr>
            <a:xfrm>
              <a:off x="3390" y="979"/>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11734" name="Rectangle 136"/>
            <p:cNvSpPr/>
            <p:nvPr/>
          </p:nvSpPr>
          <p:spPr>
            <a:xfrm>
              <a:off x="4613" y="794"/>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1735" name="Rectangle 137"/>
            <p:cNvSpPr/>
            <p:nvPr/>
          </p:nvSpPr>
          <p:spPr>
            <a:xfrm>
              <a:off x="2715"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11736" name="Rectangle 138"/>
            <p:cNvSpPr/>
            <p:nvPr/>
          </p:nvSpPr>
          <p:spPr>
            <a:xfrm>
              <a:off x="2127"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11737" name="Rectangle 139"/>
            <p:cNvSpPr/>
            <p:nvPr/>
          </p:nvSpPr>
          <p:spPr>
            <a:xfrm>
              <a:off x="1539"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1738" name="Rectangle 140"/>
            <p:cNvSpPr/>
            <p:nvPr/>
          </p:nvSpPr>
          <p:spPr>
            <a:xfrm>
              <a:off x="1043"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11739" name="Rectangle 141"/>
            <p:cNvSpPr/>
            <p:nvPr/>
          </p:nvSpPr>
          <p:spPr>
            <a:xfrm>
              <a:off x="1268"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1740" name="Rectangle 142"/>
            <p:cNvSpPr/>
            <p:nvPr/>
          </p:nvSpPr>
          <p:spPr>
            <a:xfrm>
              <a:off x="3573" y="1178"/>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1741" name="Rectangle 143"/>
            <p:cNvSpPr/>
            <p:nvPr/>
          </p:nvSpPr>
          <p:spPr>
            <a:xfrm>
              <a:off x="2443"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1742" name="Rectangle 144"/>
            <p:cNvSpPr/>
            <p:nvPr/>
          </p:nvSpPr>
          <p:spPr>
            <a:xfrm>
              <a:off x="1856"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11714" name="Group 145"/>
          <p:cNvGrpSpPr/>
          <p:nvPr/>
        </p:nvGrpSpPr>
        <p:grpSpPr>
          <a:xfrm>
            <a:off x="1485900" y="2216150"/>
            <a:ext cx="804863" cy="382588"/>
            <a:chOff x="1625" y="1752"/>
            <a:chExt cx="507" cy="241"/>
          </a:xfrm>
        </p:grpSpPr>
        <p:sp>
          <p:nvSpPr>
            <p:cNvPr id="111726" name="Text Box 146"/>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1727" name="Text Box 147"/>
            <p:cNvSpPr txBox="1"/>
            <p:nvPr/>
          </p:nvSpPr>
          <p:spPr>
            <a:xfrm>
              <a:off x="2004" y="176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11715" name="Group 148"/>
          <p:cNvGrpSpPr/>
          <p:nvPr/>
        </p:nvGrpSpPr>
        <p:grpSpPr>
          <a:xfrm>
            <a:off x="3992563" y="3957638"/>
            <a:ext cx="214312" cy="1022350"/>
            <a:chOff x="3033" y="2821"/>
            <a:chExt cx="135" cy="644"/>
          </a:xfrm>
        </p:grpSpPr>
        <p:sp>
          <p:nvSpPr>
            <p:cNvPr id="111724" name="Text Box 149"/>
            <p:cNvSpPr txBox="1"/>
            <p:nvPr/>
          </p:nvSpPr>
          <p:spPr>
            <a:xfrm>
              <a:off x="3040" y="282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1725" name="Text Box 150"/>
            <p:cNvSpPr txBox="1"/>
            <p:nvPr/>
          </p:nvSpPr>
          <p:spPr>
            <a:xfrm>
              <a:off x="3033" y="323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4" name="Group 151"/>
          <p:cNvGrpSpPr/>
          <p:nvPr/>
        </p:nvGrpSpPr>
        <p:grpSpPr>
          <a:xfrm>
            <a:off x="5013325" y="2314575"/>
            <a:ext cx="3733800" cy="2260600"/>
            <a:chOff x="3355" y="1492"/>
            <a:chExt cx="1655" cy="1424"/>
          </a:xfrm>
        </p:grpSpPr>
        <p:sp>
          <p:nvSpPr>
            <p:cNvPr id="111722" name="Text Box 152"/>
            <p:cNvSpPr txBox="1"/>
            <p:nvPr/>
          </p:nvSpPr>
          <p:spPr>
            <a:xfrm>
              <a:off x="3355" y="1492"/>
              <a:ext cx="1655" cy="288"/>
            </a:xfrm>
            <a:prstGeom prst="rect">
              <a:avLst/>
            </a:prstGeom>
            <a:noFill/>
            <a:ln w="12700">
              <a:noFill/>
            </a:ln>
          </p:spPr>
          <p:txBody>
            <a:bodyPr>
              <a:spAutoFit/>
            </a:bodyPr>
            <a:p>
              <a:pP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加蓝色部分，</a:t>
              </a:r>
              <a:r>
                <a:rPr lang="zh-CN" altLang="en-US" sz="2400" b="1">
                  <a:solidFill>
                    <a:srgbClr val="FF0000"/>
                  </a:solidFill>
                  <a:latin typeface="Times New Roman" panose="02020603050405020304" pitchFamily="18" charset="0"/>
                  <a:ea typeface="华文新魏" panose="02010800040101010101" pitchFamily="2" charset="-122"/>
                </a:rPr>
                <a:t>为什么</a:t>
              </a:r>
              <a:r>
                <a:rPr lang="zh-CN" altLang="en-US" b="1">
                  <a:solidFill>
                    <a:srgbClr val="FF0000"/>
                  </a:solidFill>
                  <a:latin typeface="Times New Roman" panose="02020603050405020304" pitchFamily="18" charset="0"/>
                </a:rPr>
                <a:t>？</a:t>
              </a:r>
              <a:endParaRPr lang="zh-CN" altLang="en-US" b="1">
                <a:solidFill>
                  <a:srgbClr val="FF0000"/>
                </a:solidFill>
                <a:latin typeface="Times New Roman" panose="02020603050405020304" pitchFamily="18" charset="0"/>
              </a:endParaRPr>
            </a:p>
          </p:txBody>
        </p:sp>
        <p:sp>
          <p:nvSpPr>
            <p:cNvPr id="111723" name="Line 153"/>
            <p:cNvSpPr/>
            <p:nvPr/>
          </p:nvSpPr>
          <p:spPr>
            <a:xfrm flipH="1">
              <a:off x="3639" y="1747"/>
              <a:ext cx="164" cy="1169"/>
            </a:xfrm>
            <a:prstGeom prst="line">
              <a:avLst/>
            </a:prstGeom>
            <a:ln w="31750" cap="flat" cmpd="sng">
              <a:solidFill>
                <a:schemeClr val="accent2"/>
              </a:solidFill>
              <a:prstDash val="solid"/>
              <a:headEnd type="none" w="med" len="med"/>
              <a:tailEnd type="triangle" w="med" len="med"/>
            </a:ln>
          </p:spPr>
        </p:sp>
      </p:grpSp>
      <p:sp>
        <p:nvSpPr>
          <p:cNvPr id="875674" name="Text Box 154"/>
          <p:cNvSpPr txBox="1"/>
          <p:nvPr/>
        </p:nvSpPr>
        <p:spPr>
          <a:xfrm>
            <a:off x="571500" y="5805488"/>
            <a:ext cx="8181975" cy="830262"/>
          </a:xfrm>
          <a:prstGeom prst="rect">
            <a:avLst/>
          </a:prstGeom>
          <a:noFill/>
          <a:ln w="50800">
            <a:noFill/>
          </a:ln>
        </p:spPr>
        <p:txBody>
          <a:bodyPr>
            <a:spAutoFit/>
          </a:bodyPr>
          <a:p>
            <a:pPr>
              <a:spcBef>
                <a:spcPct val="50000"/>
              </a:spcBef>
            </a:pPr>
            <a:r>
              <a:rPr lang="en-US" altLang="zh-CN" sz="2400" b="1">
                <a:solidFill>
                  <a:srgbClr val="C00000"/>
                </a:solidFill>
                <a:latin typeface="Times New Roman" panose="02020603050405020304" pitchFamily="18" charset="0"/>
                <a:ea typeface="华文新魏" panose="02010800040101010101" pitchFamily="2" charset="-122"/>
              </a:rPr>
              <a:t>RegDst, RegWr, ALUctr, ExtOp, ALUSrc, MemWr, MemtoReg=</a:t>
            </a:r>
            <a:r>
              <a:rPr lang="zh-CN" altLang="en-US" sz="2400" b="1">
                <a:solidFill>
                  <a:srgbClr val="C00000"/>
                </a:solidFill>
                <a:latin typeface="Times New Roman" panose="02020603050405020304" pitchFamily="18" charset="0"/>
                <a:ea typeface="华文新魏" panose="02010800040101010101" pitchFamily="2" charset="-122"/>
              </a:rPr>
              <a:t>？</a:t>
            </a:r>
            <a:endParaRPr lang="zh-CN" altLang="en-US" sz="2400" b="1">
              <a:solidFill>
                <a:srgbClr val="C00000"/>
              </a:solidFill>
              <a:latin typeface="Times New Roman" panose="02020603050405020304" pitchFamily="18" charset="0"/>
              <a:ea typeface="华文新魏" panose="02010800040101010101" pitchFamily="2" charset="-122"/>
            </a:endParaRPr>
          </a:p>
        </p:txBody>
      </p:sp>
      <p:grpSp>
        <p:nvGrpSpPr>
          <p:cNvPr id="111718" name="Group 156"/>
          <p:cNvGrpSpPr/>
          <p:nvPr/>
        </p:nvGrpSpPr>
        <p:grpSpPr>
          <a:xfrm>
            <a:off x="7581900" y="3490913"/>
            <a:ext cx="214313" cy="1022350"/>
            <a:chOff x="3026" y="2814"/>
            <a:chExt cx="135" cy="644"/>
          </a:xfrm>
        </p:grpSpPr>
        <p:sp>
          <p:nvSpPr>
            <p:cNvPr id="111720" name="Text Box 157"/>
            <p:cNvSpPr txBox="1"/>
            <p:nvPr/>
          </p:nvSpPr>
          <p:spPr>
            <a:xfrm>
              <a:off x="3033" y="281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1721" name="Text Box 158"/>
            <p:cNvSpPr txBox="1"/>
            <p:nvPr/>
          </p:nvSpPr>
          <p:spPr>
            <a:xfrm>
              <a:off x="3026" y="3227"/>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111719" name="Line 67"/>
          <p:cNvSpPr/>
          <p:nvPr/>
        </p:nvSpPr>
        <p:spPr>
          <a:xfrm>
            <a:off x="2230438" y="2060575"/>
            <a:ext cx="0" cy="217488"/>
          </a:xfrm>
          <a:prstGeom prst="line">
            <a:avLst/>
          </a:prstGeom>
          <a:ln w="25400" cap="flat" cmpd="sng">
            <a:solidFill>
              <a:schemeClr val="tx1"/>
            </a:solidFill>
            <a:prstDash val="solid"/>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5674"/>
                                        </p:tgtEl>
                                        <p:attrNameLst>
                                          <p:attrName>style.visibility</p:attrName>
                                        </p:attrNameLst>
                                      </p:cBhvr>
                                      <p:to>
                                        <p:strVal val="visible"/>
                                      </p:to>
                                    </p:set>
                                    <p:animEffect transition="in" filter="blinds(horizontal)">
                                      <p:cBhvr>
                                        <p:cTn id="17" dur="500"/>
                                        <p:tgtEl>
                                          <p:spTgt spid="875674"/>
                                        </p:tgtEl>
                                      </p:cBhvr>
                                    </p:animEffect>
                                  </p:childTnLst>
                                  <p:subTnLst>
                                    <p:set>
                                      <p:cBhvr override="childStyle">
                                        <p:cTn dur="1" fill="hold" display="0" masterRel="nextClick" afterEffect="1"/>
                                        <p:tgtEl>
                                          <p:spTgt spid="8756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67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a:xfrm>
            <a:off x="830263" y="0"/>
            <a:ext cx="7742237"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存数</a:t>
            </a:r>
            <a:r>
              <a:rPr lang="en-US" altLang="zh-CN" sz="2000">
                <a:solidFill>
                  <a:srgbClr val="A50021"/>
                </a:solidFill>
                <a:ea typeface="微软雅黑" panose="020B0503020204020204" pitchFamily="34" charset="-122"/>
              </a:rPr>
              <a:t>(sw)</a:t>
            </a:r>
            <a:r>
              <a:rPr lang="zh-CN" altLang="en-US" sz="2000">
                <a:solidFill>
                  <a:srgbClr val="A50021"/>
                </a:solidFill>
                <a:ea typeface="微软雅黑" panose="020B0503020204020204" pitchFamily="34" charset="-122"/>
              </a:rPr>
              <a:t>指令的数据通路</a:t>
            </a:r>
            <a:endParaRPr lang="zh-CN" altLang="en-US" sz="2000">
              <a:solidFill>
                <a:srgbClr val="A50021"/>
              </a:solidFill>
              <a:ea typeface="微软雅黑" panose="020B0503020204020204" pitchFamily="34" charset="-122"/>
            </a:endParaRPr>
          </a:p>
        </p:txBody>
      </p:sp>
      <p:sp>
        <p:nvSpPr>
          <p:cNvPr id="113666" name="Rectangle 3"/>
          <p:cNvSpPr>
            <a:spLocks noGrp="1"/>
          </p:cNvSpPr>
          <p:nvPr>
            <p:ph idx="1"/>
          </p:nvPr>
        </p:nvSpPr>
        <p:spPr>
          <a:xfrm>
            <a:off x="431800" y="654050"/>
            <a:ext cx="8712200" cy="857250"/>
          </a:xfrm>
          <a:ln/>
        </p:spPr>
        <p:txBody>
          <a:bodyPr vert="horz" wrap="square" lIns="63500" tIns="25400" rIns="63500" bIns="25400" anchor="t" anchorCtr="0">
            <a:spAutoFit/>
          </a:bodyPr>
          <a:p>
            <a:r>
              <a:rPr lang="zh-CN" altLang="en-US" sz="2400">
                <a:latin typeface="华文新魏" panose="02010800040101010101" pitchFamily="2" charset="-122"/>
              </a:rPr>
              <a:t>功能：</a:t>
            </a:r>
            <a:r>
              <a:rPr lang="en-US" altLang="zh-CN" sz="2400">
                <a:ea typeface="宋体" panose="02010600030101010101" pitchFamily="2" charset="-122"/>
              </a:rPr>
              <a:t>M[ </a:t>
            </a:r>
            <a:r>
              <a:rPr lang="en-US" altLang="zh-CN" sz="2400">
                <a:solidFill>
                  <a:srgbClr val="0000FF"/>
                </a:solidFill>
                <a:ea typeface="宋体" panose="02010600030101010101" pitchFamily="2" charset="-122"/>
              </a:rPr>
              <a:t>R[rs] + SignExt[imm16] </a:t>
            </a:r>
            <a:r>
              <a:rPr lang="en-US" altLang="zh-CN" sz="2400">
                <a:ea typeface="宋体" panose="02010600030101010101" pitchFamily="2" charset="-122"/>
              </a:rPr>
              <a:t>] </a:t>
            </a:r>
            <a:r>
              <a:rPr lang="en-US" altLang="zh-CN" sz="2400">
                <a:solidFill>
                  <a:srgbClr val="CC0000"/>
                </a:solidFill>
                <a:ea typeface="宋体" panose="02010600030101010101" pitchFamily="2" charset="-122"/>
                <a:sym typeface="Wingdings" panose="05000000000000000000" pitchFamily="2" charset="2"/>
              </a:rPr>
              <a:t>←</a:t>
            </a:r>
            <a:r>
              <a:rPr lang="en-US" altLang="zh-CN" sz="2400">
                <a:solidFill>
                  <a:srgbClr val="0000FF"/>
                </a:solidFill>
                <a:ea typeface="宋体" panose="02010600030101010101" pitchFamily="2" charset="-122"/>
              </a:rPr>
              <a:t> R[rt]</a:t>
            </a:r>
            <a:r>
              <a:rPr lang="en-US" altLang="zh-CN" sz="2400">
                <a:ea typeface="宋体" panose="02010600030101010101" pitchFamily="2" charset="-122"/>
              </a:rPr>
              <a:t>  </a:t>
            </a:r>
            <a:endParaRPr lang="en-US" altLang="zh-CN" sz="2400">
              <a:ea typeface="宋体" panose="02010600030101010101" pitchFamily="2" charset="-122"/>
            </a:endParaRPr>
          </a:p>
          <a:p>
            <a:pPr marL="358775" lvl="1" indent="0">
              <a:buNone/>
            </a:pPr>
            <a:r>
              <a:rPr lang="en-US" altLang="zh-CN" sz="2000">
                <a:solidFill>
                  <a:srgbClr val="0000FF"/>
                </a:solidFill>
                <a:ea typeface="宋体" panose="02010600030101010101" pitchFamily="2" charset="-122"/>
              </a:rPr>
              <a:t>Example: </a:t>
            </a:r>
            <a:r>
              <a:rPr lang="en-US" altLang="zh-CN" sz="2000">
                <a:ea typeface="宋体" panose="02010600030101010101" pitchFamily="2" charset="-122"/>
              </a:rPr>
              <a:t>sw    rt, rs, imm16</a:t>
            </a:r>
            <a:endParaRPr lang="en-US" altLang="zh-CN" sz="2000">
              <a:ea typeface="宋体" panose="02010600030101010101" pitchFamily="2" charset="-122"/>
            </a:endParaRPr>
          </a:p>
        </p:txBody>
      </p:sp>
      <p:grpSp>
        <p:nvGrpSpPr>
          <p:cNvPr id="113667" name="Group 4"/>
          <p:cNvGrpSpPr/>
          <p:nvPr/>
        </p:nvGrpSpPr>
        <p:grpSpPr>
          <a:xfrm>
            <a:off x="4902200" y="3200400"/>
            <a:ext cx="457200" cy="1111250"/>
            <a:chOff x="3120" y="2398"/>
            <a:chExt cx="288" cy="700"/>
          </a:xfrm>
        </p:grpSpPr>
        <p:sp>
          <p:nvSpPr>
            <p:cNvPr id="113813" name="Line 5"/>
            <p:cNvSpPr/>
            <p:nvPr/>
          </p:nvSpPr>
          <p:spPr>
            <a:xfrm>
              <a:off x="3120" y="2398"/>
              <a:ext cx="0" cy="163"/>
            </a:xfrm>
            <a:prstGeom prst="line">
              <a:avLst/>
            </a:prstGeom>
            <a:ln w="25400" cap="flat" cmpd="sng">
              <a:solidFill>
                <a:schemeClr val="tx1"/>
              </a:solidFill>
              <a:prstDash val="solid"/>
              <a:headEnd type="none" w="med" len="med"/>
              <a:tailEnd type="none" w="med" len="med"/>
            </a:ln>
          </p:spPr>
        </p:sp>
        <p:sp>
          <p:nvSpPr>
            <p:cNvPr id="113814" name="Line 6"/>
            <p:cNvSpPr/>
            <p:nvPr/>
          </p:nvSpPr>
          <p:spPr>
            <a:xfrm>
              <a:off x="3128" y="2398"/>
              <a:ext cx="272" cy="163"/>
            </a:xfrm>
            <a:prstGeom prst="line">
              <a:avLst/>
            </a:prstGeom>
            <a:ln w="25400" cap="flat" cmpd="sng">
              <a:solidFill>
                <a:schemeClr val="tx1"/>
              </a:solidFill>
              <a:prstDash val="solid"/>
              <a:headEnd type="none" w="med" len="med"/>
              <a:tailEnd type="none" w="med" len="med"/>
            </a:ln>
          </p:spPr>
        </p:sp>
        <p:sp>
          <p:nvSpPr>
            <p:cNvPr id="113815" name="Line 7"/>
            <p:cNvSpPr/>
            <p:nvPr/>
          </p:nvSpPr>
          <p:spPr>
            <a:xfrm>
              <a:off x="3128" y="2577"/>
              <a:ext cx="128" cy="74"/>
            </a:xfrm>
            <a:prstGeom prst="line">
              <a:avLst/>
            </a:prstGeom>
            <a:ln w="25400" cap="flat" cmpd="sng">
              <a:solidFill>
                <a:schemeClr val="tx1"/>
              </a:solidFill>
              <a:prstDash val="solid"/>
              <a:headEnd type="none" w="med" len="med"/>
              <a:tailEnd type="none" w="med" len="med"/>
            </a:ln>
          </p:spPr>
        </p:sp>
        <p:sp>
          <p:nvSpPr>
            <p:cNvPr id="113816" name="Line 8"/>
            <p:cNvSpPr/>
            <p:nvPr/>
          </p:nvSpPr>
          <p:spPr>
            <a:xfrm>
              <a:off x="3264" y="2667"/>
              <a:ext cx="0" cy="163"/>
            </a:xfrm>
            <a:prstGeom prst="line">
              <a:avLst/>
            </a:prstGeom>
            <a:ln w="25400" cap="flat" cmpd="sng">
              <a:solidFill>
                <a:schemeClr val="tx1"/>
              </a:solidFill>
              <a:prstDash val="solid"/>
              <a:headEnd type="none" w="med" len="med"/>
              <a:tailEnd type="none" w="med" len="med"/>
            </a:ln>
          </p:spPr>
        </p:sp>
        <p:sp>
          <p:nvSpPr>
            <p:cNvPr id="113817" name="Line 9"/>
            <p:cNvSpPr/>
            <p:nvPr/>
          </p:nvSpPr>
          <p:spPr>
            <a:xfrm>
              <a:off x="3408" y="2577"/>
              <a:ext cx="0" cy="342"/>
            </a:xfrm>
            <a:prstGeom prst="line">
              <a:avLst/>
            </a:prstGeom>
            <a:ln w="25400" cap="flat" cmpd="sng">
              <a:solidFill>
                <a:schemeClr val="tx1"/>
              </a:solidFill>
              <a:prstDash val="solid"/>
              <a:headEnd type="none" w="med" len="med"/>
              <a:tailEnd type="none" w="med" len="med"/>
            </a:ln>
          </p:spPr>
        </p:sp>
        <p:sp>
          <p:nvSpPr>
            <p:cNvPr id="113818" name="Line 10"/>
            <p:cNvSpPr/>
            <p:nvPr/>
          </p:nvSpPr>
          <p:spPr>
            <a:xfrm flipV="1">
              <a:off x="3128" y="2830"/>
              <a:ext cx="128" cy="105"/>
            </a:xfrm>
            <a:prstGeom prst="line">
              <a:avLst/>
            </a:prstGeom>
            <a:ln w="25400" cap="flat" cmpd="sng">
              <a:solidFill>
                <a:schemeClr val="tx1"/>
              </a:solidFill>
              <a:prstDash val="solid"/>
              <a:headEnd type="none" w="med" len="med"/>
              <a:tailEnd type="none" w="med" len="med"/>
            </a:ln>
          </p:spPr>
        </p:sp>
        <p:sp>
          <p:nvSpPr>
            <p:cNvPr id="113819" name="Line 11"/>
            <p:cNvSpPr/>
            <p:nvPr/>
          </p:nvSpPr>
          <p:spPr>
            <a:xfrm>
              <a:off x="3120" y="2935"/>
              <a:ext cx="0" cy="163"/>
            </a:xfrm>
            <a:prstGeom prst="line">
              <a:avLst/>
            </a:prstGeom>
            <a:ln w="25400" cap="flat" cmpd="sng">
              <a:solidFill>
                <a:schemeClr val="tx1"/>
              </a:solidFill>
              <a:prstDash val="solid"/>
              <a:headEnd type="none" w="med" len="med"/>
              <a:tailEnd type="none" w="med" len="med"/>
            </a:ln>
          </p:spPr>
        </p:sp>
        <p:sp>
          <p:nvSpPr>
            <p:cNvPr id="113820" name="Line 12"/>
            <p:cNvSpPr/>
            <p:nvPr/>
          </p:nvSpPr>
          <p:spPr>
            <a:xfrm flipV="1">
              <a:off x="3128" y="2919"/>
              <a:ext cx="272" cy="168"/>
            </a:xfrm>
            <a:prstGeom prst="line">
              <a:avLst/>
            </a:prstGeom>
            <a:ln w="25400" cap="flat" cmpd="sng">
              <a:solidFill>
                <a:schemeClr val="tx1"/>
              </a:solidFill>
              <a:prstDash val="solid"/>
              <a:headEnd type="none" w="med" len="med"/>
              <a:tailEnd type="none" w="med" len="med"/>
            </a:ln>
          </p:spPr>
        </p:sp>
      </p:grpSp>
      <p:sp>
        <p:nvSpPr>
          <p:cNvPr id="113668" name="Line 13"/>
          <p:cNvSpPr/>
          <p:nvPr/>
        </p:nvSpPr>
        <p:spPr>
          <a:xfrm flipH="1">
            <a:off x="5346700" y="3756025"/>
            <a:ext cx="2311400" cy="0"/>
          </a:xfrm>
          <a:prstGeom prst="line">
            <a:avLst/>
          </a:prstGeom>
          <a:ln w="25400" cap="flat" cmpd="sng">
            <a:solidFill>
              <a:schemeClr val="tx1"/>
            </a:solidFill>
            <a:prstDash val="solid"/>
            <a:headEnd type="triangle" w="med" len="med"/>
            <a:tailEnd type="none" w="med" len="med"/>
          </a:ln>
        </p:spPr>
      </p:sp>
      <p:sp>
        <p:nvSpPr>
          <p:cNvPr id="113669" name="Line 14"/>
          <p:cNvSpPr/>
          <p:nvPr/>
        </p:nvSpPr>
        <p:spPr>
          <a:xfrm flipH="1">
            <a:off x="5734050" y="3692525"/>
            <a:ext cx="88900" cy="128588"/>
          </a:xfrm>
          <a:prstGeom prst="line">
            <a:avLst/>
          </a:prstGeom>
          <a:ln w="12700" cap="flat" cmpd="sng">
            <a:solidFill>
              <a:schemeClr val="tx1"/>
            </a:solidFill>
            <a:prstDash val="solid"/>
            <a:headEnd type="none" w="med" len="med"/>
            <a:tailEnd type="none" w="med" len="med"/>
          </a:ln>
        </p:spPr>
      </p:sp>
      <p:sp>
        <p:nvSpPr>
          <p:cNvPr id="113670" name="Rectangle 15"/>
          <p:cNvSpPr/>
          <p:nvPr/>
        </p:nvSpPr>
        <p:spPr>
          <a:xfrm>
            <a:off x="5722938" y="36893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671" name="Line 16"/>
          <p:cNvSpPr/>
          <p:nvPr/>
        </p:nvSpPr>
        <p:spPr>
          <a:xfrm>
            <a:off x="5130800" y="2916238"/>
            <a:ext cx="0" cy="401637"/>
          </a:xfrm>
          <a:prstGeom prst="line">
            <a:avLst/>
          </a:prstGeom>
          <a:ln w="25400" cap="flat" cmpd="sng">
            <a:solidFill>
              <a:schemeClr val="tx1"/>
            </a:solidFill>
            <a:prstDash val="solid"/>
            <a:headEnd type="none" w="med" len="med"/>
            <a:tailEnd type="triangle" w="med" len="med"/>
          </a:ln>
        </p:spPr>
      </p:sp>
      <p:sp>
        <p:nvSpPr>
          <p:cNvPr id="113672" name="Rectangle 17"/>
          <p:cNvSpPr/>
          <p:nvPr/>
        </p:nvSpPr>
        <p:spPr>
          <a:xfrm>
            <a:off x="4700588" y="2633663"/>
            <a:ext cx="1343025" cy="396875"/>
          </a:xfrm>
          <a:prstGeom prst="rect">
            <a:avLst/>
          </a:prstGeom>
          <a:noFill/>
          <a:ln w="12700">
            <a:noFill/>
          </a:ln>
        </p:spPr>
        <p:txBody>
          <a:bodyPr lIns="90488" tIns="44450" rIns="90488" bIns="44450">
            <a:spAutoFit/>
          </a:bodyPr>
          <a:p>
            <a:r>
              <a:rPr lang="en-US" altLang="zh-CN" sz="2000" b="1">
                <a:solidFill>
                  <a:srgbClr val="C00000"/>
                </a:solidFill>
                <a:latin typeface="Times New Roman" panose="02020603050405020304" pitchFamily="18" charset="0"/>
              </a:rPr>
              <a:t>ALUctr</a:t>
            </a:r>
            <a:endParaRPr lang="en-US" altLang="zh-CN" sz="2000" b="1">
              <a:solidFill>
                <a:srgbClr val="C00000"/>
              </a:solidFill>
              <a:latin typeface="Times New Roman" panose="02020603050405020304" pitchFamily="18" charset="0"/>
            </a:endParaRPr>
          </a:p>
        </p:txBody>
      </p:sp>
      <p:sp>
        <p:nvSpPr>
          <p:cNvPr id="113673" name="Rectangle 18"/>
          <p:cNvSpPr/>
          <p:nvPr/>
        </p:nvSpPr>
        <p:spPr>
          <a:xfrm>
            <a:off x="827088" y="3822700"/>
            <a:ext cx="541337" cy="366713"/>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13674" name="Rectangle 19"/>
          <p:cNvSpPr/>
          <p:nvPr/>
        </p:nvSpPr>
        <p:spPr>
          <a:xfrm>
            <a:off x="544513" y="3327400"/>
            <a:ext cx="760412"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busW</a:t>
            </a:r>
            <a:endParaRPr lang="en-US" altLang="zh-CN" b="1">
              <a:latin typeface="Times New Roman" panose="02020603050405020304" pitchFamily="18" charset="0"/>
            </a:endParaRPr>
          </a:p>
        </p:txBody>
      </p:sp>
      <p:sp>
        <p:nvSpPr>
          <p:cNvPr id="113675" name="Rectangle 20"/>
          <p:cNvSpPr/>
          <p:nvPr/>
        </p:nvSpPr>
        <p:spPr>
          <a:xfrm>
            <a:off x="1628775" y="3200400"/>
            <a:ext cx="1431925" cy="11303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676" name="Line 21"/>
          <p:cNvSpPr/>
          <p:nvPr/>
        </p:nvSpPr>
        <p:spPr>
          <a:xfrm>
            <a:off x="1647825" y="4125913"/>
            <a:ext cx="130175" cy="84137"/>
          </a:xfrm>
          <a:prstGeom prst="line">
            <a:avLst/>
          </a:prstGeom>
          <a:ln w="25400" cap="flat" cmpd="sng">
            <a:solidFill>
              <a:schemeClr val="tx1"/>
            </a:solidFill>
            <a:prstDash val="solid"/>
            <a:headEnd type="none" w="med" len="med"/>
            <a:tailEnd type="none" w="med" len="med"/>
          </a:ln>
        </p:spPr>
      </p:sp>
      <p:sp>
        <p:nvSpPr>
          <p:cNvPr id="113677" name="Line 22"/>
          <p:cNvSpPr/>
          <p:nvPr/>
        </p:nvSpPr>
        <p:spPr>
          <a:xfrm flipH="1">
            <a:off x="1622425" y="4200525"/>
            <a:ext cx="155575" cy="93663"/>
          </a:xfrm>
          <a:prstGeom prst="line">
            <a:avLst/>
          </a:prstGeom>
          <a:ln w="25400" cap="flat" cmpd="sng">
            <a:solidFill>
              <a:schemeClr val="tx1"/>
            </a:solidFill>
            <a:prstDash val="solid"/>
            <a:headEnd type="none" w="med" len="med"/>
            <a:tailEnd type="none" w="med" len="med"/>
          </a:ln>
        </p:spPr>
      </p:sp>
      <p:sp>
        <p:nvSpPr>
          <p:cNvPr id="113678" name="Oval 23"/>
          <p:cNvSpPr/>
          <p:nvPr/>
        </p:nvSpPr>
        <p:spPr>
          <a:xfrm>
            <a:off x="1476375" y="4141788"/>
            <a:ext cx="127000" cy="117475"/>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679" name="Rectangle 24"/>
          <p:cNvSpPr/>
          <p:nvPr/>
        </p:nvSpPr>
        <p:spPr>
          <a:xfrm>
            <a:off x="971550" y="2636838"/>
            <a:ext cx="976313"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RegWr</a:t>
            </a:r>
            <a:endParaRPr lang="en-US" altLang="zh-CN" sz="2000" b="1">
              <a:solidFill>
                <a:srgbClr val="C00000"/>
              </a:solidFill>
              <a:latin typeface="Times New Roman" panose="02020603050405020304" pitchFamily="18" charset="0"/>
            </a:endParaRPr>
          </a:p>
        </p:txBody>
      </p:sp>
      <p:sp>
        <p:nvSpPr>
          <p:cNvPr id="113680" name="Line 25"/>
          <p:cNvSpPr/>
          <p:nvPr/>
        </p:nvSpPr>
        <p:spPr>
          <a:xfrm flipH="1">
            <a:off x="622300" y="3686175"/>
            <a:ext cx="1016000" cy="0"/>
          </a:xfrm>
          <a:prstGeom prst="line">
            <a:avLst/>
          </a:prstGeom>
          <a:ln w="25400" cap="flat" cmpd="sng">
            <a:solidFill>
              <a:schemeClr val="tx1"/>
            </a:solidFill>
            <a:prstDash val="solid"/>
            <a:headEnd type="triangle" w="med" len="med"/>
            <a:tailEnd type="none" w="med" len="med"/>
          </a:ln>
        </p:spPr>
      </p:sp>
      <p:sp>
        <p:nvSpPr>
          <p:cNvPr id="113681" name="Line 26"/>
          <p:cNvSpPr/>
          <p:nvPr/>
        </p:nvSpPr>
        <p:spPr>
          <a:xfrm flipH="1">
            <a:off x="1162050" y="3621088"/>
            <a:ext cx="88900" cy="128587"/>
          </a:xfrm>
          <a:prstGeom prst="line">
            <a:avLst/>
          </a:prstGeom>
          <a:ln w="12700" cap="flat" cmpd="sng">
            <a:solidFill>
              <a:schemeClr val="tx1"/>
            </a:solidFill>
            <a:prstDash val="solid"/>
            <a:headEnd type="none" w="med" len="med"/>
            <a:tailEnd type="none" w="med" len="med"/>
          </a:ln>
        </p:spPr>
      </p:sp>
      <p:sp>
        <p:nvSpPr>
          <p:cNvPr id="113682" name="Rectangle 27"/>
          <p:cNvSpPr/>
          <p:nvPr/>
        </p:nvSpPr>
        <p:spPr>
          <a:xfrm>
            <a:off x="1138238" y="36258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683" name="Line 28"/>
          <p:cNvSpPr/>
          <p:nvPr/>
        </p:nvSpPr>
        <p:spPr>
          <a:xfrm>
            <a:off x="3086100" y="3330575"/>
            <a:ext cx="1803400" cy="0"/>
          </a:xfrm>
          <a:prstGeom prst="line">
            <a:avLst/>
          </a:prstGeom>
          <a:ln w="25400" cap="flat" cmpd="sng">
            <a:solidFill>
              <a:schemeClr val="tx1"/>
            </a:solidFill>
            <a:prstDash val="solid"/>
            <a:headEnd type="none" w="med" len="med"/>
            <a:tailEnd type="triangle" w="med" len="med"/>
          </a:ln>
        </p:spPr>
      </p:sp>
      <p:sp>
        <p:nvSpPr>
          <p:cNvPr id="113684" name="Line 29"/>
          <p:cNvSpPr/>
          <p:nvPr/>
        </p:nvSpPr>
        <p:spPr>
          <a:xfrm flipH="1">
            <a:off x="4057650" y="3265488"/>
            <a:ext cx="88900" cy="130175"/>
          </a:xfrm>
          <a:prstGeom prst="line">
            <a:avLst/>
          </a:prstGeom>
          <a:ln w="12700" cap="flat" cmpd="sng">
            <a:solidFill>
              <a:schemeClr val="tx1"/>
            </a:solidFill>
            <a:prstDash val="solid"/>
            <a:headEnd type="none" w="med" len="med"/>
            <a:tailEnd type="none" w="med" len="med"/>
          </a:ln>
        </p:spPr>
      </p:sp>
      <p:sp>
        <p:nvSpPr>
          <p:cNvPr id="113685" name="Rectangle 30"/>
          <p:cNvSpPr/>
          <p:nvPr/>
        </p:nvSpPr>
        <p:spPr>
          <a:xfrm>
            <a:off x="4029075" y="326072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686" name="Rectangle 31"/>
          <p:cNvSpPr/>
          <p:nvPr/>
        </p:nvSpPr>
        <p:spPr>
          <a:xfrm>
            <a:off x="3178175" y="2924175"/>
            <a:ext cx="6953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busA</a:t>
            </a:r>
            <a:endParaRPr lang="en-US" altLang="zh-CN" b="1">
              <a:latin typeface="Times New Roman" panose="02020603050405020304" pitchFamily="18" charset="0"/>
            </a:endParaRPr>
          </a:p>
        </p:txBody>
      </p:sp>
      <p:sp>
        <p:nvSpPr>
          <p:cNvPr id="113687" name="Line 32"/>
          <p:cNvSpPr/>
          <p:nvPr/>
        </p:nvSpPr>
        <p:spPr>
          <a:xfrm flipV="1">
            <a:off x="1778000" y="2962275"/>
            <a:ext cx="0" cy="238125"/>
          </a:xfrm>
          <a:prstGeom prst="line">
            <a:avLst/>
          </a:prstGeom>
          <a:ln w="25400" cap="flat" cmpd="sng">
            <a:solidFill>
              <a:schemeClr val="tx1"/>
            </a:solidFill>
            <a:prstDash val="solid"/>
            <a:headEnd type="none" w="med" len="med"/>
            <a:tailEnd type="none" w="med" len="med"/>
          </a:ln>
        </p:spPr>
      </p:sp>
      <p:sp>
        <p:nvSpPr>
          <p:cNvPr id="113688" name="Line 33"/>
          <p:cNvSpPr/>
          <p:nvPr/>
        </p:nvSpPr>
        <p:spPr>
          <a:xfrm>
            <a:off x="3086100" y="4183063"/>
            <a:ext cx="965200" cy="0"/>
          </a:xfrm>
          <a:prstGeom prst="line">
            <a:avLst/>
          </a:prstGeom>
          <a:ln w="25400" cap="flat" cmpd="sng">
            <a:solidFill>
              <a:schemeClr val="tx1"/>
            </a:solidFill>
            <a:prstDash val="solid"/>
            <a:headEnd type="none" w="med" len="med"/>
            <a:tailEnd type="triangle" w="med" len="med"/>
          </a:ln>
        </p:spPr>
      </p:sp>
      <p:sp>
        <p:nvSpPr>
          <p:cNvPr id="113689" name="Line 34"/>
          <p:cNvSpPr/>
          <p:nvPr/>
        </p:nvSpPr>
        <p:spPr>
          <a:xfrm flipH="1">
            <a:off x="3600450" y="4117975"/>
            <a:ext cx="88900" cy="130175"/>
          </a:xfrm>
          <a:prstGeom prst="line">
            <a:avLst/>
          </a:prstGeom>
          <a:ln w="12700" cap="flat" cmpd="sng">
            <a:solidFill>
              <a:schemeClr val="tx1"/>
            </a:solidFill>
            <a:prstDash val="solid"/>
            <a:headEnd type="none" w="med" len="med"/>
            <a:tailEnd type="none" w="med" len="med"/>
          </a:ln>
        </p:spPr>
      </p:sp>
      <p:sp>
        <p:nvSpPr>
          <p:cNvPr id="113690" name="Rectangle 35"/>
          <p:cNvSpPr/>
          <p:nvPr/>
        </p:nvSpPr>
        <p:spPr>
          <a:xfrm>
            <a:off x="3287713" y="412273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691" name="Rectangle 36"/>
          <p:cNvSpPr/>
          <p:nvPr/>
        </p:nvSpPr>
        <p:spPr>
          <a:xfrm>
            <a:off x="3192463" y="3751263"/>
            <a:ext cx="6826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busB</a:t>
            </a:r>
            <a:endParaRPr lang="en-US" altLang="zh-CN" b="1">
              <a:latin typeface="Times New Roman" panose="02020603050405020304" pitchFamily="18" charset="0"/>
            </a:endParaRPr>
          </a:p>
        </p:txBody>
      </p:sp>
      <p:sp>
        <p:nvSpPr>
          <p:cNvPr id="113692" name="Line 37"/>
          <p:cNvSpPr/>
          <p:nvPr/>
        </p:nvSpPr>
        <p:spPr>
          <a:xfrm flipH="1">
            <a:off x="1003300" y="4183063"/>
            <a:ext cx="482600" cy="0"/>
          </a:xfrm>
          <a:prstGeom prst="line">
            <a:avLst/>
          </a:prstGeom>
          <a:ln w="25400" cap="flat" cmpd="sng">
            <a:solidFill>
              <a:schemeClr val="tx1"/>
            </a:solidFill>
            <a:prstDash val="solid"/>
            <a:headEnd type="none" w="med" len="med"/>
            <a:tailEnd type="none" w="med" len="med"/>
          </a:ln>
        </p:spPr>
      </p:sp>
      <p:sp>
        <p:nvSpPr>
          <p:cNvPr id="113693" name="Line 38"/>
          <p:cNvSpPr/>
          <p:nvPr/>
        </p:nvSpPr>
        <p:spPr>
          <a:xfrm>
            <a:off x="2921000" y="2774950"/>
            <a:ext cx="0" cy="400050"/>
          </a:xfrm>
          <a:prstGeom prst="line">
            <a:avLst/>
          </a:prstGeom>
          <a:ln w="25400" cap="flat" cmpd="sng">
            <a:solidFill>
              <a:schemeClr val="tx1"/>
            </a:solidFill>
            <a:prstDash val="solid"/>
            <a:headEnd type="none" w="med" len="med"/>
            <a:tailEnd type="none" w="med" len="med"/>
          </a:ln>
        </p:spPr>
      </p:sp>
      <p:sp>
        <p:nvSpPr>
          <p:cNvPr id="113694" name="Line 39"/>
          <p:cNvSpPr/>
          <p:nvPr/>
        </p:nvSpPr>
        <p:spPr>
          <a:xfrm flipV="1">
            <a:off x="2851150" y="2897188"/>
            <a:ext cx="139700" cy="155575"/>
          </a:xfrm>
          <a:prstGeom prst="line">
            <a:avLst/>
          </a:prstGeom>
          <a:ln w="12700" cap="flat" cmpd="sng">
            <a:solidFill>
              <a:schemeClr val="tx1"/>
            </a:solidFill>
            <a:prstDash val="solid"/>
            <a:headEnd type="none" w="med" len="med"/>
            <a:tailEnd type="none" w="med" len="med"/>
          </a:ln>
        </p:spPr>
      </p:sp>
      <p:sp>
        <p:nvSpPr>
          <p:cNvPr id="113695" name="Rectangle 40"/>
          <p:cNvSpPr/>
          <p:nvPr/>
        </p:nvSpPr>
        <p:spPr>
          <a:xfrm>
            <a:off x="26781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3696" name="Line 41"/>
          <p:cNvSpPr/>
          <p:nvPr/>
        </p:nvSpPr>
        <p:spPr>
          <a:xfrm>
            <a:off x="2082800" y="2562225"/>
            <a:ext cx="0" cy="612775"/>
          </a:xfrm>
          <a:prstGeom prst="line">
            <a:avLst/>
          </a:prstGeom>
          <a:ln w="25400" cap="flat" cmpd="sng">
            <a:solidFill>
              <a:schemeClr val="tx1"/>
            </a:solidFill>
            <a:prstDash val="solid"/>
            <a:headEnd type="none" w="med" len="med"/>
            <a:tailEnd type="none" w="med" len="med"/>
          </a:ln>
        </p:spPr>
      </p:sp>
      <p:sp>
        <p:nvSpPr>
          <p:cNvPr id="113697" name="Line 42"/>
          <p:cNvSpPr/>
          <p:nvPr/>
        </p:nvSpPr>
        <p:spPr>
          <a:xfrm flipV="1">
            <a:off x="2012950" y="2897188"/>
            <a:ext cx="139700" cy="155575"/>
          </a:xfrm>
          <a:prstGeom prst="line">
            <a:avLst/>
          </a:prstGeom>
          <a:ln w="12700" cap="flat" cmpd="sng">
            <a:solidFill>
              <a:schemeClr val="tx1"/>
            </a:solidFill>
            <a:prstDash val="solid"/>
            <a:headEnd type="none" w="med" len="med"/>
            <a:tailEnd type="none" w="med" len="med"/>
          </a:ln>
        </p:spPr>
      </p:sp>
      <p:sp>
        <p:nvSpPr>
          <p:cNvPr id="113698" name="Rectangle 43"/>
          <p:cNvSpPr/>
          <p:nvPr/>
        </p:nvSpPr>
        <p:spPr>
          <a:xfrm>
            <a:off x="18399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3699" name="Line 44"/>
          <p:cNvSpPr/>
          <p:nvPr/>
        </p:nvSpPr>
        <p:spPr>
          <a:xfrm>
            <a:off x="2463800" y="2774950"/>
            <a:ext cx="0" cy="400050"/>
          </a:xfrm>
          <a:prstGeom prst="line">
            <a:avLst/>
          </a:prstGeom>
          <a:ln w="25400" cap="flat" cmpd="sng">
            <a:solidFill>
              <a:schemeClr val="tx1"/>
            </a:solidFill>
            <a:prstDash val="solid"/>
            <a:headEnd type="none" w="med" len="med"/>
            <a:tailEnd type="none" w="med" len="med"/>
          </a:ln>
        </p:spPr>
      </p:sp>
      <p:sp>
        <p:nvSpPr>
          <p:cNvPr id="113700" name="Line 45"/>
          <p:cNvSpPr/>
          <p:nvPr/>
        </p:nvSpPr>
        <p:spPr>
          <a:xfrm flipV="1">
            <a:off x="2393950" y="2897188"/>
            <a:ext cx="139700" cy="155575"/>
          </a:xfrm>
          <a:prstGeom prst="line">
            <a:avLst/>
          </a:prstGeom>
          <a:ln w="12700" cap="flat" cmpd="sng">
            <a:solidFill>
              <a:schemeClr val="tx1"/>
            </a:solidFill>
            <a:prstDash val="solid"/>
            <a:headEnd type="none" w="med" len="med"/>
            <a:tailEnd type="none" w="med" len="med"/>
          </a:ln>
        </p:spPr>
      </p:sp>
      <p:sp>
        <p:nvSpPr>
          <p:cNvPr id="113701" name="Rectangle 46"/>
          <p:cNvSpPr/>
          <p:nvPr/>
        </p:nvSpPr>
        <p:spPr>
          <a:xfrm>
            <a:off x="2220913" y="2759075"/>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a:t>
            </a:r>
            <a:endParaRPr lang="zh-CN" altLang="en-US" b="1">
              <a:latin typeface="Times New Roman" panose="02020603050405020304" pitchFamily="18" charset="0"/>
            </a:endParaRPr>
          </a:p>
        </p:txBody>
      </p:sp>
      <p:sp>
        <p:nvSpPr>
          <p:cNvPr id="113702" name="Rectangle 47"/>
          <p:cNvSpPr/>
          <p:nvPr/>
        </p:nvSpPr>
        <p:spPr>
          <a:xfrm>
            <a:off x="1839913" y="3186113"/>
            <a:ext cx="5159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Rw</a:t>
            </a:r>
            <a:endParaRPr lang="en-US" altLang="zh-CN" b="1">
              <a:latin typeface="Times New Roman" panose="02020603050405020304" pitchFamily="18" charset="0"/>
            </a:endParaRPr>
          </a:p>
        </p:txBody>
      </p:sp>
      <p:sp>
        <p:nvSpPr>
          <p:cNvPr id="113703" name="Rectangle 48"/>
          <p:cNvSpPr/>
          <p:nvPr/>
        </p:nvSpPr>
        <p:spPr>
          <a:xfrm>
            <a:off x="2297113" y="3186113"/>
            <a:ext cx="4651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Ra</a:t>
            </a:r>
            <a:endParaRPr lang="en-US" altLang="zh-CN" b="1">
              <a:latin typeface="Times New Roman" panose="02020603050405020304" pitchFamily="18" charset="0"/>
            </a:endParaRPr>
          </a:p>
        </p:txBody>
      </p:sp>
      <p:sp>
        <p:nvSpPr>
          <p:cNvPr id="113704" name="Rectangle 49"/>
          <p:cNvSpPr/>
          <p:nvPr/>
        </p:nvSpPr>
        <p:spPr>
          <a:xfrm>
            <a:off x="2678113" y="318611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Rb</a:t>
            </a:r>
            <a:endParaRPr lang="en-US" altLang="zh-CN" b="1">
              <a:latin typeface="Times New Roman" panose="02020603050405020304" pitchFamily="18" charset="0"/>
            </a:endParaRPr>
          </a:p>
        </p:txBody>
      </p:sp>
      <p:sp>
        <p:nvSpPr>
          <p:cNvPr id="113705" name="Rectangle 50"/>
          <p:cNvSpPr/>
          <p:nvPr/>
        </p:nvSpPr>
        <p:spPr>
          <a:xfrm>
            <a:off x="1839913" y="3470275"/>
            <a:ext cx="1093787" cy="642938"/>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 32-</a:t>
            </a:r>
            <a:r>
              <a:rPr lang="en-US" altLang="zh-CN" b="1">
                <a:latin typeface="Times New Roman" panose="02020603050405020304" pitchFamily="18" charset="0"/>
              </a:rPr>
              <a:t>bit</a:t>
            </a:r>
            <a:endParaRPr lang="en-US" altLang="zh-CN" b="1">
              <a:latin typeface="Times New Roman" panose="02020603050405020304" pitchFamily="18" charset="0"/>
            </a:endParaRPr>
          </a:p>
          <a:p>
            <a:r>
              <a:rPr lang="en-US" altLang="zh-CN" b="1">
                <a:latin typeface="Times New Roman" panose="02020603050405020304" pitchFamily="18" charset="0"/>
              </a:rPr>
              <a:t>Registers</a:t>
            </a:r>
            <a:endParaRPr lang="en-US" altLang="zh-CN" b="1">
              <a:latin typeface="Times New Roman" panose="02020603050405020304" pitchFamily="18" charset="0"/>
            </a:endParaRPr>
          </a:p>
        </p:txBody>
      </p:sp>
      <p:sp>
        <p:nvSpPr>
          <p:cNvPr id="113706" name="Line 51"/>
          <p:cNvSpPr/>
          <p:nvPr/>
        </p:nvSpPr>
        <p:spPr>
          <a:xfrm flipH="1">
            <a:off x="603250" y="5683250"/>
            <a:ext cx="7797800" cy="0"/>
          </a:xfrm>
          <a:prstGeom prst="line">
            <a:avLst/>
          </a:prstGeom>
          <a:ln w="25400" cap="flat" cmpd="sng">
            <a:solidFill>
              <a:schemeClr val="tx1"/>
            </a:solidFill>
            <a:prstDash val="solid"/>
            <a:headEnd type="none" w="med" len="med"/>
            <a:tailEnd type="none" w="med" len="med"/>
          </a:ln>
        </p:spPr>
      </p:sp>
      <p:sp>
        <p:nvSpPr>
          <p:cNvPr id="113707" name="Line 52"/>
          <p:cNvSpPr/>
          <p:nvPr/>
        </p:nvSpPr>
        <p:spPr>
          <a:xfrm flipV="1">
            <a:off x="615950" y="3673475"/>
            <a:ext cx="0" cy="2014538"/>
          </a:xfrm>
          <a:prstGeom prst="line">
            <a:avLst/>
          </a:prstGeom>
          <a:ln w="25400" cap="flat" cmpd="sng">
            <a:solidFill>
              <a:schemeClr val="tx1"/>
            </a:solidFill>
            <a:prstDash val="solid"/>
            <a:headEnd type="none" w="med" len="med"/>
            <a:tailEnd type="none" w="med" len="med"/>
          </a:ln>
        </p:spPr>
      </p:sp>
      <p:sp>
        <p:nvSpPr>
          <p:cNvPr id="113708" name="Rectangle 53"/>
          <p:cNvSpPr/>
          <p:nvPr/>
        </p:nvSpPr>
        <p:spPr>
          <a:xfrm>
            <a:off x="2449513" y="2546350"/>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sp>
        <p:nvSpPr>
          <p:cNvPr id="113709" name="Rectangle 54"/>
          <p:cNvSpPr/>
          <p:nvPr/>
        </p:nvSpPr>
        <p:spPr>
          <a:xfrm>
            <a:off x="2051050" y="1700213"/>
            <a:ext cx="4270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nvGrpSpPr>
          <p:cNvPr id="113710" name="Group 55"/>
          <p:cNvGrpSpPr/>
          <p:nvPr/>
        </p:nvGrpSpPr>
        <p:grpSpPr>
          <a:xfrm>
            <a:off x="4064000" y="3911600"/>
            <a:ext cx="304800" cy="1065213"/>
            <a:chOff x="2592" y="2846"/>
            <a:chExt cx="192" cy="671"/>
          </a:xfrm>
        </p:grpSpPr>
        <p:sp>
          <p:nvSpPr>
            <p:cNvPr id="113809" name="Line 56"/>
            <p:cNvSpPr/>
            <p:nvPr/>
          </p:nvSpPr>
          <p:spPr>
            <a:xfrm>
              <a:off x="2592" y="2846"/>
              <a:ext cx="0" cy="655"/>
            </a:xfrm>
            <a:prstGeom prst="line">
              <a:avLst/>
            </a:prstGeom>
            <a:ln w="25400" cap="flat" cmpd="sng">
              <a:solidFill>
                <a:schemeClr val="tx1"/>
              </a:solidFill>
              <a:prstDash val="solid"/>
              <a:headEnd type="none" w="med" len="med"/>
              <a:tailEnd type="none" w="med" len="med"/>
            </a:ln>
          </p:spPr>
        </p:sp>
        <p:sp>
          <p:nvSpPr>
            <p:cNvPr id="113810" name="Line 57"/>
            <p:cNvSpPr/>
            <p:nvPr/>
          </p:nvSpPr>
          <p:spPr>
            <a:xfrm>
              <a:off x="2600" y="2846"/>
              <a:ext cx="176" cy="73"/>
            </a:xfrm>
            <a:prstGeom prst="line">
              <a:avLst/>
            </a:prstGeom>
            <a:ln w="25400" cap="flat" cmpd="sng">
              <a:solidFill>
                <a:schemeClr val="tx1"/>
              </a:solidFill>
              <a:prstDash val="solid"/>
              <a:headEnd type="none" w="med" len="med"/>
              <a:tailEnd type="none" w="med" len="med"/>
            </a:ln>
          </p:spPr>
        </p:sp>
        <p:sp>
          <p:nvSpPr>
            <p:cNvPr id="113811" name="Line 58"/>
            <p:cNvSpPr/>
            <p:nvPr/>
          </p:nvSpPr>
          <p:spPr>
            <a:xfrm flipV="1">
              <a:off x="2600" y="3412"/>
              <a:ext cx="176" cy="105"/>
            </a:xfrm>
            <a:prstGeom prst="line">
              <a:avLst/>
            </a:prstGeom>
            <a:ln w="25400" cap="flat" cmpd="sng">
              <a:solidFill>
                <a:schemeClr val="tx1"/>
              </a:solidFill>
              <a:prstDash val="solid"/>
              <a:headEnd type="none" w="med" len="med"/>
              <a:tailEnd type="none" w="med" len="med"/>
            </a:ln>
          </p:spPr>
        </p:sp>
        <p:sp>
          <p:nvSpPr>
            <p:cNvPr id="113812" name="Line 59"/>
            <p:cNvSpPr/>
            <p:nvPr/>
          </p:nvSpPr>
          <p:spPr>
            <a:xfrm>
              <a:off x="2784" y="2935"/>
              <a:ext cx="0" cy="477"/>
            </a:xfrm>
            <a:prstGeom prst="line">
              <a:avLst/>
            </a:prstGeom>
            <a:ln w="25400" cap="flat" cmpd="sng">
              <a:solidFill>
                <a:schemeClr val="tx1"/>
              </a:solidFill>
              <a:prstDash val="solid"/>
              <a:headEnd type="none" w="med" len="med"/>
              <a:tailEnd type="none" w="med" len="med"/>
            </a:ln>
          </p:spPr>
        </p:sp>
      </p:grpSp>
      <p:grpSp>
        <p:nvGrpSpPr>
          <p:cNvPr id="113711" name="Group 60"/>
          <p:cNvGrpSpPr/>
          <p:nvPr/>
        </p:nvGrpSpPr>
        <p:grpSpPr>
          <a:xfrm>
            <a:off x="1346200" y="2300288"/>
            <a:ext cx="1168400" cy="284162"/>
            <a:chOff x="880" y="1831"/>
            <a:chExt cx="736" cy="179"/>
          </a:xfrm>
        </p:grpSpPr>
        <p:sp>
          <p:nvSpPr>
            <p:cNvPr id="113805" name="Line 61"/>
            <p:cNvSpPr/>
            <p:nvPr/>
          </p:nvSpPr>
          <p:spPr>
            <a:xfrm flipH="1">
              <a:off x="880" y="1831"/>
              <a:ext cx="736" cy="0"/>
            </a:xfrm>
            <a:prstGeom prst="line">
              <a:avLst/>
            </a:prstGeom>
            <a:ln w="25400" cap="flat" cmpd="sng">
              <a:solidFill>
                <a:schemeClr val="tx1"/>
              </a:solidFill>
              <a:prstDash val="solid"/>
              <a:headEnd type="none" w="med" len="med"/>
              <a:tailEnd type="none" w="med" len="med"/>
            </a:ln>
          </p:spPr>
        </p:sp>
        <p:sp>
          <p:nvSpPr>
            <p:cNvPr id="113806" name="Line 62"/>
            <p:cNvSpPr/>
            <p:nvPr/>
          </p:nvSpPr>
          <p:spPr>
            <a:xfrm flipH="1">
              <a:off x="1504" y="1839"/>
              <a:ext cx="112" cy="163"/>
            </a:xfrm>
            <a:prstGeom prst="line">
              <a:avLst/>
            </a:prstGeom>
            <a:ln w="25400" cap="flat" cmpd="sng">
              <a:solidFill>
                <a:schemeClr val="tx1"/>
              </a:solidFill>
              <a:prstDash val="solid"/>
              <a:headEnd type="none" w="med" len="med"/>
              <a:tailEnd type="none" w="med" len="med"/>
            </a:ln>
          </p:spPr>
        </p:sp>
        <p:sp>
          <p:nvSpPr>
            <p:cNvPr id="113807" name="Line 63"/>
            <p:cNvSpPr/>
            <p:nvPr/>
          </p:nvSpPr>
          <p:spPr>
            <a:xfrm>
              <a:off x="896" y="1839"/>
              <a:ext cx="80" cy="163"/>
            </a:xfrm>
            <a:prstGeom prst="line">
              <a:avLst/>
            </a:prstGeom>
            <a:ln w="25400" cap="flat" cmpd="sng">
              <a:solidFill>
                <a:schemeClr val="tx1"/>
              </a:solidFill>
              <a:prstDash val="solid"/>
              <a:headEnd type="none" w="med" len="med"/>
              <a:tailEnd type="none" w="med" len="med"/>
            </a:ln>
          </p:spPr>
        </p:sp>
        <p:sp>
          <p:nvSpPr>
            <p:cNvPr id="113808" name="Line 64"/>
            <p:cNvSpPr/>
            <p:nvPr/>
          </p:nvSpPr>
          <p:spPr>
            <a:xfrm flipH="1">
              <a:off x="976" y="2010"/>
              <a:ext cx="544" cy="0"/>
            </a:xfrm>
            <a:prstGeom prst="line">
              <a:avLst/>
            </a:prstGeom>
            <a:ln w="25400" cap="flat" cmpd="sng">
              <a:solidFill>
                <a:schemeClr val="tx1"/>
              </a:solidFill>
              <a:prstDash val="solid"/>
              <a:headEnd type="none" w="med" len="med"/>
              <a:tailEnd type="none" w="med" len="med"/>
            </a:ln>
          </p:spPr>
        </p:sp>
      </p:grpSp>
      <p:sp>
        <p:nvSpPr>
          <p:cNvPr id="113712" name="Rectangle 65"/>
          <p:cNvSpPr/>
          <p:nvPr/>
        </p:nvSpPr>
        <p:spPr>
          <a:xfrm>
            <a:off x="2846388" y="2546350"/>
            <a:ext cx="427037" cy="366713"/>
          </a:xfrm>
          <a:prstGeom prst="rect">
            <a:avLst/>
          </a:prstGeom>
          <a:noFill/>
          <a:ln w="12700">
            <a:noFill/>
          </a:ln>
        </p:spPr>
        <p:txBody>
          <a:bodyPr wrap="none" lIns="90488" tIns="44450" rIns="90488" bIns="44450">
            <a:spAutoFit/>
          </a:bodyPr>
          <a:p>
            <a:pPr algn="ctr"/>
            <a:r>
              <a:rPr lang="en-US" altLang="zh-CN" b="1">
                <a:latin typeface="Times New Roman" panose="02020603050405020304" pitchFamily="18" charset="0"/>
              </a:rPr>
              <a:t>Rt</a:t>
            </a:r>
            <a:endParaRPr lang="en-US" altLang="zh-CN" b="1">
              <a:latin typeface="Times New Roman" panose="02020603050405020304" pitchFamily="18" charset="0"/>
            </a:endParaRPr>
          </a:p>
        </p:txBody>
      </p:sp>
      <p:sp>
        <p:nvSpPr>
          <p:cNvPr id="113713" name="Line 67"/>
          <p:cNvSpPr/>
          <p:nvPr/>
        </p:nvSpPr>
        <p:spPr>
          <a:xfrm>
            <a:off x="1625600" y="2063750"/>
            <a:ext cx="0" cy="217488"/>
          </a:xfrm>
          <a:prstGeom prst="line">
            <a:avLst/>
          </a:prstGeom>
          <a:ln w="25400" cap="flat" cmpd="sng">
            <a:solidFill>
              <a:schemeClr val="tx1"/>
            </a:solidFill>
            <a:prstDash val="solid"/>
            <a:headEnd type="none" w="med" len="med"/>
            <a:tailEnd type="none" w="med" len="med"/>
          </a:ln>
        </p:spPr>
      </p:sp>
      <p:sp>
        <p:nvSpPr>
          <p:cNvPr id="113714" name="Rectangle 68"/>
          <p:cNvSpPr/>
          <p:nvPr/>
        </p:nvSpPr>
        <p:spPr>
          <a:xfrm>
            <a:off x="1401763" y="1700213"/>
            <a:ext cx="477837"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Rd</a:t>
            </a:r>
            <a:endParaRPr lang="en-US" altLang="zh-CN" b="1">
              <a:latin typeface="Times New Roman" panose="02020603050405020304" pitchFamily="18" charset="0"/>
            </a:endParaRPr>
          </a:p>
        </p:txBody>
      </p:sp>
      <p:sp>
        <p:nvSpPr>
          <p:cNvPr id="113715" name="Line 69"/>
          <p:cNvSpPr/>
          <p:nvPr/>
        </p:nvSpPr>
        <p:spPr>
          <a:xfrm flipH="1">
            <a:off x="522288" y="2478088"/>
            <a:ext cx="939800" cy="0"/>
          </a:xfrm>
          <a:prstGeom prst="line">
            <a:avLst/>
          </a:prstGeom>
          <a:ln w="25400" cap="flat" cmpd="sng">
            <a:solidFill>
              <a:schemeClr val="tx1"/>
            </a:solidFill>
            <a:prstDash val="solid"/>
            <a:headEnd type="triangle" w="med" len="med"/>
            <a:tailEnd type="none" w="med" len="med"/>
          </a:ln>
        </p:spPr>
      </p:sp>
      <p:sp>
        <p:nvSpPr>
          <p:cNvPr id="113716" name="Rectangle 70"/>
          <p:cNvSpPr/>
          <p:nvPr/>
        </p:nvSpPr>
        <p:spPr>
          <a:xfrm>
            <a:off x="360363" y="2057400"/>
            <a:ext cx="981075"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RegDst</a:t>
            </a:r>
            <a:endParaRPr lang="en-US" altLang="zh-CN" sz="2000" b="1">
              <a:solidFill>
                <a:srgbClr val="C00000"/>
              </a:solidFill>
              <a:latin typeface="Times New Roman" panose="02020603050405020304" pitchFamily="18" charset="0"/>
            </a:endParaRPr>
          </a:p>
        </p:txBody>
      </p:sp>
      <p:sp>
        <p:nvSpPr>
          <p:cNvPr id="113717" name="Rectangle 71"/>
          <p:cNvSpPr/>
          <p:nvPr/>
        </p:nvSpPr>
        <p:spPr>
          <a:xfrm>
            <a:off x="3009900" y="4446588"/>
            <a:ext cx="355600" cy="911225"/>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18" name="Rectangle 72"/>
          <p:cNvSpPr/>
          <p:nvPr/>
        </p:nvSpPr>
        <p:spPr>
          <a:xfrm rot="5400000">
            <a:off x="2617788" y="4722813"/>
            <a:ext cx="1092200"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Extender</a:t>
            </a:r>
            <a:endParaRPr lang="en-US" altLang="zh-CN" b="1">
              <a:latin typeface="Times New Roman" panose="02020603050405020304" pitchFamily="18" charset="0"/>
            </a:endParaRPr>
          </a:p>
        </p:txBody>
      </p:sp>
      <p:sp>
        <p:nvSpPr>
          <p:cNvPr id="113719" name="Rectangle 73"/>
          <p:cNvSpPr/>
          <p:nvPr/>
        </p:nvSpPr>
        <p:spPr>
          <a:xfrm rot="5400000">
            <a:off x="3890963" y="4292600"/>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3720" name="Rectangle 74"/>
          <p:cNvSpPr/>
          <p:nvPr/>
        </p:nvSpPr>
        <p:spPr>
          <a:xfrm>
            <a:off x="1649413" y="2254250"/>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3721" name="Line 75"/>
          <p:cNvSpPr/>
          <p:nvPr/>
        </p:nvSpPr>
        <p:spPr>
          <a:xfrm>
            <a:off x="3390900" y="4822825"/>
            <a:ext cx="660400" cy="0"/>
          </a:xfrm>
          <a:prstGeom prst="line">
            <a:avLst/>
          </a:prstGeom>
          <a:ln w="25400" cap="flat" cmpd="sng">
            <a:solidFill>
              <a:schemeClr val="tx1"/>
            </a:solidFill>
            <a:prstDash val="solid"/>
            <a:headEnd type="none" w="med" len="med"/>
            <a:tailEnd type="triangle" w="med" len="med"/>
          </a:ln>
        </p:spPr>
      </p:sp>
      <p:sp>
        <p:nvSpPr>
          <p:cNvPr id="113722" name="Rectangle 76"/>
          <p:cNvSpPr/>
          <p:nvPr/>
        </p:nvSpPr>
        <p:spPr>
          <a:xfrm>
            <a:off x="3657600" y="4770438"/>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723" name="Line 77"/>
          <p:cNvSpPr/>
          <p:nvPr/>
        </p:nvSpPr>
        <p:spPr>
          <a:xfrm flipH="1">
            <a:off x="3676650" y="4757738"/>
            <a:ext cx="88900" cy="130175"/>
          </a:xfrm>
          <a:prstGeom prst="line">
            <a:avLst/>
          </a:prstGeom>
          <a:ln w="12700" cap="flat" cmpd="sng">
            <a:solidFill>
              <a:schemeClr val="tx1"/>
            </a:solidFill>
            <a:prstDash val="solid"/>
            <a:headEnd type="none" w="med" len="med"/>
            <a:tailEnd type="none" w="med" len="med"/>
          </a:ln>
        </p:spPr>
      </p:sp>
      <p:sp>
        <p:nvSpPr>
          <p:cNvPr id="113724" name="Line 78"/>
          <p:cNvSpPr/>
          <p:nvPr/>
        </p:nvSpPr>
        <p:spPr>
          <a:xfrm>
            <a:off x="2019300" y="4906963"/>
            <a:ext cx="965200" cy="0"/>
          </a:xfrm>
          <a:prstGeom prst="line">
            <a:avLst/>
          </a:prstGeom>
          <a:ln w="25400" cap="flat" cmpd="sng">
            <a:solidFill>
              <a:schemeClr val="tx1"/>
            </a:solidFill>
            <a:prstDash val="solid"/>
            <a:headEnd type="none" w="med" len="med"/>
            <a:tailEnd type="triangle" w="med" len="med"/>
          </a:ln>
        </p:spPr>
      </p:sp>
      <p:sp>
        <p:nvSpPr>
          <p:cNvPr id="113725" name="Line 79"/>
          <p:cNvSpPr/>
          <p:nvPr/>
        </p:nvSpPr>
        <p:spPr>
          <a:xfrm flipH="1">
            <a:off x="2457450" y="4832350"/>
            <a:ext cx="88900" cy="128588"/>
          </a:xfrm>
          <a:prstGeom prst="line">
            <a:avLst/>
          </a:prstGeom>
          <a:ln w="12700" cap="flat" cmpd="sng">
            <a:solidFill>
              <a:schemeClr val="tx1"/>
            </a:solidFill>
            <a:prstDash val="solid"/>
            <a:headEnd type="none" w="med" len="med"/>
            <a:tailEnd type="none" w="med" len="med"/>
          </a:ln>
        </p:spPr>
      </p:sp>
      <p:sp>
        <p:nvSpPr>
          <p:cNvPr id="113726" name="Rectangle 80"/>
          <p:cNvSpPr/>
          <p:nvPr/>
        </p:nvSpPr>
        <p:spPr>
          <a:xfrm>
            <a:off x="2411413" y="48450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13727" name="Rectangle 81"/>
          <p:cNvSpPr/>
          <p:nvPr/>
        </p:nvSpPr>
        <p:spPr>
          <a:xfrm>
            <a:off x="1116013" y="4759325"/>
            <a:ext cx="862012"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imm16</a:t>
            </a:r>
            <a:endParaRPr lang="en-US" altLang="zh-CN" b="1">
              <a:latin typeface="Times New Roman" panose="02020603050405020304" pitchFamily="18" charset="0"/>
            </a:endParaRPr>
          </a:p>
        </p:txBody>
      </p:sp>
      <p:sp>
        <p:nvSpPr>
          <p:cNvPr id="113728" name="Line 82"/>
          <p:cNvSpPr/>
          <p:nvPr/>
        </p:nvSpPr>
        <p:spPr>
          <a:xfrm>
            <a:off x="4216400" y="4906963"/>
            <a:ext cx="0" cy="400050"/>
          </a:xfrm>
          <a:prstGeom prst="line">
            <a:avLst/>
          </a:prstGeom>
          <a:ln w="25400" cap="flat" cmpd="sng">
            <a:solidFill>
              <a:schemeClr val="tx1"/>
            </a:solidFill>
            <a:prstDash val="solid"/>
            <a:headEnd type="triangle" w="med" len="med"/>
            <a:tailEnd type="none" w="med" len="med"/>
          </a:ln>
        </p:spPr>
      </p:sp>
      <p:sp>
        <p:nvSpPr>
          <p:cNvPr id="113729" name="Rectangle 83"/>
          <p:cNvSpPr/>
          <p:nvPr/>
        </p:nvSpPr>
        <p:spPr>
          <a:xfrm>
            <a:off x="3803650" y="5229225"/>
            <a:ext cx="10922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ALUSrc</a:t>
            </a:r>
            <a:endParaRPr lang="en-US" altLang="zh-CN" sz="2000" b="1">
              <a:solidFill>
                <a:srgbClr val="C00000"/>
              </a:solidFill>
              <a:latin typeface="Times New Roman" panose="02020603050405020304" pitchFamily="18" charset="0"/>
            </a:endParaRPr>
          </a:p>
        </p:txBody>
      </p:sp>
      <p:sp>
        <p:nvSpPr>
          <p:cNvPr id="113730" name="Line 84"/>
          <p:cNvSpPr/>
          <p:nvPr/>
        </p:nvSpPr>
        <p:spPr>
          <a:xfrm>
            <a:off x="4381500" y="4183063"/>
            <a:ext cx="508000" cy="0"/>
          </a:xfrm>
          <a:prstGeom prst="line">
            <a:avLst/>
          </a:prstGeom>
          <a:ln w="25400" cap="flat" cmpd="sng">
            <a:solidFill>
              <a:schemeClr val="tx1"/>
            </a:solidFill>
            <a:prstDash val="solid"/>
            <a:headEnd type="none" w="med" len="med"/>
            <a:tailEnd type="triangle" w="med" len="med"/>
          </a:ln>
        </p:spPr>
      </p:sp>
      <p:sp>
        <p:nvSpPr>
          <p:cNvPr id="113731" name="Line 85"/>
          <p:cNvSpPr/>
          <p:nvPr/>
        </p:nvSpPr>
        <p:spPr>
          <a:xfrm>
            <a:off x="8388350" y="4052888"/>
            <a:ext cx="0" cy="1609725"/>
          </a:xfrm>
          <a:prstGeom prst="line">
            <a:avLst/>
          </a:prstGeom>
          <a:ln w="25400" cap="flat" cmpd="sng">
            <a:solidFill>
              <a:schemeClr val="tx1"/>
            </a:solidFill>
            <a:prstDash val="solid"/>
            <a:headEnd type="none" w="med" len="med"/>
            <a:tailEnd type="none" w="med" len="med"/>
          </a:ln>
        </p:spPr>
      </p:sp>
      <p:sp>
        <p:nvSpPr>
          <p:cNvPr id="113732" name="Line 86"/>
          <p:cNvSpPr/>
          <p:nvPr/>
        </p:nvSpPr>
        <p:spPr>
          <a:xfrm>
            <a:off x="3205163" y="5327650"/>
            <a:ext cx="0" cy="471488"/>
          </a:xfrm>
          <a:prstGeom prst="line">
            <a:avLst/>
          </a:prstGeom>
          <a:ln w="25400" cap="flat" cmpd="sng">
            <a:solidFill>
              <a:schemeClr val="tx1"/>
            </a:solidFill>
            <a:prstDash val="solid"/>
            <a:headEnd type="triangle" w="med" len="med"/>
            <a:tailEnd type="none" w="med" len="med"/>
          </a:ln>
        </p:spPr>
      </p:sp>
      <p:sp>
        <p:nvSpPr>
          <p:cNvPr id="113733" name="Rectangle 87"/>
          <p:cNvSpPr/>
          <p:nvPr/>
        </p:nvSpPr>
        <p:spPr>
          <a:xfrm>
            <a:off x="2339975" y="5300663"/>
            <a:ext cx="909638" cy="396875"/>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rPr>
              <a:t>ExtOp</a:t>
            </a:r>
            <a:endParaRPr lang="en-US" altLang="zh-CN" sz="2000" b="1">
              <a:solidFill>
                <a:srgbClr val="CC0000"/>
              </a:solidFill>
              <a:latin typeface="Times New Roman" panose="02020603050405020304" pitchFamily="18" charset="0"/>
            </a:endParaRPr>
          </a:p>
        </p:txBody>
      </p:sp>
      <p:grpSp>
        <p:nvGrpSpPr>
          <p:cNvPr id="113734" name="Group 88"/>
          <p:cNvGrpSpPr/>
          <p:nvPr/>
        </p:nvGrpSpPr>
        <p:grpSpPr>
          <a:xfrm>
            <a:off x="7645400" y="3484563"/>
            <a:ext cx="304800" cy="1041400"/>
            <a:chOff x="4848" y="2577"/>
            <a:chExt cx="192" cy="656"/>
          </a:xfrm>
        </p:grpSpPr>
        <p:sp>
          <p:nvSpPr>
            <p:cNvPr id="113801" name="Line 89"/>
            <p:cNvSpPr/>
            <p:nvPr/>
          </p:nvSpPr>
          <p:spPr>
            <a:xfrm>
              <a:off x="4848" y="2577"/>
              <a:ext cx="0" cy="656"/>
            </a:xfrm>
            <a:prstGeom prst="line">
              <a:avLst/>
            </a:prstGeom>
            <a:ln w="25400" cap="flat" cmpd="sng">
              <a:solidFill>
                <a:schemeClr val="tx1"/>
              </a:solidFill>
              <a:prstDash val="solid"/>
              <a:headEnd type="none" w="med" len="med"/>
              <a:tailEnd type="none" w="med" len="med"/>
            </a:ln>
          </p:spPr>
        </p:sp>
        <p:sp>
          <p:nvSpPr>
            <p:cNvPr id="113802" name="Line 90"/>
            <p:cNvSpPr/>
            <p:nvPr/>
          </p:nvSpPr>
          <p:spPr>
            <a:xfrm>
              <a:off x="4856" y="2577"/>
              <a:ext cx="176" cy="74"/>
            </a:xfrm>
            <a:prstGeom prst="line">
              <a:avLst/>
            </a:prstGeom>
            <a:ln w="25400" cap="flat" cmpd="sng">
              <a:solidFill>
                <a:schemeClr val="tx1"/>
              </a:solidFill>
              <a:prstDash val="solid"/>
              <a:headEnd type="none" w="med" len="med"/>
              <a:tailEnd type="none" w="med" len="med"/>
            </a:ln>
          </p:spPr>
        </p:sp>
        <p:sp>
          <p:nvSpPr>
            <p:cNvPr id="113803" name="Line 91"/>
            <p:cNvSpPr/>
            <p:nvPr/>
          </p:nvSpPr>
          <p:spPr>
            <a:xfrm flipV="1">
              <a:off x="4851" y="3143"/>
              <a:ext cx="181" cy="90"/>
            </a:xfrm>
            <a:prstGeom prst="line">
              <a:avLst/>
            </a:prstGeom>
            <a:ln w="25400" cap="flat" cmpd="sng">
              <a:solidFill>
                <a:schemeClr val="tx1"/>
              </a:solidFill>
              <a:prstDash val="solid"/>
              <a:headEnd type="none" w="med" len="med"/>
              <a:tailEnd type="none" w="med" len="med"/>
            </a:ln>
          </p:spPr>
        </p:sp>
        <p:sp>
          <p:nvSpPr>
            <p:cNvPr id="113804" name="Line 92"/>
            <p:cNvSpPr/>
            <p:nvPr/>
          </p:nvSpPr>
          <p:spPr>
            <a:xfrm>
              <a:off x="5040" y="2667"/>
              <a:ext cx="0" cy="476"/>
            </a:xfrm>
            <a:prstGeom prst="line">
              <a:avLst/>
            </a:prstGeom>
            <a:ln w="25400" cap="flat" cmpd="sng">
              <a:solidFill>
                <a:schemeClr val="tx1"/>
              </a:solidFill>
              <a:prstDash val="solid"/>
              <a:headEnd type="none" w="med" len="med"/>
              <a:tailEnd type="none" w="med" len="med"/>
            </a:ln>
          </p:spPr>
        </p:sp>
      </p:grpSp>
      <p:sp>
        <p:nvSpPr>
          <p:cNvPr id="113735" name="Rectangle 93"/>
          <p:cNvSpPr/>
          <p:nvPr/>
        </p:nvSpPr>
        <p:spPr>
          <a:xfrm rot="5400000">
            <a:off x="7445375" y="3824288"/>
            <a:ext cx="6445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Mux</a:t>
            </a:r>
            <a:endParaRPr lang="en-US" altLang="zh-CN" b="1">
              <a:latin typeface="Times New Roman" panose="02020603050405020304" pitchFamily="18" charset="0"/>
            </a:endParaRPr>
          </a:p>
        </p:txBody>
      </p:sp>
      <p:sp>
        <p:nvSpPr>
          <p:cNvPr id="113736" name="Line 94"/>
          <p:cNvSpPr/>
          <p:nvPr/>
        </p:nvSpPr>
        <p:spPr>
          <a:xfrm flipV="1">
            <a:off x="7797800" y="3105150"/>
            <a:ext cx="0" cy="450850"/>
          </a:xfrm>
          <a:prstGeom prst="line">
            <a:avLst/>
          </a:prstGeom>
          <a:ln w="25400" cap="flat" cmpd="sng">
            <a:solidFill>
              <a:schemeClr val="tx1"/>
            </a:solidFill>
            <a:prstDash val="solid"/>
            <a:headEnd type="triangle" w="med" len="med"/>
            <a:tailEnd type="none" w="med" len="med"/>
          </a:ln>
        </p:spPr>
      </p:sp>
      <p:sp>
        <p:nvSpPr>
          <p:cNvPr id="113737" name="Rectangle 95"/>
          <p:cNvSpPr/>
          <p:nvPr/>
        </p:nvSpPr>
        <p:spPr>
          <a:xfrm>
            <a:off x="7326313" y="2762250"/>
            <a:ext cx="1392237"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MemtoReg</a:t>
            </a:r>
            <a:endParaRPr lang="en-US" altLang="zh-CN" sz="2000" b="1">
              <a:solidFill>
                <a:srgbClr val="C00000"/>
              </a:solidFill>
              <a:latin typeface="Times New Roman" panose="02020603050405020304" pitchFamily="18" charset="0"/>
            </a:endParaRPr>
          </a:p>
        </p:txBody>
      </p:sp>
      <p:sp>
        <p:nvSpPr>
          <p:cNvPr id="113738" name="Line 96"/>
          <p:cNvSpPr/>
          <p:nvPr/>
        </p:nvSpPr>
        <p:spPr>
          <a:xfrm>
            <a:off x="7962900" y="4059238"/>
            <a:ext cx="431800" cy="0"/>
          </a:xfrm>
          <a:prstGeom prst="line">
            <a:avLst/>
          </a:prstGeom>
          <a:ln w="25400" cap="flat" cmpd="sng">
            <a:solidFill>
              <a:schemeClr val="tx1"/>
            </a:solidFill>
            <a:prstDash val="solid"/>
            <a:headEnd type="none" w="med" len="med"/>
            <a:tailEnd type="none" w="med" len="med"/>
          </a:ln>
        </p:spPr>
      </p:sp>
      <p:sp>
        <p:nvSpPr>
          <p:cNvPr id="113739" name="Rectangle 97"/>
          <p:cNvSpPr/>
          <p:nvPr/>
        </p:nvSpPr>
        <p:spPr>
          <a:xfrm>
            <a:off x="5895975" y="4408488"/>
            <a:ext cx="1127125" cy="112871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40" name="Line 98"/>
          <p:cNvSpPr/>
          <p:nvPr/>
        </p:nvSpPr>
        <p:spPr>
          <a:xfrm flipH="1">
            <a:off x="5270500" y="5391150"/>
            <a:ext cx="482600" cy="0"/>
          </a:xfrm>
          <a:prstGeom prst="line">
            <a:avLst/>
          </a:prstGeom>
          <a:ln w="25400" cap="flat" cmpd="sng">
            <a:solidFill>
              <a:schemeClr val="tx1"/>
            </a:solidFill>
            <a:prstDash val="solid"/>
            <a:headEnd type="none" w="med" len="med"/>
            <a:tailEnd type="none" w="med" len="med"/>
          </a:ln>
        </p:spPr>
      </p:sp>
      <p:sp>
        <p:nvSpPr>
          <p:cNvPr id="113741" name="Rectangle 99"/>
          <p:cNvSpPr/>
          <p:nvPr/>
        </p:nvSpPr>
        <p:spPr>
          <a:xfrm>
            <a:off x="5148263" y="5046663"/>
            <a:ext cx="541337" cy="366712"/>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rPr>
              <a:t>Clk</a:t>
            </a:r>
            <a:endParaRPr lang="en-US" altLang="zh-CN" b="1">
              <a:solidFill>
                <a:srgbClr val="3333FF"/>
              </a:solidFill>
              <a:latin typeface="Times New Roman" panose="02020603050405020304" pitchFamily="18" charset="0"/>
            </a:endParaRPr>
          </a:p>
        </p:txBody>
      </p:sp>
      <p:sp>
        <p:nvSpPr>
          <p:cNvPr id="113742" name="Rectangle 100"/>
          <p:cNvSpPr/>
          <p:nvPr/>
        </p:nvSpPr>
        <p:spPr>
          <a:xfrm>
            <a:off x="4787900" y="4254500"/>
            <a:ext cx="93345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Data In</a:t>
            </a:r>
            <a:endParaRPr lang="en-US" altLang="zh-CN" b="1">
              <a:latin typeface="Times New Roman" panose="02020603050405020304" pitchFamily="18" charset="0"/>
            </a:endParaRPr>
          </a:p>
        </p:txBody>
      </p:sp>
      <p:sp>
        <p:nvSpPr>
          <p:cNvPr id="113743" name="Line 101"/>
          <p:cNvSpPr/>
          <p:nvPr/>
        </p:nvSpPr>
        <p:spPr>
          <a:xfrm>
            <a:off x="5915025" y="5334000"/>
            <a:ext cx="136525" cy="93663"/>
          </a:xfrm>
          <a:prstGeom prst="line">
            <a:avLst/>
          </a:prstGeom>
          <a:ln w="25400" cap="flat" cmpd="sng">
            <a:solidFill>
              <a:schemeClr val="tx1"/>
            </a:solidFill>
            <a:prstDash val="solid"/>
            <a:headEnd type="none" w="med" len="med"/>
            <a:tailEnd type="none" w="med" len="med"/>
          </a:ln>
        </p:spPr>
      </p:sp>
      <p:sp>
        <p:nvSpPr>
          <p:cNvPr id="113744" name="Line 102"/>
          <p:cNvSpPr/>
          <p:nvPr/>
        </p:nvSpPr>
        <p:spPr>
          <a:xfrm flipH="1">
            <a:off x="5908675" y="5427663"/>
            <a:ext cx="150813" cy="74612"/>
          </a:xfrm>
          <a:prstGeom prst="line">
            <a:avLst/>
          </a:prstGeom>
          <a:ln w="25400" cap="flat" cmpd="sng">
            <a:solidFill>
              <a:schemeClr val="tx1"/>
            </a:solidFill>
            <a:prstDash val="solid"/>
            <a:headEnd type="none" w="med" len="med"/>
            <a:tailEnd type="none" w="med" len="med"/>
          </a:ln>
        </p:spPr>
      </p:sp>
      <p:sp>
        <p:nvSpPr>
          <p:cNvPr id="113745" name="Oval 103"/>
          <p:cNvSpPr/>
          <p:nvPr/>
        </p:nvSpPr>
        <p:spPr>
          <a:xfrm>
            <a:off x="5743575" y="5349875"/>
            <a:ext cx="127000" cy="117475"/>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46" name="Rectangle 104"/>
          <p:cNvSpPr/>
          <p:nvPr/>
        </p:nvSpPr>
        <p:spPr>
          <a:xfrm>
            <a:off x="5800725" y="4391025"/>
            <a:ext cx="79375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WrEn</a:t>
            </a:r>
            <a:endParaRPr lang="en-US" altLang="zh-CN" b="1">
              <a:latin typeface="Times New Roman" panose="02020603050405020304" pitchFamily="18" charset="0"/>
            </a:endParaRPr>
          </a:p>
        </p:txBody>
      </p:sp>
      <p:sp>
        <p:nvSpPr>
          <p:cNvPr id="113747" name="Line 105"/>
          <p:cNvSpPr/>
          <p:nvPr/>
        </p:nvSpPr>
        <p:spPr>
          <a:xfrm flipH="1">
            <a:off x="5429250" y="4545013"/>
            <a:ext cx="88900" cy="128587"/>
          </a:xfrm>
          <a:prstGeom prst="line">
            <a:avLst/>
          </a:prstGeom>
          <a:ln w="12700" cap="flat" cmpd="sng">
            <a:solidFill>
              <a:schemeClr val="tx1"/>
            </a:solidFill>
            <a:prstDash val="solid"/>
            <a:headEnd type="none" w="med" len="med"/>
            <a:tailEnd type="none" w="med" len="med"/>
          </a:ln>
        </p:spPr>
      </p:sp>
      <p:sp>
        <p:nvSpPr>
          <p:cNvPr id="113748" name="Rectangle 106"/>
          <p:cNvSpPr/>
          <p:nvPr/>
        </p:nvSpPr>
        <p:spPr>
          <a:xfrm>
            <a:off x="5386388" y="454818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749" name="Line 107"/>
          <p:cNvSpPr/>
          <p:nvPr/>
        </p:nvSpPr>
        <p:spPr>
          <a:xfrm flipV="1">
            <a:off x="6197600" y="3105150"/>
            <a:ext cx="0" cy="1303338"/>
          </a:xfrm>
          <a:prstGeom prst="line">
            <a:avLst/>
          </a:prstGeom>
          <a:ln w="25400" cap="flat" cmpd="sng">
            <a:solidFill>
              <a:schemeClr val="tx1"/>
            </a:solidFill>
            <a:prstDash val="solid"/>
            <a:headEnd type="triangle" w="med" len="med"/>
            <a:tailEnd type="none" w="med" len="med"/>
          </a:ln>
        </p:spPr>
      </p:sp>
      <p:sp>
        <p:nvSpPr>
          <p:cNvPr id="113750" name="Line 108"/>
          <p:cNvSpPr/>
          <p:nvPr/>
        </p:nvSpPr>
        <p:spPr>
          <a:xfrm>
            <a:off x="6731000" y="3768725"/>
            <a:ext cx="0" cy="614363"/>
          </a:xfrm>
          <a:prstGeom prst="line">
            <a:avLst/>
          </a:prstGeom>
          <a:ln w="25400" cap="flat" cmpd="sng">
            <a:solidFill>
              <a:schemeClr val="tx1"/>
            </a:solidFill>
            <a:prstDash val="solid"/>
            <a:headEnd type="none" w="med" len="med"/>
            <a:tailEnd type="triangle" w="med" len="med"/>
          </a:ln>
        </p:spPr>
      </p:sp>
      <p:sp>
        <p:nvSpPr>
          <p:cNvPr id="113751" name="Rectangle 109"/>
          <p:cNvSpPr/>
          <p:nvPr/>
        </p:nvSpPr>
        <p:spPr>
          <a:xfrm>
            <a:off x="6473825" y="4392613"/>
            <a:ext cx="5810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Adr</a:t>
            </a:r>
            <a:endParaRPr lang="en-US" altLang="zh-CN" b="1">
              <a:latin typeface="Times New Roman" panose="02020603050405020304" pitchFamily="18" charset="0"/>
            </a:endParaRPr>
          </a:p>
        </p:txBody>
      </p:sp>
      <p:sp>
        <p:nvSpPr>
          <p:cNvPr id="113752" name="Rectangle 110"/>
          <p:cNvSpPr/>
          <p:nvPr/>
        </p:nvSpPr>
        <p:spPr>
          <a:xfrm>
            <a:off x="5937250" y="4729163"/>
            <a:ext cx="1028700" cy="587375"/>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rPr>
              <a:t>Data</a:t>
            </a:r>
            <a:endParaRPr lang="en-US" altLang="zh-CN" b="1">
              <a:latin typeface="Times New Roman" panose="02020603050405020304" pitchFamily="18" charset="0"/>
            </a:endParaRPr>
          </a:p>
          <a:p>
            <a:pPr algn="ctr">
              <a:lnSpc>
                <a:spcPct val="90000"/>
              </a:lnSpc>
            </a:pPr>
            <a:r>
              <a:rPr lang="en-US" altLang="zh-CN" b="1">
                <a:latin typeface="Times New Roman" panose="02020603050405020304" pitchFamily="18" charset="0"/>
              </a:rPr>
              <a:t>Memory</a:t>
            </a:r>
            <a:endParaRPr lang="en-US" altLang="zh-CN" b="1">
              <a:latin typeface="Times New Roman" panose="02020603050405020304" pitchFamily="18" charset="0"/>
            </a:endParaRPr>
          </a:p>
        </p:txBody>
      </p:sp>
      <p:sp>
        <p:nvSpPr>
          <p:cNvPr id="113753" name="Line 111"/>
          <p:cNvSpPr/>
          <p:nvPr/>
        </p:nvSpPr>
        <p:spPr>
          <a:xfrm>
            <a:off x="7200900" y="4254500"/>
            <a:ext cx="431800" cy="0"/>
          </a:xfrm>
          <a:prstGeom prst="line">
            <a:avLst/>
          </a:prstGeom>
          <a:ln w="25400" cap="flat" cmpd="sng">
            <a:solidFill>
              <a:schemeClr val="tx1"/>
            </a:solidFill>
            <a:prstDash val="solid"/>
            <a:headEnd type="none" w="med" len="med"/>
            <a:tailEnd type="triangle" w="med" len="med"/>
          </a:ln>
        </p:spPr>
      </p:sp>
      <p:sp>
        <p:nvSpPr>
          <p:cNvPr id="113754" name="Line 112"/>
          <p:cNvSpPr/>
          <p:nvPr/>
        </p:nvSpPr>
        <p:spPr>
          <a:xfrm>
            <a:off x="7188200" y="4267200"/>
            <a:ext cx="0" cy="755650"/>
          </a:xfrm>
          <a:prstGeom prst="line">
            <a:avLst/>
          </a:prstGeom>
          <a:ln w="25400" cap="flat" cmpd="sng">
            <a:solidFill>
              <a:schemeClr val="tx1"/>
            </a:solidFill>
            <a:prstDash val="solid"/>
            <a:headEnd type="none" w="med" len="med"/>
            <a:tailEnd type="none" w="med" len="med"/>
          </a:ln>
        </p:spPr>
      </p:sp>
      <p:sp>
        <p:nvSpPr>
          <p:cNvPr id="113755" name="Line 113"/>
          <p:cNvSpPr/>
          <p:nvPr/>
        </p:nvSpPr>
        <p:spPr>
          <a:xfrm flipH="1">
            <a:off x="7023100" y="5035550"/>
            <a:ext cx="177800" cy="0"/>
          </a:xfrm>
          <a:prstGeom prst="line">
            <a:avLst/>
          </a:prstGeom>
          <a:ln w="25400" cap="flat" cmpd="sng">
            <a:solidFill>
              <a:schemeClr val="tx1"/>
            </a:solidFill>
            <a:prstDash val="solid"/>
            <a:headEnd type="none" w="med" len="med"/>
            <a:tailEnd type="none" w="med" len="med"/>
          </a:ln>
        </p:spPr>
      </p:sp>
      <p:sp>
        <p:nvSpPr>
          <p:cNvPr id="113756" name="Line 114"/>
          <p:cNvSpPr/>
          <p:nvPr/>
        </p:nvSpPr>
        <p:spPr>
          <a:xfrm flipH="1">
            <a:off x="7258050" y="4189413"/>
            <a:ext cx="88900" cy="128587"/>
          </a:xfrm>
          <a:prstGeom prst="line">
            <a:avLst/>
          </a:prstGeom>
          <a:ln w="12700" cap="flat" cmpd="sng">
            <a:solidFill>
              <a:schemeClr val="tx1"/>
            </a:solidFill>
            <a:prstDash val="solid"/>
            <a:headEnd type="none" w="med" len="med"/>
            <a:tailEnd type="none" w="med" len="med"/>
          </a:ln>
        </p:spPr>
      </p:sp>
      <p:sp>
        <p:nvSpPr>
          <p:cNvPr id="113757" name="Rectangle 115"/>
          <p:cNvSpPr/>
          <p:nvPr/>
        </p:nvSpPr>
        <p:spPr>
          <a:xfrm>
            <a:off x="7224713" y="4194175"/>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32</a:t>
            </a:r>
            <a:endParaRPr lang="zh-CN" altLang="en-US" b="1">
              <a:latin typeface="Times New Roman" panose="02020603050405020304" pitchFamily="18" charset="0"/>
            </a:endParaRPr>
          </a:p>
        </p:txBody>
      </p:sp>
      <p:sp>
        <p:nvSpPr>
          <p:cNvPr id="113758" name="Rectangle 116"/>
          <p:cNvSpPr/>
          <p:nvPr/>
        </p:nvSpPr>
        <p:spPr>
          <a:xfrm>
            <a:off x="5935663" y="2808288"/>
            <a:ext cx="11176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rPr>
              <a:t>MemWr</a:t>
            </a:r>
            <a:endParaRPr lang="en-US" altLang="zh-CN" sz="2000" b="1">
              <a:solidFill>
                <a:srgbClr val="C00000"/>
              </a:solidFill>
              <a:latin typeface="Times New Roman" panose="02020603050405020304" pitchFamily="18" charset="0"/>
            </a:endParaRPr>
          </a:p>
        </p:txBody>
      </p:sp>
      <p:grpSp>
        <p:nvGrpSpPr>
          <p:cNvPr id="113759" name="Group 117"/>
          <p:cNvGrpSpPr/>
          <p:nvPr/>
        </p:nvGrpSpPr>
        <p:grpSpPr>
          <a:xfrm>
            <a:off x="3759200" y="4210050"/>
            <a:ext cx="2146300" cy="412750"/>
            <a:chOff x="2400" y="3025"/>
            <a:chExt cx="1352" cy="260"/>
          </a:xfrm>
        </p:grpSpPr>
        <p:grpSp>
          <p:nvGrpSpPr>
            <p:cNvPr id="113797" name="Group 118"/>
            <p:cNvGrpSpPr/>
            <p:nvPr/>
          </p:nvGrpSpPr>
          <p:grpSpPr>
            <a:xfrm>
              <a:off x="2400" y="3025"/>
              <a:ext cx="1352" cy="260"/>
              <a:chOff x="2400" y="3025"/>
              <a:chExt cx="1352" cy="260"/>
            </a:xfrm>
          </p:grpSpPr>
          <p:sp>
            <p:nvSpPr>
              <p:cNvPr id="113799" name="Line 119"/>
              <p:cNvSpPr/>
              <p:nvPr/>
            </p:nvSpPr>
            <p:spPr>
              <a:xfrm flipH="1">
                <a:off x="3112" y="3285"/>
                <a:ext cx="640" cy="0"/>
              </a:xfrm>
              <a:prstGeom prst="line">
                <a:avLst/>
              </a:prstGeom>
              <a:ln w="25400" cap="flat" cmpd="sng">
                <a:solidFill>
                  <a:srgbClr val="0000FF"/>
                </a:solidFill>
                <a:prstDash val="solid"/>
                <a:headEnd type="triangle" w="med" len="med"/>
                <a:tailEnd type="none" w="med" len="med"/>
              </a:ln>
            </p:spPr>
          </p:sp>
          <p:sp>
            <p:nvSpPr>
              <p:cNvPr id="113800" name="Line 120"/>
              <p:cNvSpPr/>
              <p:nvPr/>
            </p:nvSpPr>
            <p:spPr>
              <a:xfrm>
                <a:off x="2400" y="3025"/>
                <a:ext cx="0" cy="252"/>
              </a:xfrm>
              <a:prstGeom prst="line">
                <a:avLst/>
              </a:prstGeom>
              <a:ln w="25400" cap="flat" cmpd="sng">
                <a:solidFill>
                  <a:srgbClr val="0000FF"/>
                </a:solidFill>
                <a:prstDash val="solid"/>
                <a:headEnd type="none" w="med" len="med"/>
                <a:tailEnd type="none" w="med" len="med"/>
              </a:ln>
            </p:spPr>
          </p:sp>
        </p:grpSp>
        <p:sp>
          <p:nvSpPr>
            <p:cNvPr id="113798" name="Line 121"/>
            <p:cNvSpPr/>
            <p:nvPr/>
          </p:nvSpPr>
          <p:spPr>
            <a:xfrm>
              <a:off x="2408" y="3285"/>
              <a:ext cx="704" cy="0"/>
            </a:xfrm>
            <a:prstGeom prst="line">
              <a:avLst/>
            </a:prstGeom>
            <a:ln w="25400" cap="flat" cmpd="sng">
              <a:solidFill>
                <a:srgbClr val="0000FF"/>
              </a:solidFill>
              <a:prstDash val="solid"/>
              <a:headEnd type="none" w="med" len="med"/>
              <a:tailEnd type="none" w="med" len="med"/>
            </a:ln>
          </p:spPr>
        </p:sp>
      </p:grpSp>
      <p:sp>
        <p:nvSpPr>
          <p:cNvPr id="113760" name="Rectangle 122"/>
          <p:cNvSpPr/>
          <p:nvPr/>
        </p:nvSpPr>
        <p:spPr>
          <a:xfrm rot="5400000">
            <a:off x="4906963" y="3592513"/>
            <a:ext cx="669925" cy="368300"/>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ALU</a:t>
            </a:r>
            <a:endParaRPr lang="en-US" altLang="zh-CN" b="1">
              <a:latin typeface="Times New Roman" panose="02020603050405020304" pitchFamily="18" charset="0"/>
            </a:endParaRPr>
          </a:p>
        </p:txBody>
      </p:sp>
      <p:grpSp>
        <p:nvGrpSpPr>
          <p:cNvPr id="113761" name="Group 123"/>
          <p:cNvGrpSpPr/>
          <p:nvPr/>
        </p:nvGrpSpPr>
        <p:grpSpPr>
          <a:xfrm>
            <a:off x="3086100" y="1433513"/>
            <a:ext cx="5953125" cy="946150"/>
            <a:chOff x="1043" y="794"/>
            <a:chExt cx="3750" cy="596"/>
          </a:xfrm>
        </p:grpSpPr>
        <p:sp>
          <p:nvSpPr>
            <p:cNvPr id="113776" name="Rectangle 124"/>
            <p:cNvSpPr/>
            <p:nvPr/>
          </p:nvSpPr>
          <p:spPr>
            <a:xfrm>
              <a:off x="1108" y="99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3777" name="Group 125"/>
            <p:cNvGrpSpPr/>
            <p:nvPr/>
          </p:nvGrpSpPr>
          <p:grpSpPr>
            <a:xfrm>
              <a:off x="1104" y="969"/>
              <a:ext cx="624" cy="231"/>
              <a:chOff x="1104" y="969"/>
              <a:chExt cx="624" cy="231"/>
            </a:xfrm>
          </p:grpSpPr>
          <p:sp>
            <p:nvSpPr>
              <p:cNvPr id="113795" name="Rectangle 126"/>
              <p:cNvSpPr/>
              <p:nvPr/>
            </p:nvSpPr>
            <p:spPr>
              <a:xfrm>
                <a:off x="1104" y="990"/>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96" name="Rectangle 127"/>
              <p:cNvSpPr/>
              <p:nvPr/>
            </p:nvSpPr>
            <p:spPr>
              <a:xfrm>
                <a:off x="1286" y="969"/>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13778" name="Group 128"/>
            <p:cNvGrpSpPr/>
            <p:nvPr/>
          </p:nvGrpSpPr>
          <p:grpSpPr>
            <a:xfrm>
              <a:off x="1736" y="986"/>
              <a:ext cx="580" cy="231"/>
              <a:chOff x="1736" y="986"/>
              <a:chExt cx="580" cy="231"/>
            </a:xfrm>
          </p:grpSpPr>
          <p:sp>
            <p:nvSpPr>
              <p:cNvPr id="113793" name="Rectangle 129"/>
              <p:cNvSpPr/>
              <p:nvPr/>
            </p:nvSpPr>
            <p:spPr>
              <a:xfrm>
                <a:off x="1736" y="990"/>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94" name="Rectangle 130"/>
              <p:cNvSpPr/>
              <p:nvPr/>
            </p:nvSpPr>
            <p:spPr>
              <a:xfrm>
                <a:off x="1901" y="986"/>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13779" name="Group 131"/>
            <p:cNvGrpSpPr/>
            <p:nvPr/>
          </p:nvGrpSpPr>
          <p:grpSpPr>
            <a:xfrm>
              <a:off x="2324" y="986"/>
              <a:ext cx="579" cy="231"/>
              <a:chOff x="2324" y="986"/>
              <a:chExt cx="579" cy="231"/>
            </a:xfrm>
          </p:grpSpPr>
          <p:sp>
            <p:nvSpPr>
              <p:cNvPr id="113791" name="Rectangle 132"/>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92" name="Rectangle 133"/>
              <p:cNvSpPr/>
              <p:nvPr/>
            </p:nvSpPr>
            <p:spPr>
              <a:xfrm>
                <a:off x="2488" y="986"/>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13780" name="Rectangle 134"/>
            <p:cNvSpPr/>
            <p:nvPr/>
          </p:nvSpPr>
          <p:spPr>
            <a:xfrm>
              <a:off x="2911" y="99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3781" name="Rectangle 135"/>
            <p:cNvSpPr/>
            <p:nvPr/>
          </p:nvSpPr>
          <p:spPr>
            <a:xfrm>
              <a:off x="3390" y="979"/>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13782" name="Rectangle 136"/>
            <p:cNvSpPr/>
            <p:nvPr/>
          </p:nvSpPr>
          <p:spPr>
            <a:xfrm>
              <a:off x="4613" y="794"/>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3783" name="Rectangle 137"/>
            <p:cNvSpPr/>
            <p:nvPr/>
          </p:nvSpPr>
          <p:spPr>
            <a:xfrm>
              <a:off x="2715"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13784" name="Rectangle 138"/>
            <p:cNvSpPr/>
            <p:nvPr/>
          </p:nvSpPr>
          <p:spPr>
            <a:xfrm>
              <a:off x="2127"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13785" name="Rectangle 139"/>
            <p:cNvSpPr/>
            <p:nvPr/>
          </p:nvSpPr>
          <p:spPr>
            <a:xfrm>
              <a:off x="1539"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3786" name="Rectangle 140"/>
            <p:cNvSpPr/>
            <p:nvPr/>
          </p:nvSpPr>
          <p:spPr>
            <a:xfrm>
              <a:off x="1043" y="794"/>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13787" name="Rectangle 141"/>
            <p:cNvSpPr/>
            <p:nvPr/>
          </p:nvSpPr>
          <p:spPr>
            <a:xfrm>
              <a:off x="1268"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3788" name="Rectangle 142"/>
            <p:cNvSpPr/>
            <p:nvPr/>
          </p:nvSpPr>
          <p:spPr>
            <a:xfrm>
              <a:off x="3573" y="1178"/>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3789" name="Rectangle 143"/>
            <p:cNvSpPr/>
            <p:nvPr/>
          </p:nvSpPr>
          <p:spPr>
            <a:xfrm>
              <a:off x="2443"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3790" name="Rectangle 144"/>
            <p:cNvSpPr/>
            <p:nvPr/>
          </p:nvSpPr>
          <p:spPr>
            <a:xfrm>
              <a:off x="1856" y="1178"/>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13762" name="Group 145"/>
          <p:cNvGrpSpPr/>
          <p:nvPr/>
        </p:nvGrpSpPr>
        <p:grpSpPr>
          <a:xfrm>
            <a:off x="1485900" y="2216150"/>
            <a:ext cx="804863" cy="382588"/>
            <a:chOff x="1625" y="1752"/>
            <a:chExt cx="507" cy="241"/>
          </a:xfrm>
        </p:grpSpPr>
        <p:sp>
          <p:nvSpPr>
            <p:cNvPr id="113774" name="Text Box 146"/>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3775" name="Text Box 147"/>
            <p:cNvSpPr txBox="1"/>
            <p:nvPr/>
          </p:nvSpPr>
          <p:spPr>
            <a:xfrm>
              <a:off x="2004" y="176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13763" name="Group 148"/>
          <p:cNvGrpSpPr/>
          <p:nvPr/>
        </p:nvGrpSpPr>
        <p:grpSpPr>
          <a:xfrm>
            <a:off x="3992563" y="3957638"/>
            <a:ext cx="214312" cy="1022350"/>
            <a:chOff x="3033" y="2821"/>
            <a:chExt cx="135" cy="644"/>
          </a:xfrm>
        </p:grpSpPr>
        <p:sp>
          <p:nvSpPr>
            <p:cNvPr id="113772" name="Text Box 149"/>
            <p:cNvSpPr txBox="1"/>
            <p:nvPr/>
          </p:nvSpPr>
          <p:spPr>
            <a:xfrm>
              <a:off x="3040" y="282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3773" name="Text Box 150"/>
            <p:cNvSpPr txBox="1"/>
            <p:nvPr/>
          </p:nvSpPr>
          <p:spPr>
            <a:xfrm>
              <a:off x="3033" y="323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grpSp>
        <p:nvGrpSpPr>
          <p:cNvPr id="113764" name="Group 151"/>
          <p:cNvGrpSpPr/>
          <p:nvPr/>
        </p:nvGrpSpPr>
        <p:grpSpPr>
          <a:xfrm>
            <a:off x="5013325" y="2314575"/>
            <a:ext cx="3733800" cy="2260600"/>
            <a:chOff x="3355" y="1492"/>
            <a:chExt cx="1655" cy="1424"/>
          </a:xfrm>
        </p:grpSpPr>
        <p:sp>
          <p:nvSpPr>
            <p:cNvPr id="113770" name="Text Box 152"/>
            <p:cNvSpPr txBox="1"/>
            <p:nvPr/>
          </p:nvSpPr>
          <p:spPr>
            <a:xfrm>
              <a:off x="3355" y="1492"/>
              <a:ext cx="1655" cy="288"/>
            </a:xfrm>
            <a:prstGeom prst="rect">
              <a:avLst/>
            </a:prstGeom>
            <a:noFill/>
            <a:ln w="12700">
              <a:noFill/>
            </a:ln>
          </p:spPr>
          <p:txBody>
            <a:bodyPr>
              <a:spAutoFit/>
            </a:bodyPr>
            <a:p>
              <a:pP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加兰色部分，</a:t>
              </a:r>
              <a:r>
                <a:rPr lang="zh-CN" altLang="en-US" sz="2400" b="1">
                  <a:solidFill>
                    <a:srgbClr val="FF0000"/>
                  </a:solidFill>
                  <a:latin typeface="Times New Roman" panose="02020603050405020304" pitchFamily="18" charset="0"/>
                  <a:ea typeface="华文新魏" panose="02010800040101010101" pitchFamily="2" charset="-122"/>
                </a:rPr>
                <a:t>为什么</a:t>
              </a:r>
              <a:r>
                <a:rPr lang="zh-CN" altLang="en-US" b="1">
                  <a:solidFill>
                    <a:srgbClr val="FF0000"/>
                  </a:solidFill>
                  <a:latin typeface="Times New Roman" panose="02020603050405020304" pitchFamily="18" charset="0"/>
                </a:rPr>
                <a:t>？</a:t>
              </a:r>
              <a:endParaRPr lang="zh-CN" altLang="en-US" b="1">
                <a:solidFill>
                  <a:srgbClr val="FF0000"/>
                </a:solidFill>
                <a:latin typeface="Times New Roman" panose="02020603050405020304" pitchFamily="18" charset="0"/>
              </a:endParaRPr>
            </a:p>
          </p:txBody>
        </p:sp>
        <p:sp>
          <p:nvSpPr>
            <p:cNvPr id="113771" name="Line 153"/>
            <p:cNvSpPr/>
            <p:nvPr/>
          </p:nvSpPr>
          <p:spPr>
            <a:xfrm flipH="1">
              <a:off x="3639" y="1747"/>
              <a:ext cx="164" cy="1169"/>
            </a:xfrm>
            <a:prstGeom prst="line">
              <a:avLst/>
            </a:prstGeom>
            <a:ln w="31750" cap="flat" cmpd="sng">
              <a:solidFill>
                <a:schemeClr val="accent2"/>
              </a:solidFill>
              <a:prstDash val="solid"/>
              <a:headEnd type="none" w="med" len="med"/>
              <a:tailEnd type="triangle" w="med" len="med"/>
            </a:ln>
          </p:spPr>
        </p:sp>
      </p:grpSp>
      <p:sp>
        <p:nvSpPr>
          <p:cNvPr id="113765" name="Text Box 155"/>
          <p:cNvSpPr txBox="1"/>
          <p:nvPr/>
        </p:nvSpPr>
        <p:spPr>
          <a:xfrm>
            <a:off x="571500" y="5876925"/>
            <a:ext cx="8429625" cy="830263"/>
          </a:xfrm>
          <a:prstGeom prst="rect">
            <a:avLst/>
          </a:prstGeom>
          <a:noFill/>
          <a:ln w="50800">
            <a:noFill/>
          </a:ln>
        </p:spPr>
        <p:txBody>
          <a:bodyPr>
            <a:spAutoFit/>
          </a:bodyPr>
          <a:p>
            <a:pPr>
              <a:spcBef>
                <a:spcPct val="50000"/>
              </a:spcBef>
            </a:pPr>
            <a:r>
              <a:rPr lang="en-US" altLang="zh-CN" sz="2400" b="1">
                <a:solidFill>
                  <a:srgbClr val="0000CC"/>
                </a:solidFill>
                <a:latin typeface="Times New Roman" panose="02020603050405020304" pitchFamily="18" charset="0"/>
              </a:rPr>
              <a:t>RegDst=x, RegWr=0, ALUctr=add, ExtOp=1, ALUSrc=1, MemWr=1, MemtoReg=x</a:t>
            </a:r>
            <a:endParaRPr lang="zh-CN" altLang="en-US" sz="2400" b="1">
              <a:solidFill>
                <a:srgbClr val="0000CC"/>
              </a:solidFill>
              <a:latin typeface="Times New Roman" panose="02020603050405020304" pitchFamily="18" charset="0"/>
            </a:endParaRPr>
          </a:p>
        </p:txBody>
      </p:sp>
      <p:grpSp>
        <p:nvGrpSpPr>
          <p:cNvPr id="113766" name="Group 156"/>
          <p:cNvGrpSpPr/>
          <p:nvPr/>
        </p:nvGrpSpPr>
        <p:grpSpPr>
          <a:xfrm>
            <a:off x="7581900" y="3490913"/>
            <a:ext cx="214313" cy="1022350"/>
            <a:chOff x="3026" y="2814"/>
            <a:chExt cx="135" cy="644"/>
          </a:xfrm>
        </p:grpSpPr>
        <p:sp>
          <p:nvSpPr>
            <p:cNvPr id="113768" name="Text Box 157"/>
            <p:cNvSpPr txBox="1"/>
            <p:nvPr/>
          </p:nvSpPr>
          <p:spPr>
            <a:xfrm>
              <a:off x="3033" y="281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0</a:t>
              </a:r>
              <a:endParaRPr lang="en-US" altLang="zh-CN" b="1">
                <a:solidFill>
                  <a:schemeClr val="accent2"/>
                </a:solidFill>
                <a:latin typeface="Times New Roman" panose="02020603050405020304" pitchFamily="18" charset="0"/>
              </a:endParaRPr>
            </a:p>
          </p:txBody>
        </p:sp>
        <p:sp>
          <p:nvSpPr>
            <p:cNvPr id="113769" name="Text Box 158"/>
            <p:cNvSpPr txBox="1"/>
            <p:nvPr/>
          </p:nvSpPr>
          <p:spPr>
            <a:xfrm>
              <a:off x="3026" y="3227"/>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rPr>
                <a:t>1</a:t>
              </a:r>
              <a:endParaRPr lang="en-US" altLang="zh-CN" b="1">
                <a:solidFill>
                  <a:schemeClr val="accent2"/>
                </a:solidFill>
                <a:latin typeface="Times New Roman" panose="02020603050405020304" pitchFamily="18" charset="0"/>
              </a:endParaRPr>
            </a:p>
          </p:txBody>
        </p:sp>
      </p:grpSp>
      <p:sp>
        <p:nvSpPr>
          <p:cNvPr id="113767" name="Line 67"/>
          <p:cNvSpPr/>
          <p:nvPr/>
        </p:nvSpPr>
        <p:spPr>
          <a:xfrm>
            <a:off x="2230438" y="2060575"/>
            <a:ext cx="0" cy="217488"/>
          </a:xfrm>
          <a:prstGeom prst="line">
            <a:avLst/>
          </a:prstGeom>
          <a:ln w="25400" cap="flat" cmpd="sng">
            <a:solidFill>
              <a:schemeClr val="tx1"/>
            </a:solidFill>
            <a:prstDash val="solid"/>
            <a:headEnd type="none" w="med" len="med"/>
            <a:tailEnd type="none" w="med" len="med"/>
          </a:ln>
        </p:spPr>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a:spLocks noGrp="1"/>
          </p:cNvSpPr>
          <p:nvPr>
            <p:ph type="title"/>
          </p:nvPr>
        </p:nvSpPr>
        <p:spPr>
          <a:xfrm>
            <a:off x="792163" y="71438"/>
            <a:ext cx="8208962"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分支（条件转移）指令（相等转移：</a:t>
            </a:r>
            <a:r>
              <a:rPr lang="en-US" altLang="zh-CN" sz="2000">
                <a:solidFill>
                  <a:srgbClr val="A50021"/>
                </a:solidFill>
                <a:ea typeface="微软雅黑" panose="020B0503020204020204" pitchFamily="34" charset="-122"/>
              </a:rPr>
              <a:t>beq</a:t>
            </a:r>
            <a:r>
              <a:rPr lang="zh-CN" altLang="en-US" sz="2000">
                <a:solidFill>
                  <a:srgbClr val="A50021"/>
                </a:solidFill>
                <a:ea typeface="微软雅黑" panose="020B0503020204020204" pitchFamily="34" charset="-122"/>
              </a:rPr>
              <a:t>）</a:t>
            </a:r>
            <a:endParaRPr lang="zh-CN" altLang="en-US" sz="2000">
              <a:solidFill>
                <a:srgbClr val="A50021"/>
              </a:solidFill>
              <a:ea typeface="微软雅黑" panose="020B0503020204020204" pitchFamily="34" charset="-122"/>
            </a:endParaRPr>
          </a:p>
        </p:txBody>
      </p:sp>
      <p:grpSp>
        <p:nvGrpSpPr>
          <p:cNvPr id="115714" name="Group 3"/>
          <p:cNvGrpSpPr/>
          <p:nvPr/>
        </p:nvGrpSpPr>
        <p:grpSpPr>
          <a:xfrm>
            <a:off x="3563938" y="5157788"/>
            <a:ext cx="5607050" cy="946150"/>
            <a:chOff x="1918" y="3360"/>
            <a:chExt cx="3711" cy="596"/>
          </a:xfrm>
        </p:grpSpPr>
        <p:sp>
          <p:nvSpPr>
            <p:cNvPr id="115778" name="Rectangle 4"/>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5779" name="Group 5"/>
            <p:cNvGrpSpPr/>
            <p:nvPr/>
          </p:nvGrpSpPr>
          <p:grpSpPr>
            <a:xfrm>
              <a:off x="1979" y="3552"/>
              <a:ext cx="624" cy="212"/>
              <a:chOff x="1979" y="3552"/>
              <a:chExt cx="624" cy="212"/>
            </a:xfrm>
          </p:grpSpPr>
          <p:sp>
            <p:nvSpPr>
              <p:cNvPr id="115787" name="Rectangle 6"/>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88" name="Rectangle 7"/>
              <p:cNvSpPr/>
              <p:nvPr/>
            </p:nvSpPr>
            <p:spPr>
              <a:xfrm>
                <a:off x="2161" y="3552"/>
                <a:ext cx="26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115780" name="Rectangle 8"/>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81" name="Rectangle 9"/>
            <p:cNvSpPr/>
            <p:nvPr/>
          </p:nvSpPr>
          <p:spPr>
            <a:xfrm>
              <a:off x="3554" y="3552"/>
              <a:ext cx="939"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115782" name="Rectangle 10"/>
            <p:cNvSpPr/>
            <p:nvPr/>
          </p:nvSpPr>
          <p:spPr>
            <a:xfrm>
              <a:off x="5440" y="3360"/>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5783" name="Rectangle 11"/>
            <p:cNvSpPr/>
            <p:nvPr/>
          </p:nvSpPr>
          <p:spPr>
            <a:xfrm>
              <a:off x="2414" y="3360"/>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5784" name="Rectangle 12"/>
            <p:cNvSpPr/>
            <p:nvPr/>
          </p:nvSpPr>
          <p:spPr>
            <a:xfrm>
              <a:off x="1918" y="3360"/>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15785" name="Rectangle 13"/>
            <p:cNvSpPr/>
            <p:nvPr/>
          </p:nvSpPr>
          <p:spPr>
            <a:xfrm>
              <a:off x="2143" y="3744"/>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86" name="Rectangle 14"/>
            <p:cNvSpPr/>
            <p:nvPr/>
          </p:nvSpPr>
          <p:spPr>
            <a:xfrm>
              <a:off x="3816" y="3744"/>
              <a:ext cx="50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15715" name="Group 15"/>
          <p:cNvGrpSpPr/>
          <p:nvPr/>
        </p:nvGrpSpPr>
        <p:grpSpPr>
          <a:xfrm>
            <a:off x="3563938" y="1341438"/>
            <a:ext cx="5607050" cy="946150"/>
            <a:chOff x="1918" y="672"/>
            <a:chExt cx="3711" cy="596"/>
          </a:xfrm>
        </p:grpSpPr>
        <p:grpSp>
          <p:nvGrpSpPr>
            <p:cNvPr id="115743" name="Group 16"/>
            <p:cNvGrpSpPr/>
            <p:nvPr/>
          </p:nvGrpSpPr>
          <p:grpSpPr>
            <a:xfrm>
              <a:off x="1918" y="672"/>
              <a:ext cx="3711" cy="404"/>
              <a:chOff x="1918" y="672"/>
              <a:chExt cx="3711" cy="404"/>
            </a:xfrm>
          </p:grpSpPr>
          <p:grpSp>
            <p:nvGrpSpPr>
              <p:cNvPr id="115750" name="Group 17"/>
              <p:cNvGrpSpPr/>
              <p:nvPr/>
            </p:nvGrpSpPr>
            <p:grpSpPr>
              <a:xfrm>
                <a:off x="1979" y="864"/>
                <a:ext cx="3607" cy="212"/>
                <a:chOff x="1979" y="864"/>
                <a:chExt cx="3607" cy="212"/>
              </a:xfrm>
            </p:grpSpPr>
            <p:sp>
              <p:nvSpPr>
                <p:cNvPr id="115758" name="Rectangle 18"/>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5759" name="Group 19"/>
                <p:cNvGrpSpPr/>
                <p:nvPr/>
              </p:nvGrpSpPr>
              <p:grpSpPr>
                <a:xfrm>
                  <a:off x="1979" y="864"/>
                  <a:ext cx="3607" cy="212"/>
                  <a:chOff x="1979" y="864"/>
                  <a:chExt cx="3607" cy="212"/>
                </a:xfrm>
              </p:grpSpPr>
              <p:grpSp>
                <p:nvGrpSpPr>
                  <p:cNvPr id="115760" name="Group 20"/>
                  <p:cNvGrpSpPr/>
                  <p:nvPr/>
                </p:nvGrpSpPr>
                <p:grpSpPr>
                  <a:xfrm>
                    <a:off x="1979" y="864"/>
                    <a:ext cx="624" cy="212"/>
                    <a:chOff x="1979" y="864"/>
                    <a:chExt cx="624" cy="212"/>
                  </a:xfrm>
                </p:grpSpPr>
                <p:sp>
                  <p:nvSpPr>
                    <p:cNvPr id="115776" name="Rectangle 21"/>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77" name="Rectangle 22"/>
                    <p:cNvSpPr/>
                    <p:nvPr/>
                  </p:nvSpPr>
                  <p:spPr>
                    <a:xfrm>
                      <a:off x="2161" y="864"/>
                      <a:ext cx="26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15761" name="Group 23"/>
                  <p:cNvGrpSpPr/>
                  <p:nvPr/>
                </p:nvGrpSpPr>
                <p:grpSpPr>
                  <a:xfrm>
                    <a:off x="2611" y="864"/>
                    <a:ext cx="580" cy="212"/>
                    <a:chOff x="2611" y="864"/>
                    <a:chExt cx="580" cy="212"/>
                  </a:xfrm>
                </p:grpSpPr>
                <p:sp>
                  <p:nvSpPr>
                    <p:cNvPr id="115774" name="Rectangle 24"/>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75" name="Rectangle 25"/>
                    <p:cNvSpPr/>
                    <p:nvPr/>
                  </p:nvSpPr>
                  <p:spPr>
                    <a:xfrm>
                      <a:off x="2776" y="864"/>
                      <a:ext cx="23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15762" name="Group 26"/>
                  <p:cNvGrpSpPr/>
                  <p:nvPr/>
                </p:nvGrpSpPr>
                <p:grpSpPr>
                  <a:xfrm>
                    <a:off x="3199" y="864"/>
                    <a:ext cx="579" cy="210"/>
                    <a:chOff x="3199" y="864"/>
                    <a:chExt cx="579" cy="210"/>
                  </a:xfrm>
                </p:grpSpPr>
                <p:sp>
                  <p:nvSpPr>
                    <p:cNvPr id="115772" name="Rectangle 27"/>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73" name="Rectangle 28"/>
                    <p:cNvSpPr/>
                    <p:nvPr/>
                  </p:nvSpPr>
                  <p:spPr>
                    <a:xfrm>
                      <a:off x="3363" y="864"/>
                      <a:ext cx="225"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115763" name="Group 29"/>
                  <p:cNvGrpSpPr/>
                  <p:nvPr/>
                </p:nvGrpSpPr>
                <p:grpSpPr>
                  <a:xfrm>
                    <a:off x="3786" y="864"/>
                    <a:ext cx="579" cy="212"/>
                    <a:chOff x="3786" y="864"/>
                    <a:chExt cx="579" cy="212"/>
                  </a:xfrm>
                </p:grpSpPr>
                <p:sp>
                  <p:nvSpPr>
                    <p:cNvPr id="115770" name="Rectangle 30"/>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71" name="Rectangle 31"/>
                    <p:cNvSpPr/>
                    <p:nvPr/>
                  </p:nvSpPr>
                  <p:spPr>
                    <a:xfrm>
                      <a:off x="3951" y="864"/>
                      <a:ext cx="257"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115764" name="Group 32"/>
                  <p:cNvGrpSpPr/>
                  <p:nvPr/>
                </p:nvGrpSpPr>
                <p:grpSpPr>
                  <a:xfrm>
                    <a:off x="4373" y="864"/>
                    <a:ext cx="580" cy="212"/>
                    <a:chOff x="4373" y="864"/>
                    <a:chExt cx="580" cy="212"/>
                  </a:xfrm>
                </p:grpSpPr>
                <p:sp>
                  <p:nvSpPr>
                    <p:cNvPr id="115768" name="Rectangle 33"/>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69" name="Rectangle 34"/>
                    <p:cNvSpPr/>
                    <p:nvPr/>
                  </p:nvSpPr>
                  <p:spPr>
                    <a:xfrm>
                      <a:off x="4448" y="864"/>
                      <a:ext cx="47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115765" name="Group 35"/>
                  <p:cNvGrpSpPr/>
                  <p:nvPr/>
                </p:nvGrpSpPr>
                <p:grpSpPr>
                  <a:xfrm>
                    <a:off x="4961" y="864"/>
                    <a:ext cx="625" cy="212"/>
                    <a:chOff x="4961" y="864"/>
                    <a:chExt cx="625" cy="212"/>
                  </a:xfrm>
                </p:grpSpPr>
                <p:sp>
                  <p:nvSpPr>
                    <p:cNvPr id="115766" name="Rectangle 36"/>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67" name="Rectangle 37"/>
                    <p:cNvSpPr/>
                    <p:nvPr/>
                  </p:nvSpPr>
                  <p:spPr>
                    <a:xfrm>
                      <a:off x="5143" y="864"/>
                      <a:ext cx="4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115751" name="Rectangle 38"/>
              <p:cNvSpPr/>
              <p:nvPr/>
            </p:nvSpPr>
            <p:spPr>
              <a:xfrm>
                <a:off x="5440" y="672"/>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5752" name="Rectangle 39"/>
              <p:cNvSpPr/>
              <p:nvPr/>
            </p:nvSpPr>
            <p:spPr>
              <a:xfrm>
                <a:off x="4810" y="672"/>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115753" name="Rectangle 40"/>
              <p:cNvSpPr/>
              <p:nvPr/>
            </p:nvSpPr>
            <p:spPr>
              <a:xfrm>
                <a:off x="4177" y="672"/>
                <a:ext cx="25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115754" name="Rectangle 41"/>
              <p:cNvSpPr/>
              <p:nvPr/>
            </p:nvSpPr>
            <p:spPr>
              <a:xfrm>
                <a:off x="3590"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15755" name="Rectangle 42"/>
              <p:cNvSpPr/>
              <p:nvPr/>
            </p:nvSpPr>
            <p:spPr>
              <a:xfrm>
                <a:off x="3002" y="672"/>
                <a:ext cx="25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15756" name="Rectangle 43"/>
              <p:cNvSpPr/>
              <p:nvPr/>
            </p:nvSpPr>
            <p:spPr>
              <a:xfrm>
                <a:off x="2414"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5757" name="Rectangle 44"/>
              <p:cNvSpPr/>
              <p:nvPr/>
            </p:nvSpPr>
            <p:spPr>
              <a:xfrm>
                <a:off x="1918" y="67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115744" name="Rectangle 45"/>
            <p:cNvSpPr/>
            <p:nvPr/>
          </p:nvSpPr>
          <p:spPr>
            <a:xfrm>
              <a:off x="2143"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45" name="Rectangle 46"/>
            <p:cNvSpPr/>
            <p:nvPr/>
          </p:nvSpPr>
          <p:spPr>
            <a:xfrm>
              <a:off x="5126"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46" name="Rectangle 47"/>
            <p:cNvSpPr/>
            <p:nvPr/>
          </p:nvSpPr>
          <p:spPr>
            <a:xfrm>
              <a:off x="4493"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47" name="Rectangle 48"/>
            <p:cNvSpPr/>
            <p:nvPr/>
          </p:nvSpPr>
          <p:spPr>
            <a:xfrm>
              <a:off x="3906"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48" name="Rectangle 49"/>
            <p:cNvSpPr/>
            <p:nvPr/>
          </p:nvSpPr>
          <p:spPr>
            <a:xfrm>
              <a:off x="3318"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49" name="Rectangle 50"/>
            <p:cNvSpPr/>
            <p:nvPr/>
          </p:nvSpPr>
          <p:spPr>
            <a:xfrm>
              <a:off x="2731" y="105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15716" name="Group 51"/>
          <p:cNvGrpSpPr/>
          <p:nvPr/>
        </p:nvGrpSpPr>
        <p:grpSpPr>
          <a:xfrm>
            <a:off x="3563938" y="2420938"/>
            <a:ext cx="5680075" cy="946150"/>
            <a:chOff x="1918" y="1392"/>
            <a:chExt cx="3759" cy="596"/>
          </a:xfrm>
        </p:grpSpPr>
        <p:sp>
          <p:nvSpPr>
            <p:cNvPr id="115722" name="Rectangle 52"/>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5723" name="Group 53"/>
            <p:cNvGrpSpPr/>
            <p:nvPr/>
          </p:nvGrpSpPr>
          <p:grpSpPr>
            <a:xfrm>
              <a:off x="1979" y="1584"/>
              <a:ext cx="624" cy="212"/>
              <a:chOff x="1979" y="1584"/>
              <a:chExt cx="624" cy="212"/>
            </a:xfrm>
          </p:grpSpPr>
          <p:sp>
            <p:nvSpPr>
              <p:cNvPr id="115741" name="Rectangle 54"/>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42" name="Rectangle 55"/>
              <p:cNvSpPr/>
              <p:nvPr/>
            </p:nvSpPr>
            <p:spPr>
              <a:xfrm>
                <a:off x="2161" y="1584"/>
                <a:ext cx="26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15724" name="Group 56"/>
            <p:cNvGrpSpPr/>
            <p:nvPr/>
          </p:nvGrpSpPr>
          <p:grpSpPr>
            <a:xfrm>
              <a:off x="2611" y="1584"/>
              <a:ext cx="580" cy="212"/>
              <a:chOff x="2611" y="1584"/>
              <a:chExt cx="580" cy="212"/>
            </a:xfrm>
          </p:grpSpPr>
          <p:sp>
            <p:nvSpPr>
              <p:cNvPr id="115739" name="Rectangle 57"/>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40" name="Rectangle 58"/>
              <p:cNvSpPr/>
              <p:nvPr/>
            </p:nvSpPr>
            <p:spPr>
              <a:xfrm>
                <a:off x="2776" y="1584"/>
                <a:ext cx="23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15725" name="Group 59"/>
            <p:cNvGrpSpPr/>
            <p:nvPr/>
          </p:nvGrpSpPr>
          <p:grpSpPr>
            <a:xfrm>
              <a:off x="3199" y="1584"/>
              <a:ext cx="579" cy="210"/>
              <a:chOff x="3199" y="1584"/>
              <a:chExt cx="579" cy="210"/>
            </a:xfrm>
          </p:grpSpPr>
          <p:sp>
            <p:nvSpPr>
              <p:cNvPr id="115737" name="Rectangle 60"/>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38" name="Rectangle 61"/>
              <p:cNvSpPr/>
              <p:nvPr/>
            </p:nvSpPr>
            <p:spPr>
              <a:xfrm>
                <a:off x="3363" y="1584"/>
                <a:ext cx="225"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115726" name="Rectangle 62"/>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5727" name="Rectangle 63"/>
            <p:cNvSpPr/>
            <p:nvPr/>
          </p:nvSpPr>
          <p:spPr>
            <a:xfrm>
              <a:off x="4289" y="1584"/>
              <a:ext cx="734"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115728" name="Rectangle 64"/>
            <p:cNvSpPr/>
            <p:nvPr/>
          </p:nvSpPr>
          <p:spPr>
            <a:xfrm>
              <a:off x="5488" y="1392"/>
              <a:ext cx="18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5729" name="Rectangle 65"/>
            <p:cNvSpPr/>
            <p:nvPr/>
          </p:nvSpPr>
          <p:spPr>
            <a:xfrm>
              <a:off x="3590" y="139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15730" name="Rectangle 66"/>
            <p:cNvSpPr/>
            <p:nvPr/>
          </p:nvSpPr>
          <p:spPr>
            <a:xfrm>
              <a:off x="3002" y="1392"/>
              <a:ext cx="255"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15731" name="Rectangle 67"/>
            <p:cNvSpPr/>
            <p:nvPr/>
          </p:nvSpPr>
          <p:spPr>
            <a:xfrm>
              <a:off x="2414" y="139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5732" name="Rectangle 68"/>
            <p:cNvSpPr/>
            <p:nvPr/>
          </p:nvSpPr>
          <p:spPr>
            <a:xfrm>
              <a:off x="1918" y="1392"/>
              <a:ext cx="25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15733" name="Rectangle 69"/>
            <p:cNvSpPr/>
            <p:nvPr/>
          </p:nvSpPr>
          <p:spPr>
            <a:xfrm>
              <a:off x="2143" y="177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34" name="Rectangle 70"/>
            <p:cNvSpPr/>
            <p:nvPr/>
          </p:nvSpPr>
          <p:spPr>
            <a:xfrm>
              <a:off x="4448" y="1776"/>
              <a:ext cx="503"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35" name="Rectangle 71"/>
            <p:cNvSpPr/>
            <p:nvPr/>
          </p:nvSpPr>
          <p:spPr>
            <a:xfrm>
              <a:off x="3318" y="177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5736" name="Rectangle 72"/>
            <p:cNvSpPr/>
            <p:nvPr/>
          </p:nvSpPr>
          <p:spPr>
            <a:xfrm>
              <a:off x="2731" y="1776"/>
              <a:ext cx="435"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115717" name="Rectangle 73"/>
          <p:cNvSpPr>
            <a:spLocks noGrp="1"/>
          </p:cNvSpPr>
          <p:nvPr>
            <p:ph idx="1"/>
          </p:nvPr>
        </p:nvSpPr>
        <p:spPr>
          <a:xfrm>
            <a:off x="468313" y="571500"/>
            <a:ext cx="3527425" cy="5507038"/>
          </a:xfrm>
          <a:ln/>
        </p:spPr>
        <p:txBody>
          <a:bodyPr vert="horz" wrap="square" lIns="63500" tIns="25400" rIns="63500" bIns="25400" anchor="t" anchorCtr="0">
            <a:spAutoFit/>
          </a:bodyPr>
          <a:p>
            <a:pPr marL="342900" indent="-342900">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marL="342900" indent="-342900">
              <a:spcBef>
                <a:spcPct val="0"/>
              </a:spcBef>
            </a:pPr>
            <a:r>
              <a:rPr lang="en-US" altLang="zh-CN" sz="2600">
                <a:solidFill>
                  <a:schemeClr val="bg2"/>
                </a:solidFill>
              </a:rPr>
              <a:t>ADD and Subtract</a:t>
            </a:r>
            <a:endParaRPr lang="en-US" altLang="zh-CN" sz="2600">
              <a:solidFill>
                <a:schemeClr val="bg2"/>
              </a:solidFill>
            </a:endParaRPr>
          </a:p>
          <a:p>
            <a:pPr marL="742950" lvl="1" indent="-285750">
              <a:spcBef>
                <a:spcPct val="0"/>
              </a:spcBef>
            </a:pPr>
            <a:r>
              <a:rPr lang="en-US" altLang="zh-CN" sz="2400">
                <a:solidFill>
                  <a:schemeClr val="bg2"/>
                </a:solidFill>
              </a:rPr>
              <a:t>add rd, rs, rt</a:t>
            </a:r>
            <a:endParaRPr lang="en-US" altLang="zh-CN" sz="2400">
              <a:solidFill>
                <a:schemeClr val="bg2"/>
              </a:solidFill>
            </a:endParaRPr>
          </a:p>
          <a:p>
            <a:pPr marL="742950" lvl="1" indent="-285750">
              <a:spcBef>
                <a:spcPct val="0"/>
              </a:spcBef>
            </a:pPr>
            <a:r>
              <a:rPr lang="en-US" altLang="zh-CN" sz="2400">
                <a:solidFill>
                  <a:schemeClr val="bg2"/>
                </a:solidFill>
              </a:rPr>
              <a:t>sub rd, rs, rt</a:t>
            </a:r>
            <a:endParaRPr lang="en-US" altLang="zh-CN" sz="2400">
              <a:solidFill>
                <a:schemeClr val="bg2"/>
              </a:solidFill>
            </a:endParaRPr>
          </a:p>
          <a:p>
            <a:pPr marL="342900" indent="-342900">
              <a:spcBef>
                <a:spcPct val="0"/>
              </a:spcBef>
            </a:pPr>
            <a:r>
              <a:rPr lang="en-US" altLang="zh-CN" sz="2600">
                <a:solidFill>
                  <a:schemeClr val="bg2"/>
                </a:solidFill>
              </a:rPr>
              <a:t>OR Immediate</a:t>
            </a:r>
            <a:endParaRPr lang="en-US" altLang="zh-CN" sz="2600">
              <a:solidFill>
                <a:schemeClr val="bg2"/>
              </a:solidFill>
            </a:endParaRPr>
          </a:p>
          <a:p>
            <a:pPr marL="742950" lvl="1" indent="-285750">
              <a:spcBef>
                <a:spcPct val="0"/>
              </a:spcBef>
            </a:pPr>
            <a:r>
              <a:rPr lang="en-US" altLang="zh-CN" sz="2400">
                <a:solidFill>
                  <a:schemeClr val="bg2"/>
                </a:solidFill>
              </a:rPr>
              <a:t>ori  rt, rs, imm16</a:t>
            </a:r>
            <a:endParaRPr lang="en-US" altLang="zh-CN" sz="2400">
              <a:solidFill>
                <a:schemeClr val="bg2"/>
              </a:solidFill>
            </a:endParaRPr>
          </a:p>
          <a:p>
            <a:pPr marL="342900" indent="-342900">
              <a:spcBef>
                <a:spcPct val="0"/>
              </a:spcBef>
            </a:pPr>
            <a:r>
              <a:rPr lang="en-US" altLang="zh-CN" sz="2600">
                <a:solidFill>
                  <a:schemeClr val="bg2"/>
                </a:solidFill>
              </a:rPr>
              <a:t>LOAD and STORE</a:t>
            </a:r>
            <a:endParaRPr lang="en-US" altLang="zh-CN" sz="2600">
              <a:solidFill>
                <a:schemeClr val="bg2"/>
              </a:solidFill>
            </a:endParaRPr>
          </a:p>
          <a:p>
            <a:pPr marL="742950" lvl="1" indent="-285750">
              <a:spcBef>
                <a:spcPct val="0"/>
              </a:spcBef>
            </a:pPr>
            <a:r>
              <a:rPr lang="en-US" altLang="zh-CN" sz="2400">
                <a:solidFill>
                  <a:schemeClr val="bg2"/>
                </a:solidFill>
              </a:rPr>
              <a:t>lw rt, rs, imm16</a:t>
            </a:r>
            <a:endParaRPr lang="en-US" altLang="zh-CN" sz="2400">
              <a:solidFill>
                <a:schemeClr val="bg2"/>
              </a:solidFill>
            </a:endParaRPr>
          </a:p>
          <a:p>
            <a:pPr marL="742950" lvl="1" indent="-285750">
              <a:spcBef>
                <a:spcPct val="0"/>
              </a:spcBef>
            </a:pPr>
            <a:r>
              <a:rPr lang="en-US" altLang="zh-CN" sz="2400">
                <a:solidFill>
                  <a:schemeClr val="bg2"/>
                </a:solidFill>
              </a:rPr>
              <a:t>sw rt, rs, imm16</a:t>
            </a:r>
            <a:endParaRPr lang="en-US" altLang="zh-CN" sz="2400">
              <a:solidFill>
                <a:schemeClr val="bg2"/>
              </a:solidFill>
            </a:endParaRPr>
          </a:p>
          <a:p>
            <a:pPr marL="342900" indent="-342900">
              <a:spcBef>
                <a:spcPct val="0"/>
              </a:spcBef>
            </a:pPr>
            <a:r>
              <a:rPr lang="en-US" altLang="zh-CN" sz="2600">
                <a:solidFill>
                  <a:schemeClr val="tx2"/>
                </a:solidFill>
              </a:rPr>
              <a:t>BRANCH</a:t>
            </a:r>
            <a:endParaRPr lang="en-US" altLang="zh-CN" sz="2600">
              <a:solidFill>
                <a:schemeClr val="tx2"/>
              </a:solidFill>
            </a:endParaRPr>
          </a:p>
          <a:p>
            <a:pPr marL="742950" lvl="1" indent="-285750">
              <a:spcBef>
                <a:spcPct val="0"/>
              </a:spcBef>
            </a:pPr>
            <a:r>
              <a:rPr lang="en-US" altLang="zh-CN" sz="2400">
                <a:solidFill>
                  <a:schemeClr val="tx2"/>
                </a:solidFill>
              </a:rPr>
              <a:t>beq rs, rt, imm16</a:t>
            </a:r>
            <a:endParaRPr lang="en-US" altLang="zh-CN" sz="2400">
              <a:solidFill>
                <a:schemeClr val="tx2"/>
              </a:solidFill>
            </a:endParaRPr>
          </a:p>
          <a:p>
            <a:pPr marL="342900" indent="-342900">
              <a:spcBef>
                <a:spcPct val="0"/>
              </a:spcBef>
            </a:pPr>
            <a:r>
              <a:rPr lang="en-US" altLang="zh-CN" sz="2600">
                <a:solidFill>
                  <a:schemeClr val="bg2"/>
                </a:solidFill>
              </a:rPr>
              <a:t>JUMP</a:t>
            </a:r>
            <a:endParaRPr lang="en-US" altLang="zh-CN" sz="2600">
              <a:solidFill>
                <a:schemeClr val="bg2"/>
              </a:solidFill>
            </a:endParaRPr>
          </a:p>
          <a:p>
            <a:pPr marL="742950" lvl="1" indent="-285750">
              <a:spcBef>
                <a:spcPct val="0"/>
              </a:spcBef>
            </a:pPr>
            <a:r>
              <a:rPr lang="en-US" altLang="zh-CN" sz="2400">
                <a:solidFill>
                  <a:schemeClr val="bg2"/>
                </a:solidFill>
              </a:rPr>
              <a:t>j  target</a:t>
            </a:r>
            <a:endParaRPr lang="en-US" altLang="zh-CN" sz="2400">
              <a:solidFill>
                <a:schemeClr val="bg2"/>
              </a:solidFill>
            </a:endParaRPr>
          </a:p>
        </p:txBody>
      </p:sp>
      <p:sp>
        <p:nvSpPr>
          <p:cNvPr id="877642" name="Text Box 74"/>
          <p:cNvSpPr txBox="1"/>
          <p:nvPr/>
        </p:nvSpPr>
        <p:spPr>
          <a:xfrm>
            <a:off x="3635375" y="3860800"/>
            <a:ext cx="5689600" cy="457200"/>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5.  </a:t>
            </a:r>
            <a:r>
              <a:rPr lang="zh-CN" altLang="en-US" sz="2400" b="1">
                <a:solidFill>
                  <a:srgbClr val="0000FF"/>
                </a:solidFill>
                <a:latin typeface="Times New Roman" panose="02020603050405020304" pitchFamily="18" charset="0"/>
                <a:ea typeface="华文新魏" panose="02010800040101010101" pitchFamily="2" charset="-122"/>
              </a:rPr>
              <a:t>考虑</a:t>
            </a:r>
            <a:r>
              <a:rPr lang="en-US" altLang="zh-CN" sz="2400" b="1">
                <a:solidFill>
                  <a:srgbClr val="0000FF"/>
                </a:solidFill>
                <a:latin typeface="Times New Roman" panose="02020603050405020304" pitchFamily="18" charset="0"/>
                <a:ea typeface="华文新魏" panose="02010800040101010101" pitchFamily="2" charset="-122"/>
              </a:rPr>
              <a:t>beq</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a:t>
            </a:r>
            <a:r>
              <a:rPr lang="zh-CN" altLang="en-US" sz="2400" b="1">
                <a:solidFill>
                  <a:srgbClr val="0000FF"/>
                </a:solidFill>
                <a:latin typeface="Times New Roman" panose="02020603050405020304" pitchFamily="18" charset="0"/>
                <a:ea typeface="华文新魏" panose="02010800040101010101" pitchFamily="2" charset="-122"/>
              </a:rPr>
              <a:t>条件转移指令的代表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grpSp>
        <p:nvGrpSpPr>
          <p:cNvPr id="18" name="Group 78"/>
          <p:cNvGrpSpPr/>
          <p:nvPr/>
        </p:nvGrpSpPr>
        <p:grpSpPr>
          <a:xfrm>
            <a:off x="893763" y="2384425"/>
            <a:ext cx="8286750" cy="2773363"/>
            <a:chOff x="563" y="1480"/>
            <a:chExt cx="5220" cy="1747"/>
          </a:xfrm>
        </p:grpSpPr>
        <p:sp>
          <p:nvSpPr>
            <p:cNvPr id="115720" name="Text Box 76"/>
            <p:cNvSpPr txBox="1"/>
            <p:nvPr/>
          </p:nvSpPr>
          <p:spPr>
            <a:xfrm>
              <a:off x="563" y="3015"/>
              <a:ext cx="1682" cy="212"/>
            </a:xfrm>
            <a:prstGeom prst="rect">
              <a:avLst/>
            </a:prstGeom>
            <a:solidFill>
              <a:srgbClr val="FF99CC">
                <a:alpha val="41960"/>
              </a:srgbClr>
            </a:solidFill>
            <a:ln w="50800">
              <a:noFill/>
            </a:ln>
          </p:spPr>
          <p:txBody>
            <a:bodyPr>
              <a:spAutoFit/>
            </a:bodyPr>
            <a:p>
              <a:pPr>
                <a:spcBef>
                  <a:spcPct val="50000"/>
                </a:spcBef>
              </a:pPr>
              <a:endParaRPr lang="zh-CN" altLang="en-US" sz="1600">
                <a:latin typeface="Times New Roman" panose="02020603050405020304" pitchFamily="18" charset="0"/>
              </a:endParaRPr>
            </a:p>
          </p:txBody>
        </p:sp>
        <p:sp>
          <p:nvSpPr>
            <p:cNvPr id="115721" name="Rectangle 77"/>
            <p:cNvSpPr/>
            <p:nvPr/>
          </p:nvSpPr>
          <p:spPr>
            <a:xfrm>
              <a:off x="2200" y="1480"/>
              <a:ext cx="3583" cy="667"/>
            </a:xfrm>
            <a:prstGeom prst="rect">
              <a:avLst/>
            </a:prstGeom>
            <a:solidFill>
              <a:srgbClr val="FF99CC">
                <a:alpha val="34901"/>
              </a:srgbClr>
            </a:solidFill>
            <a:ln w="50800">
              <a:noFill/>
            </a:ln>
          </p:spPr>
          <p:txBody>
            <a:bodyPr wrap="none" anchor="ctr" anchorCtr="0"/>
            <a:p>
              <a:pPr eaLnBrk="1" hangingPunct="1"/>
              <a:endParaRPr lang="zh-CN" altLang="en-US">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7642"/>
                                        </p:tgtEl>
                                        <p:attrNameLst>
                                          <p:attrName>style.visibility</p:attrName>
                                        </p:attrNameLst>
                                      </p:cBhvr>
                                      <p:to>
                                        <p:strVal val="visible"/>
                                      </p:to>
                                    </p:set>
                                    <p:animEffect transition="in" filter="blinds(horizontal)">
                                      <p:cBhvr>
                                        <p:cTn id="7" dur="500"/>
                                        <p:tgtEl>
                                          <p:spTgt spid="87764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6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9618" name="Rectangle 2"/>
          <p:cNvSpPr>
            <a:spLocks noGrp="1" noChangeArrowheads="1"/>
          </p:cNvSpPr>
          <p:nvPr>
            <p:ph type="title"/>
          </p:nvPr>
        </p:nvSpPr>
        <p:spPr>
          <a:xfrm>
            <a:off x="788988" y="88900"/>
            <a:ext cx="6283325" cy="33972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RTL: The Branch Instruction</a:t>
            </a:r>
            <a:endParaRPr kumimoji="0" lang="en-US" altLang="zh-CN" sz="20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sp>
        <p:nvSpPr>
          <p:cNvPr id="117762" name="Rectangle 3"/>
          <p:cNvSpPr>
            <a:spLocks noGrp="1"/>
          </p:cNvSpPr>
          <p:nvPr>
            <p:ph idx="1"/>
          </p:nvPr>
        </p:nvSpPr>
        <p:spPr>
          <a:xfrm>
            <a:off x="557213" y="642938"/>
            <a:ext cx="8191500" cy="4330700"/>
          </a:xfrm>
          <a:ln/>
        </p:spPr>
        <p:txBody>
          <a:bodyPr vert="horz" wrap="square" lIns="63500" tIns="25400" rIns="63500" bIns="25400" anchor="t" anchorCtr="0">
            <a:spAutoFit/>
          </a:bodyPr>
          <a:p>
            <a:pPr marL="266700" indent="-266700">
              <a:spcBef>
                <a:spcPts val="600"/>
              </a:spcBef>
            </a:pPr>
            <a:r>
              <a:rPr lang="en-US" altLang="zh-CN" sz="2800"/>
              <a:t>beq	rs, rt, imm16</a:t>
            </a:r>
            <a:endParaRPr lang="en-US" altLang="zh-CN" sz="2800"/>
          </a:p>
          <a:p>
            <a:pPr lvl="1">
              <a:spcBef>
                <a:spcPts val="600"/>
              </a:spcBef>
              <a:buNone/>
            </a:pPr>
            <a:endParaRPr lang="en-US" altLang="zh-CN" sz="2400"/>
          </a:p>
          <a:p>
            <a:pPr lvl="1">
              <a:spcBef>
                <a:spcPts val="600"/>
              </a:spcBef>
              <a:buNone/>
            </a:pPr>
            <a:endParaRPr lang="en-US" altLang="zh-CN" sz="2400"/>
          </a:p>
          <a:p>
            <a:pPr lvl="1">
              <a:spcBef>
                <a:spcPts val="600"/>
              </a:spcBef>
              <a:buClr>
                <a:schemeClr val="tx2"/>
              </a:buClr>
            </a:pPr>
            <a:r>
              <a:rPr lang="en-US" altLang="zh-CN" sz="2400">
                <a:solidFill>
                  <a:srgbClr val="FF0000"/>
                </a:solidFill>
              </a:rPr>
              <a:t>M[PC]</a:t>
            </a:r>
            <a:r>
              <a:rPr lang="zh-CN" altLang="en-US" sz="2400">
                <a:solidFill>
                  <a:srgbClr val="FF0000"/>
                </a:solidFill>
              </a:rPr>
              <a:t>：</a:t>
            </a:r>
            <a:r>
              <a:rPr lang="zh-CN" altLang="en-US" sz="2400"/>
              <a:t>取指令</a:t>
            </a:r>
            <a:r>
              <a:rPr lang="en-US" altLang="zh-CN" sz="2400"/>
              <a:t>(</a:t>
            </a:r>
            <a:r>
              <a:rPr lang="zh-CN" altLang="en-US" sz="2400"/>
              <a:t>公共操作，取指部件完成</a:t>
            </a:r>
            <a:r>
              <a:rPr lang="en-US" altLang="zh-CN" sz="2400"/>
              <a:t>)</a:t>
            </a:r>
            <a:endParaRPr lang="en-US" altLang="zh-CN" sz="2400"/>
          </a:p>
          <a:p>
            <a:pPr lvl="1">
              <a:spcBef>
                <a:spcPts val="600"/>
              </a:spcBef>
              <a:buClr>
                <a:schemeClr val="tx2"/>
              </a:buClr>
            </a:pPr>
            <a:r>
              <a:rPr lang="en-US" altLang="zh-CN" sz="2400">
                <a:solidFill>
                  <a:srgbClr val="FF0000"/>
                </a:solidFill>
              </a:rPr>
              <a:t>Cond </a:t>
            </a:r>
            <a:r>
              <a:rPr lang="en-US" altLang="zh-CN" sz="2400">
                <a:solidFill>
                  <a:srgbClr val="FF0000"/>
                </a:solidFill>
                <a:sym typeface="Wingdings" panose="05000000000000000000" pitchFamily="2" charset="2"/>
              </a:rPr>
              <a:t>←</a:t>
            </a:r>
            <a:r>
              <a:rPr lang="en-US" altLang="zh-CN" sz="2400">
                <a:solidFill>
                  <a:srgbClr val="FF0000"/>
                </a:solidFill>
              </a:rPr>
              <a:t> R[rs] - R[rt]</a:t>
            </a:r>
            <a:r>
              <a:rPr lang="zh-CN" altLang="en-US" sz="2400">
                <a:solidFill>
                  <a:srgbClr val="FF0000"/>
                </a:solidFill>
              </a:rPr>
              <a:t>：</a:t>
            </a:r>
            <a:r>
              <a:rPr lang="zh-CN" altLang="en-US" sz="2400"/>
              <a:t>做减法比较</a:t>
            </a:r>
            <a:r>
              <a:rPr lang="en-US" altLang="zh-CN" sz="2400"/>
              <a:t>rs</a:t>
            </a:r>
            <a:r>
              <a:rPr lang="zh-CN" altLang="en-US" sz="2400"/>
              <a:t>和</a:t>
            </a:r>
            <a:r>
              <a:rPr lang="en-US" altLang="zh-CN" sz="2400"/>
              <a:t>rt</a:t>
            </a:r>
            <a:r>
              <a:rPr lang="zh-CN" altLang="en-US" sz="2400"/>
              <a:t>中的内容</a:t>
            </a:r>
            <a:endParaRPr lang="en-US" altLang="zh-CN" sz="2400"/>
          </a:p>
          <a:p>
            <a:pPr lvl="1">
              <a:spcBef>
                <a:spcPts val="600"/>
              </a:spcBef>
              <a:buClr>
                <a:schemeClr val="tx2"/>
              </a:buClr>
            </a:pPr>
            <a:r>
              <a:rPr lang="en-US" altLang="zh-CN" sz="2400">
                <a:solidFill>
                  <a:srgbClr val="FF0000"/>
                </a:solidFill>
              </a:rPr>
              <a:t>if (COND eq 0)</a:t>
            </a:r>
            <a:r>
              <a:rPr lang="zh-CN" altLang="en-US" sz="2400">
                <a:solidFill>
                  <a:srgbClr val="FF0000"/>
                </a:solidFill>
              </a:rPr>
              <a:t>：</a:t>
            </a:r>
            <a:r>
              <a:rPr lang="zh-CN" altLang="en-US" sz="2400"/>
              <a:t>计算下地址</a:t>
            </a:r>
            <a:r>
              <a:rPr lang="en-US" altLang="zh-CN" sz="2400"/>
              <a:t>(</a:t>
            </a:r>
            <a:r>
              <a:rPr lang="zh-CN" altLang="en-US" sz="2400"/>
              <a:t>根据比较结果，</a:t>
            </a:r>
            <a:r>
              <a:rPr lang="zh-CN" altLang="en-US" sz="2400">
                <a:solidFill>
                  <a:srgbClr val="0000FF"/>
                </a:solidFill>
              </a:rPr>
              <a:t>修改</a:t>
            </a:r>
            <a:r>
              <a:rPr lang="en-US" altLang="zh-CN" sz="2400">
                <a:solidFill>
                  <a:srgbClr val="0000FF"/>
                </a:solidFill>
              </a:rPr>
              <a:t>PC</a:t>
            </a:r>
            <a:r>
              <a:rPr lang="en-US" altLang="zh-CN" sz="2400"/>
              <a:t>)</a:t>
            </a:r>
            <a:endParaRPr lang="en-US" altLang="zh-CN" sz="2400"/>
          </a:p>
          <a:p>
            <a:pPr marL="984250" lvl="2" indent="-266700">
              <a:spcBef>
                <a:spcPts val="600"/>
              </a:spcBef>
              <a:buClr>
                <a:schemeClr val="tx2"/>
              </a:buClr>
            </a:pPr>
            <a:r>
              <a:rPr lang="en-US" altLang="zh-CN" sz="2200">
                <a:solidFill>
                  <a:srgbClr val="0000FF"/>
                </a:solidFill>
              </a:rPr>
              <a:t>PC </a:t>
            </a:r>
            <a:r>
              <a:rPr lang="en-US" altLang="zh-CN" sz="2200">
                <a:solidFill>
                  <a:srgbClr val="0000FF"/>
                </a:solidFill>
                <a:sym typeface="Wingdings" panose="05000000000000000000" pitchFamily="2" charset="2"/>
              </a:rPr>
              <a:t>←</a:t>
            </a:r>
            <a:r>
              <a:rPr lang="en-US" altLang="zh-CN" sz="2200">
                <a:solidFill>
                  <a:srgbClr val="0000FF"/>
                </a:solidFill>
              </a:rPr>
              <a:t> PC + 4 + ( SignExt[imm16] </a:t>
            </a:r>
            <a:r>
              <a:rPr lang="en-US" altLang="zh-CN">
                <a:solidFill>
                  <a:srgbClr val="0000FF"/>
                </a:solidFill>
              </a:rPr>
              <a:t>×</a:t>
            </a:r>
            <a:r>
              <a:rPr lang="en-US" altLang="zh-CN" sz="2200">
                <a:solidFill>
                  <a:srgbClr val="0000FF"/>
                </a:solidFill>
              </a:rPr>
              <a:t>4 ) </a:t>
            </a:r>
            <a:endParaRPr lang="en-US" altLang="zh-CN" sz="2200">
              <a:solidFill>
                <a:srgbClr val="0000FF"/>
              </a:solidFill>
            </a:endParaRPr>
          </a:p>
          <a:p>
            <a:pPr lvl="1">
              <a:spcBef>
                <a:spcPts val="600"/>
              </a:spcBef>
              <a:buNone/>
            </a:pPr>
            <a:r>
              <a:rPr lang="en-US" altLang="zh-CN" sz="2400">
                <a:solidFill>
                  <a:srgbClr val="FF0000"/>
                </a:solidFill>
              </a:rPr>
              <a:t>	else</a:t>
            </a:r>
            <a:endParaRPr lang="en-US" altLang="zh-CN" sz="2400">
              <a:solidFill>
                <a:srgbClr val="FF0000"/>
              </a:solidFill>
            </a:endParaRPr>
          </a:p>
          <a:p>
            <a:pPr marL="984250" lvl="2" indent="-266700">
              <a:spcBef>
                <a:spcPts val="600"/>
              </a:spcBef>
              <a:buClr>
                <a:schemeClr val="tx2"/>
              </a:buClr>
            </a:pPr>
            <a:r>
              <a:rPr lang="en-US" altLang="zh-CN" sz="2200">
                <a:solidFill>
                  <a:srgbClr val="0000FF"/>
                </a:solidFill>
              </a:rPr>
              <a:t>PC </a:t>
            </a:r>
            <a:r>
              <a:rPr lang="en-US" altLang="zh-CN" sz="2200">
                <a:solidFill>
                  <a:srgbClr val="0000FF"/>
                </a:solidFill>
                <a:sym typeface="Wingdings" panose="05000000000000000000" pitchFamily="2" charset="2"/>
              </a:rPr>
              <a:t>←</a:t>
            </a:r>
            <a:r>
              <a:rPr lang="en-US" altLang="zh-CN" sz="2200">
                <a:solidFill>
                  <a:srgbClr val="0000FF"/>
                </a:solidFill>
              </a:rPr>
              <a:t> PC + 4</a:t>
            </a:r>
            <a:endParaRPr lang="zh-CN" altLang="en-US" sz="2200">
              <a:solidFill>
                <a:srgbClr val="0000FF"/>
              </a:solidFill>
            </a:endParaRPr>
          </a:p>
        </p:txBody>
      </p:sp>
      <p:grpSp>
        <p:nvGrpSpPr>
          <p:cNvPr id="117763" name="Group 4"/>
          <p:cNvGrpSpPr/>
          <p:nvPr/>
        </p:nvGrpSpPr>
        <p:grpSpPr>
          <a:xfrm>
            <a:off x="2051050" y="1139825"/>
            <a:ext cx="5953125" cy="946150"/>
            <a:chOff x="1139" y="506"/>
            <a:chExt cx="3750" cy="596"/>
          </a:xfrm>
        </p:grpSpPr>
        <p:sp>
          <p:nvSpPr>
            <p:cNvPr id="117766" name="Rectangle 5"/>
            <p:cNvSpPr/>
            <p:nvPr/>
          </p:nvSpPr>
          <p:spPr>
            <a:xfrm>
              <a:off x="1204" y="706"/>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7767" name="Group 6"/>
            <p:cNvGrpSpPr/>
            <p:nvPr/>
          </p:nvGrpSpPr>
          <p:grpSpPr>
            <a:xfrm>
              <a:off x="1200" y="698"/>
              <a:ext cx="624" cy="212"/>
              <a:chOff x="1200" y="698"/>
              <a:chExt cx="624" cy="212"/>
            </a:xfrm>
          </p:grpSpPr>
          <p:sp>
            <p:nvSpPr>
              <p:cNvPr id="117785" name="Rectangle 7"/>
              <p:cNvSpPr/>
              <p:nvPr/>
            </p:nvSpPr>
            <p:spPr>
              <a:xfrm>
                <a:off x="1200" y="702"/>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7786" name="Rectangle 8"/>
              <p:cNvSpPr/>
              <p:nvPr/>
            </p:nvSpPr>
            <p:spPr>
              <a:xfrm>
                <a:off x="1382" y="698"/>
                <a:ext cx="251"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17768" name="Group 9"/>
            <p:cNvGrpSpPr/>
            <p:nvPr/>
          </p:nvGrpSpPr>
          <p:grpSpPr>
            <a:xfrm>
              <a:off x="1832" y="698"/>
              <a:ext cx="580" cy="212"/>
              <a:chOff x="1832" y="698"/>
              <a:chExt cx="580" cy="212"/>
            </a:xfrm>
          </p:grpSpPr>
          <p:sp>
            <p:nvSpPr>
              <p:cNvPr id="117783" name="Rectangle 10"/>
              <p:cNvSpPr/>
              <p:nvPr/>
            </p:nvSpPr>
            <p:spPr>
              <a:xfrm>
                <a:off x="1832" y="702"/>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7784" name="Rectangle 11"/>
              <p:cNvSpPr/>
              <p:nvPr/>
            </p:nvSpPr>
            <p:spPr>
              <a:xfrm>
                <a:off x="1997" y="698"/>
                <a:ext cx="223"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17769" name="Group 12"/>
            <p:cNvGrpSpPr/>
            <p:nvPr/>
          </p:nvGrpSpPr>
          <p:grpSpPr>
            <a:xfrm>
              <a:off x="2420" y="698"/>
              <a:ext cx="579" cy="212"/>
              <a:chOff x="2420" y="698"/>
              <a:chExt cx="579" cy="212"/>
            </a:xfrm>
          </p:grpSpPr>
          <p:sp>
            <p:nvSpPr>
              <p:cNvPr id="117781" name="Rectangle 13"/>
              <p:cNvSpPr/>
              <p:nvPr/>
            </p:nvSpPr>
            <p:spPr>
              <a:xfrm>
                <a:off x="2420" y="702"/>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7782" name="Rectangle 14"/>
              <p:cNvSpPr/>
              <p:nvPr/>
            </p:nvSpPr>
            <p:spPr>
              <a:xfrm>
                <a:off x="2584" y="698"/>
                <a:ext cx="21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117770" name="Rectangle 15"/>
            <p:cNvSpPr/>
            <p:nvPr/>
          </p:nvSpPr>
          <p:spPr>
            <a:xfrm>
              <a:off x="3007" y="702"/>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7771" name="Rectangle 16"/>
            <p:cNvSpPr/>
            <p:nvPr/>
          </p:nvSpPr>
          <p:spPr>
            <a:xfrm>
              <a:off x="3510" y="698"/>
              <a:ext cx="699"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117772" name="Rectangle 17"/>
            <p:cNvSpPr/>
            <p:nvPr/>
          </p:nvSpPr>
          <p:spPr>
            <a:xfrm>
              <a:off x="4709" y="506"/>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17773" name="Rectangle 18"/>
            <p:cNvSpPr/>
            <p:nvPr/>
          </p:nvSpPr>
          <p:spPr>
            <a:xfrm>
              <a:off x="2811" y="5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17774" name="Rectangle 19"/>
            <p:cNvSpPr/>
            <p:nvPr/>
          </p:nvSpPr>
          <p:spPr>
            <a:xfrm>
              <a:off x="2223" y="5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17775" name="Rectangle 20"/>
            <p:cNvSpPr/>
            <p:nvPr/>
          </p:nvSpPr>
          <p:spPr>
            <a:xfrm>
              <a:off x="1635" y="5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17776" name="Rectangle 21"/>
            <p:cNvSpPr/>
            <p:nvPr/>
          </p:nvSpPr>
          <p:spPr>
            <a:xfrm>
              <a:off x="1139" y="50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17777" name="Rectangle 22"/>
            <p:cNvSpPr/>
            <p:nvPr/>
          </p:nvSpPr>
          <p:spPr>
            <a:xfrm>
              <a:off x="1364" y="89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7778" name="Rectangle 23"/>
            <p:cNvSpPr/>
            <p:nvPr/>
          </p:nvSpPr>
          <p:spPr>
            <a:xfrm>
              <a:off x="3669" y="890"/>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7779" name="Rectangle 24"/>
            <p:cNvSpPr/>
            <p:nvPr/>
          </p:nvSpPr>
          <p:spPr>
            <a:xfrm>
              <a:off x="2539" y="89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17780" name="Rectangle 25"/>
            <p:cNvSpPr/>
            <p:nvPr/>
          </p:nvSpPr>
          <p:spPr>
            <a:xfrm>
              <a:off x="1952" y="89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879642" name="Text Box 26"/>
          <p:cNvSpPr txBox="1">
            <a:spLocks noChangeArrowheads="1"/>
          </p:cNvSpPr>
          <p:nvPr/>
        </p:nvSpPr>
        <p:spPr bwMode="auto">
          <a:xfrm>
            <a:off x="557213" y="4941888"/>
            <a:ext cx="8191500" cy="18161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2800" b="1">
                <a:solidFill>
                  <a:srgbClr val="FF0000"/>
                </a:solidFill>
                <a:latin typeface="华文新魏" panose="02010800040101010101" pitchFamily="2" charset="-122"/>
                <a:ea typeface="华文新魏" panose="02010800040101010101" pitchFamily="2" charset="-122"/>
              </a:rPr>
              <a:t>问题：</a:t>
            </a:r>
            <a:r>
              <a:rPr lang="en-US" altLang="zh-CN" sz="2800" b="1">
                <a:solidFill>
                  <a:srgbClr val="FF0000"/>
                </a:solidFill>
                <a:latin typeface="华文新魏" panose="02010800040101010101" pitchFamily="2" charset="-122"/>
                <a:ea typeface="华文新魏" panose="02010800040101010101" pitchFamily="2" charset="-122"/>
              </a:rPr>
              <a:t>1</a:t>
            </a:r>
            <a:r>
              <a:rPr lang="zh-CN" altLang="en-US" sz="2800" b="1">
                <a:solidFill>
                  <a:srgbClr val="FF0000"/>
                </a:solidFill>
                <a:latin typeface="华文新魏" panose="02010800040101010101" pitchFamily="2" charset="-122"/>
                <a:ea typeface="华文新魏" panose="02010800040101010101" pitchFamily="2" charset="-122"/>
              </a:rPr>
              <a:t>、立即数的含义是什么？</a:t>
            </a:r>
            <a:r>
              <a:rPr lang="zh-CN" altLang="en-US" sz="2800" b="1">
                <a:solidFill>
                  <a:srgbClr val="0000CC"/>
                </a:solidFill>
                <a:latin typeface="华文新魏" panose="02010800040101010101" pitchFamily="2" charset="-122"/>
                <a:ea typeface="华文新魏" panose="02010800040101010101" pitchFamily="2" charset="-122"/>
              </a:rPr>
              <a:t>相对于指令数</a:t>
            </a:r>
            <a:r>
              <a:rPr lang="zh-CN" altLang="en-US" sz="2800" b="1">
                <a:solidFill>
                  <a:srgbClr val="FF0000"/>
                </a:solidFill>
                <a:latin typeface="华文新魏" panose="02010800040101010101" pitchFamily="2" charset="-122"/>
                <a:ea typeface="华文新魏" panose="02010800040101010101" pitchFamily="2" charset="-122"/>
              </a:rPr>
              <a:t>还是相对于存储单元数？</a:t>
            </a:r>
            <a:endParaRPr lang="en-US" altLang="zh-CN" sz="2800" b="1">
              <a:solidFill>
                <a:srgbClr val="FF0000"/>
              </a:solidFill>
              <a:latin typeface="华文新魏" panose="02010800040101010101" pitchFamily="2" charset="-122"/>
              <a:ea typeface="华文新魏" panose="02010800040101010101" pitchFamily="2" charset="-122"/>
            </a:endParaRPr>
          </a:p>
          <a:p>
            <a:pPr lvl="0">
              <a:buNone/>
            </a:pPr>
            <a:r>
              <a:rPr lang="zh-CN" altLang="en-US" sz="2800" b="1">
                <a:solidFill>
                  <a:srgbClr val="FF0000"/>
                </a:solidFill>
                <a:latin typeface="华文新魏" panose="02010800040101010101" pitchFamily="2" charset="-122"/>
                <a:ea typeface="华文新魏" panose="02010800040101010101" pitchFamily="2" charset="-122"/>
              </a:rPr>
              <a:t>            </a:t>
            </a:r>
            <a:r>
              <a:rPr lang="en-US" altLang="zh-CN" sz="2800" b="1">
                <a:solidFill>
                  <a:srgbClr val="FF0000"/>
                </a:solidFill>
                <a:latin typeface="华文新魏" panose="02010800040101010101" pitchFamily="2" charset="-122"/>
                <a:ea typeface="华文新魏" panose="02010800040101010101" pitchFamily="2" charset="-122"/>
              </a:rPr>
              <a:t>2</a:t>
            </a:r>
            <a:r>
              <a:rPr lang="zh-CN" altLang="en-US" sz="2800" b="1">
                <a:solidFill>
                  <a:srgbClr val="FF0000"/>
                </a:solidFill>
                <a:latin typeface="华文新魏" panose="02010800040101010101" pitchFamily="2" charset="-122"/>
                <a:ea typeface="华文新魏" panose="02010800040101010101" pitchFamily="2" charset="-122"/>
              </a:rPr>
              <a:t>、应在原数据通路上加哪些元件和连线？需要什么样的控制信号？</a:t>
            </a:r>
            <a:endParaRPr lang="zh-CN" altLang="en-US" sz="2800" b="1">
              <a:solidFill>
                <a:srgbClr val="FF0000"/>
              </a:solidFill>
              <a:latin typeface="华文新魏" panose="02010800040101010101" pitchFamily="2" charset="-122"/>
              <a:ea typeface="华文新魏" panose="02010800040101010101" pitchFamily="2" charset="-122"/>
            </a:endParaRPr>
          </a:p>
        </p:txBody>
      </p:sp>
      <p:sp>
        <p:nvSpPr>
          <p:cNvPr id="117765" name="Text Box 27"/>
          <p:cNvSpPr txBox="1"/>
          <p:nvPr/>
        </p:nvSpPr>
        <p:spPr>
          <a:xfrm>
            <a:off x="4572000" y="833438"/>
            <a:ext cx="3671888" cy="457200"/>
          </a:xfrm>
          <a:prstGeom prst="rect">
            <a:avLst/>
          </a:prstGeom>
          <a:noFill/>
          <a:ln w="25400">
            <a:noFill/>
          </a:ln>
        </p:spPr>
        <p:txBody>
          <a:bodyPr>
            <a:spAutoFit/>
          </a:bodyPr>
          <a:p>
            <a:pPr algn="ctr">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立即数用补码表示</a:t>
            </a:r>
            <a:endParaRPr lang="zh-CN" altLang="en-US" sz="2400" b="1">
              <a:solidFill>
                <a:srgbClr val="FF0000"/>
              </a:solidFill>
              <a:latin typeface="Times New Roman" panose="02020603050405020304"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79642"/>
                                        </p:tgtEl>
                                        <p:attrNameLst>
                                          <p:attrName>style.visibility</p:attrName>
                                        </p:attrNameLst>
                                      </p:cBhvr>
                                      <p:to>
                                        <p:strVal val="visible"/>
                                      </p:to>
                                    </p:set>
                                    <p:animEffect transition="in" filter="checkerboard(across)">
                                      <p:cBhvr>
                                        <p:cTn id="7" dur="500"/>
                                        <p:tgtEl>
                                          <p:spTgt spid="879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2"/>
          <p:cNvSpPr>
            <a:spLocks noGrp="1"/>
          </p:cNvSpPr>
          <p:nvPr>
            <p:ph type="title"/>
          </p:nvPr>
        </p:nvSpPr>
        <p:spPr>
          <a:xfrm>
            <a:off x="836613" y="0"/>
            <a:ext cx="7021512"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条件转移指令的数据通路</a:t>
            </a:r>
            <a:endParaRPr lang="zh-CN" altLang="en-US" sz="2000">
              <a:solidFill>
                <a:srgbClr val="A50021"/>
              </a:solidFill>
              <a:ea typeface="微软雅黑" panose="020B0503020204020204" pitchFamily="34" charset="-122"/>
            </a:endParaRPr>
          </a:p>
        </p:txBody>
      </p:sp>
      <p:sp>
        <p:nvSpPr>
          <p:cNvPr id="119810" name="Rectangle 3"/>
          <p:cNvSpPr>
            <a:spLocks noGrp="1"/>
          </p:cNvSpPr>
          <p:nvPr>
            <p:ph idx="1"/>
          </p:nvPr>
        </p:nvSpPr>
        <p:spPr>
          <a:xfrm>
            <a:off x="446088" y="571500"/>
            <a:ext cx="8408987" cy="457200"/>
          </a:xfrm>
          <a:ln/>
        </p:spPr>
        <p:txBody>
          <a:bodyPr vert="horz" wrap="square" lIns="63500" tIns="25400" rIns="63500" bIns="25400" anchor="t" anchorCtr="0">
            <a:spAutoFit/>
          </a:bodyPr>
          <a:p>
            <a:r>
              <a:rPr lang="en-US" altLang="zh-CN" sz="2400">
                <a:ea typeface="宋体" panose="02010600030101010101" pitchFamily="2" charset="-122"/>
              </a:rPr>
              <a:t>beq    rs, rt, imm16</a:t>
            </a:r>
            <a:r>
              <a:rPr lang="en-US" altLang="zh-CN" sz="2400">
                <a:solidFill>
                  <a:srgbClr val="0000FF"/>
                </a:solidFill>
                <a:ea typeface="宋体" panose="02010600030101010101" pitchFamily="2" charset="-122"/>
              </a:rPr>
              <a:t>	</a:t>
            </a:r>
            <a:r>
              <a:rPr lang="en-US" altLang="zh-CN" sz="2200">
                <a:solidFill>
                  <a:srgbClr val="0000FF"/>
                </a:solidFill>
                <a:ea typeface="宋体" panose="02010600030101010101" pitchFamily="2" charset="-122"/>
              </a:rPr>
              <a:t>We need to compare Rs and Rt !</a:t>
            </a:r>
            <a:endParaRPr lang="en-US" altLang="zh-CN" sz="2200">
              <a:solidFill>
                <a:srgbClr val="0000FF"/>
              </a:solidFill>
              <a:ea typeface="宋体" panose="02010600030101010101" pitchFamily="2" charset="-122"/>
            </a:endParaRPr>
          </a:p>
        </p:txBody>
      </p:sp>
      <p:grpSp>
        <p:nvGrpSpPr>
          <p:cNvPr id="119811" name="Group 4"/>
          <p:cNvGrpSpPr/>
          <p:nvPr/>
        </p:nvGrpSpPr>
        <p:grpSpPr>
          <a:xfrm>
            <a:off x="2255838" y="863600"/>
            <a:ext cx="5965825" cy="976313"/>
            <a:chOff x="1043" y="794"/>
            <a:chExt cx="3758" cy="615"/>
          </a:xfrm>
        </p:grpSpPr>
        <p:sp>
          <p:nvSpPr>
            <p:cNvPr id="119923" name="Rectangle 5"/>
            <p:cNvSpPr/>
            <p:nvPr/>
          </p:nvSpPr>
          <p:spPr>
            <a:xfrm>
              <a:off x="1108" y="99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19924" name="Group 6"/>
            <p:cNvGrpSpPr/>
            <p:nvPr/>
          </p:nvGrpSpPr>
          <p:grpSpPr>
            <a:xfrm>
              <a:off x="1104" y="965"/>
              <a:ext cx="641" cy="231"/>
              <a:chOff x="1104" y="965"/>
              <a:chExt cx="641" cy="231"/>
            </a:xfrm>
          </p:grpSpPr>
          <p:sp>
            <p:nvSpPr>
              <p:cNvPr id="119942" name="Rectangle 7"/>
              <p:cNvSpPr/>
              <p:nvPr/>
            </p:nvSpPr>
            <p:spPr>
              <a:xfrm>
                <a:off x="1104" y="990"/>
                <a:ext cx="641"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943" name="Rectangle 8"/>
              <p:cNvSpPr/>
              <p:nvPr/>
            </p:nvSpPr>
            <p:spPr>
              <a:xfrm>
                <a:off x="1286" y="965"/>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19925" name="Group 9"/>
            <p:cNvGrpSpPr/>
            <p:nvPr/>
          </p:nvGrpSpPr>
          <p:grpSpPr>
            <a:xfrm>
              <a:off x="1750" y="965"/>
              <a:ext cx="578" cy="231"/>
              <a:chOff x="1750" y="965"/>
              <a:chExt cx="578" cy="231"/>
            </a:xfrm>
          </p:grpSpPr>
          <p:sp>
            <p:nvSpPr>
              <p:cNvPr id="119940" name="Rectangle 10"/>
              <p:cNvSpPr/>
              <p:nvPr/>
            </p:nvSpPr>
            <p:spPr>
              <a:xfrm>
                <a:off x="1750" y="990"/>
                <a:ext cx="578"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941" name="Rectangle 11"/>
              <p:cNvSpPr/>
              <p:nvPr/>
            </p:nvSpPr>
            <p:spPr>
              <a:xfrm>
                <a:off x="1901" y="965"/>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19926" name="Group 12"/>
            <p:cNvGrpSpPr/>
            <p:nvPr/>
          </p:nvGrpSpPr>
          <p:grpSpPr>
            <a:xfrm>
              <a:off x="2324" y="972"/>
              <a:ext cx="579" cy="231"/>
              <a:chOff x="2324" y="972"/>
              <a:chExt cx="579" cy="231"/>
            </a:xfrm>
          </p:grpSpPr>
          <p:sp>
            <p:nvSpPr>
              <p:cNvPr id="119938" name="Rectangle 13"/>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939" name="Rectangle 14"/>
              <p:cNvSpPr/>
              <p:nvPr/>
            </p:nvSpPr>
            <p:spPr>
              <a:xfrm>
                <a:off x="2488" y="972"/>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19927" name="Rectangle 15"/>
            <p:cNvSpPr/>
            <p:nvPr/>
          </p:nvSpPr>
          <p:spPr>
            <a:xfrm>
              <a:off x="2911" y="99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928" name="Rectangle 16"/>
            <p:cNvSpPr/>
            <p:nvPr/>
          </p:nvSpPr>
          <p:spPr>
            <a:xfrm>
              <a:off x="3306" y="972"/>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19929" name="Rectangle 17"/>
            <p:cNvSpPr/>
            <p:nvPr/>
          </p:nvSpPr>
          <p:spPr>
            <a:xfrm>
              <a:off x="4613" y="794"/>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0</a:t>
              </a:r>
              <a:endParaRPr lang="zh-CN" altLang="en-US" b="1">
                <a:latin typeface="Times New Roman" panose="02020603050405020304" pitchFamily="18" charset="0"/>
              </a:endParaRPr>
            </a:p>
          </p:txBody>
        </p:sp>
        <p:sp>
          <p:nvSpPr>
            <p:cNvPr id="119930" name="Rectangle 18"/>
            <p:cNvSpPr/>
            <p:nvPr/>
          </p:nvSpPr>
          <p:spPr>
            <a:xfrm>
              <a:off x="2715"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19931" name="Rectangle 19"/>
            <p:cNvSpPr/>
            <p:nvPr/>
          </p:nvSpPr>
          <p:spPr>
            <a:xfrm>
              <a:off x="2127"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21</a:t>
              </a:r>
              <a:endParaRPr lang="zh-CN" altLang="en-US" b="1">
                <a:latin typeface="Times New Roman" panose="02020603050405020304" pitchFamily="18" charset="0"/>
              </a:endParaRPr>
            </a:p>
          </p:txBody>
        </p:sp>
        <p:sp>
          <p:nvSpPr>
            <p:cNvPr id="119932" name="Rectangle 20"/>
            <p:cNvSpPr/>
            <p:nvPr/>
          </p:nvSpPr>
          <p:spPr>
            <a:xfrm>
              <a:off x="1539"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26</a:t>
              </a:r>
              <a:endParaRPr lang="zh-CN" altLang="en-US" b="1">
                <a:latin typeface="Times New Roman" panose="02020603050405020304" pitchFamily="18" charset="0"/>
              </a:endParaRPr>
            </a:p>
          </p:txBody>
        </p:sp>
        <p:sp>
          <p:nvSpPr>
            <p:cNvPr id="119933" name="Rectangle 21"/>
            <p:cNvSpPr/>
            <p:nvPr/>
          </p:nvSpPr>
          <p:spPr>
            <a:xfrm>
              <a:off x="1043"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31</a:t>
              </a:r>
              <a:endParaRPr lang="zh-CN" altLang="en-US" b="1">
                <a:latin typeface="Times New Roman" panose="02020603050405020304" pitchFamily="18" charset="0"/>
              </a:endParaRPr>
            </a:p>
          </p:txBody>
        </p:sp>
        <p:sp>
          <p:nvSpPr>
            <p:cNvPr id="119934" name="Rectangle 22"/>
            <p:cNvSpPr/>
            <p:nvPr/>
          </p:nvSpPr>
          <p:spPr>
            <a:xfrm>
              <a:off x="1268"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19935" name="Rectangle 23"/>
            <p:cNvSpPr/>
            <p:nvPr/>
          </p:nvSpPr>
          <p:spPr>
            <a:xfrm>
              <a:off x="3573" y="1178"/>
              <a:ext cx="523"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19936" name="Rectangle 24"/>
            <p:cNvSpPr/>
            <p:nvPr/>
          </p:nvSpPr>
          <p:spPr>
            <a:xfrm>
              <a:off x="2443"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19937" name="Rectangle 25"/>
            <p:cNvSpPr/>
            <p:nvPr/>
          </p:nvSpPr>
          <p:spPr>
            <a:xfrm>
              <a:off x="1856"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grpSp>
      <p:sp>
        <p:nvSpPr>
          <p:cNvPr id="119812" name="Line 26"/>
          <p:cNvSpPr/>
          <p:nvPr/>
        </p:nvSpPr>
        <p:spPr>
          <a:xfrm>
            <a:off x="4906963" y="3105150"/>
            <a:ext cx="0" cy="292100"/>
          </a:xfrm>
          <a:prstGeom prst="line">
            <a:avLst/>
          </a:prstGeom>
          <a:ln w="25400" cap="flat" cmpd="sng">
            <a:solidFill>
              <a:schemeClr val="tx1"/>
            </a:solidFill>
            <a:prstDash val="solid"/>
            <a:headEnd type="none" w="med" len="med"/>
            <a:tailEnd type="none" w="med" len="med"/>
          </a:ln>
        </p:spPr>
      </p:sp>
      <p:sp>
        <p:nvSpPr>
          <p:cNvPr id="119813" name="Line 27"/>
          <p:cNvSpPr/>
          <p:nvPr/>
        </p:nvSpPr>
        <p:spPr>
          <a:xfrm>
            <a:off x="4919663" y="3105150"/>
            <a:ext cx="446087" cy="293688"/>
          </a:xfrm>
          <a:prstGeom prst="line">
            <a:avLst/>
          </a:prstGeom>
          <a:ln w="25400" cap="flat" cmpd="sng">
            <a:solidFill>
              <a:schemeClr val="tx1"/>
            </a:solidFill>
            <a:prstDash val="solid"/>
            <a:headEnd type="none" w="med" len="med"/>
            <a:tailEnd type="none" w="med" len="med"/>
          </a:ln>
        </p:spPr>
      </p:sp>
      <p:sp>
        <p:nvSpPr>
          <p:cNvPr id="119814" name="Line 28"/>
          <p:cNvSpPr/>
          <p:nvPr/>
        </p:nvSpPr>
        <p:spPr>
          <a:xfrm>
            <a:off x="4919663" y="3394075"/>
            <a:ext cx="203200" cy="120650"/>
          </a:xfrm>
          <a:prstGeom prst="line">
            <a:avLst/>
          </a:prstGeom>
          <a:ln w="25400" cap="flat" cmpd="sng">
            <a:solidFill>
              <a:schemeClr val="tx1"/>
            </a:solidFill>
            <a:prstDash val="solid"/>
            <a:headEnd type="none" w="med" len="med"/>
            <a:tailEnd type="none" w="med" len="med"/>
          </a:ln>
        </p:spPr>
      </p:sp>
      <p:sp>
        <p:nvSpPr>
          <p:cNvPr id="119815" name="Line 29"/>
          <p:cNvSpPr/>
          <p:nvPr/>
        </p:nvSpPr>
        <p:spPr>
          <a:xfrm>
            <a:off x="5135563" y="3540125"/>
            <a:ext cx="0" cy="263525"/>
          </a:xfrm>
          <a:prstGeom prst="line">
            <a:avLst/>
          </a:prstGeom>
          <a:ln w="25400" cap="flat" cmpd="sng">
            <a:solidFill>
              <a:schemeClr val="tx1"/>
            </a:solidFill>
            <a:prstDash val="solid"/>
            <a:headEnd type="none" w="med" len="med"/>
            <a:tailEnd type="none" w="med" len="med"/>
          </a:ln>
        </p:spPr>
      </p:sp>
      <p:sp>
        <p:nvSpPr>
          <p:cNvPr id="119816" name="Line 30"/>
          <p:cNvSpPr/>
          <p:nvPr/>
        </p:nvSpPr>
        <p:spPr>
          <a:xfrm>
            <a:off x="5364163" y="3394075"/>
            <a:ext cx="0" cy="554038"/>
          </a:xfrm>
          <a:prstGeom prst="line">
            <a:avLst/>
          </a:prstGeom>
          <a:ln w="25400" cap="flat" cmpd="sng">
            <a:solidFill>
              <a:schemeClr val="tx1"/>
            </a:solidFill>
            <a:prstDash val="solid"/>
            <a:headEnd type="none" w="med" len="med"/>
            <a:tailEnd type="none" w="med" len="med"/>
          </a:ln>
        </p:spPr>
      </p:sp>
      <p:sp>
        <p:nvSpPr>
          <p:cNvPr id="119817" name="Line 31"/>
          <p:cNvSpPr/>
          <p:nvPr/>
        </p:nvSpPr>
        <p:spPr>
          <a:xfrm flipV="1">
            <a:off x="4919663" y="3803650"/>
            <a:ext cx="203200" cy="169863"/>
          </a:xfrm>
          <a:prstGeom prst="line">
            <a:avLst/>
          </a:prstGeom>
          <a:ln w="25400" cap="flat" cmpd="sng">
            <a:solidFill>
              <a:schemeClr val="tx1"/>
            </a:solidFill>
            <a:prstDash val="solid"/>
            <a:headEnd type="none" w="med" len="med"/>
            <a:tailEnd type="none" w="med" len="med"/>
          </a:ln>
        </p:spPr>
      </p:sp>
      <p:sp>
        <p:nvSpPr>
          <p:cNvPr id="119818" name="Line 32"/>
          <p:cNvSpPr/>
          <p:nvPr/>
        </p:nvSpPr>
        <p:spPr>
          <a:xfrm>
            <a:off x="4906963" y="3973513"/>
            <a:ext cx="0" cy="263525"/>
          </a:xfrm>
          <a:prstGeom prst="line">
            <a:avLst/>
          </a:prstGeom>
          <a:ln w="25400" cap="flat" cmpd="sng">
            <a:solidFill>
              <a:schemeClr val="tx1"/>
            </a:solidFill>
            <a:prstDash val="solid"/>
            <a:headEnd type="none" w="med" len="med"/>
            <a:tailEnd type="none" w="med" len="med"/>
          </a:ln>
        </p:spPr>
      </p:sp>
      <p:sp>
        <p:nvSpPr>
          <p:cNvPr id="119819" name="Line 33"/>
          <p:cNvSpPr/>
          <p:nvPr/>
        </p:nvSpPr>
        <p:spPr>
          <a:xfrm flipV="1">
            <a:off x="4919663" y="3948113"/>
            <a:ext cx="446087" cy="288925"/>
          </a:xfrm>
          <a:prstGeom prst="line">
            <a:avLst/>
          </a:prstGeom>
          <a:ln w="25400" cap="flat" cmpd="sng">
            <a:solidFill>
              <a:schemeClr val="tx1"/>
            </a:solidFill>
            <a:prstDash val="solid"/>
            <a:headEnd type="none" w="med" len="med"/>
            <a:tailEnd type="none" w="med" len="med"/>
          </a:ln>
        </p:spPr>
      </p:sp>
      <p:sp>
        <p:nvSpPr>
          <p:cNvPr id="119820" name="Line 34"/>
          <p:cNvSpPr/>
          <p:nvPr/>
        </p:nvSpPr>
        <p:spPr>
          <a:xfrm>
            <a:off x="5135563" y="2816225"/>
            <a:ext cx="0" cy="407988"/>
          </a:xfrm>
          <a:prstGeom prst="line">
            <a:avLst/>
          </a:prstGeom>
          <a:ln w="25400" cap="flat" cmpd="sng">
            <a:solidFill>
              <a:schemeClr val="tx1"/>
            </a:solidFill>
            <a:prstDash val="solid"/>
            <a:headEnd type="none" w="med" len="med"/>
            <a:tailEnd type="triangle" w="med" len="med"/>
          </a:ln>
        </p:spPr>
      </p:sp>
      <p:sp>
        <p:nvSpPr>
          <p:cNvPr id="119821" name="Rectangle 35"/>
          <p:cNvSpPr/>
          <p:nvPr/>
        </p:nvSpPr>
        <p:spPr>
          <a:xfrm>
            <a:off x="4500563" y="2479675"/>
            <a:ext cx="1328737" cy="396875"/>
          </a:xfrm>
          <a:prstGeom prst="rect">
            <a:avLst/>
          </a:prstGeom>
          <a:noFill/>
          <a:ln w="12700">
            <a:noFill/>
          </a:ln>
        </p:spPr>
        <p:txBody>
          <a:bodyPr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ALUctr</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19822" name="Rectangle 36"/>
          <p:cNvSpPr/>
          <p:nvPr/>
        </p:nvSpPr>
        <p:spPr>
          <a:xfrm>
            <a:off x="950913" y="3787775"/>
            <a:ext cx="541337" cy="366713"/>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ea typeface="华文新魏" panose="02010800040101010101" pitchFamily="2" charset="-122"/>
              </a:rPr>
              <a:t>Clk</a:t>
            </a:r>
            <a:endParaRPr lang="en-US" altLang="zh-CN" b="1">
              <a:solidFill>
                <a:srgbClr val="0000FF"/>
              </a:solidFill>
              <a:latin typeface="Times New Roman" panose="02020603050405020304" pitchFamily="18" charset="0"/>
              <a:ea typeface="华文新魏" panose="02010800040101010101" pitchFamily="2" charset="-122"/>
            </a:endParaRPr>
          </a:p>
        </p:txBody>
      </p:sp>
      <p:sp>
        <p:nvSpPr>
          <p:cNvPr id="119823" name="Rectangle 37"/>
          <p:cNvSpPr/>
          <p:nvPr/>
        </p:nvSpPr>
        <p:spPr>
          <a:xfrm>
            <a:off x="549275" y="3217863"/>
            <a:ext cx="7604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busW</a:t>
            </a:r>
            <a:endParaRPr lang="en-US" altLang="zh-CN" b="1">
              <a:latin typeface="Times New Roman" panose="02020603050405020304" pitchFamily="18" charset="0"/>
              <a:ea typeface="华文新魏" panose="02010800040101010101" pitchFamily="2" charset="-122"/>
            </a:endParaRPr>
          </a:p>
        </p:txBody>
      </p:sp>
      <p:sp>
        <p:nvSpPr>
          <p:cNvPr id="119824" name="Rectangle 38"/>
          <p:cNvSpPr/>
          <p:nvPr/>
        </p:nvSpPr>
        <p:spPr>
          <a:xfrm>
            <a:off x="1633538" y="3105150"/>
            <a:ext cx="1431925" cy="1150938"/>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825" name="Line 39"/>
          <p:cNvSpPr/>
          <p:nvPr/>
        </p:nvSpPr>
        <p:spPr>
          <a:xfrm>
            <a:off x="1636713" y="4038600"/>
            <a:ext cx="169862" cy="96838"/>
          </a:xfrm>
          <a:prstGeom prst="line">
            <a:avLst/>
          </a:prstGeom>
          <a:ln w="25400" cap="flat" cmpd="sng">
            <a:solidFill>
              <a:schemeClr val="tx1"/>
            </a:solidFill>
            <a:prstDash val="solid"/>
            <a:headEnd type="none" w="med" len="med"/>
            <a:tailEnd type="none" w="med" len="med"/>
          </a:ln>
        </p:spPr>
      </p:sp>
      <p:sp>
        <p:nvSpPr>
          <p:cNvPr id="119826" name="Line 40"/>
          <p:cNvSpPr/>
          <p:nvPr/>
        </p:nvSpPr>
        <p:spPr>
          <a:xfrm flipH="1">
            <a:off x="1643063" y="4141788"/>
            <a:ext cx="150812" cy="50800"/>
          </a:xfrm>
          <a:prstGeom prst="line">
            <a:avLst/>
          </a:prstGeom>
          <a:ln w="25400" cap="flat" cmpd="sng">
            <a:solidFill>
              <a:schemeClr val="tx1"/>
            </a:solidFill>
            <a:prstDash val="solid"/>
            <a:headEnd type="none" w="med" len="med"/>
            <a:tailEnd type="none" w="med" len="med"/>
          </a:ln>
        </p:spPr>
      </p:sp>
      <p:sp>
        <p:nvSpPr>
          <p:cNvPr id="119827" name="Oval 41"/>
          <p:cNvSpPr/>
          <p:nvPr/>
        </p:nvSpPr>
        <p:spPr>
          <a:xfrm>
            <a:off x="1481138" y="4064000"/>
            <a:ext cx="127000" cy="119063"/>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828" name="Rectangle 42"/>
          <p:cNvSpPr/>
          <p:nvPr/>
        </p:nvSpPr>
        <p:spPr>
          <a:xfrm>
            <a:off x="1042988" y="2547938"/>
            <a:ext cx="976312"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RegWr</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19829" name="Line 43"/>
          <p:cNvSpPr/>
          <p:nvPr/>
        </p:nvSpPr>
        <p:spPr>
          <a:xfrm flipH="1">
            <a:off x="627063" y="3598863"/>
            <a:ext cx="1016000" cy="0"/>
          </a:xfrm>
          <a:prstGeom prst="line">
            <a:avLst/>
          </a:prstGeom>
          <a:ln w="25400" cap="flat" cmpd="sng">
            <a:solidFill>
              <a:schemeClr val="tx1"/>
            </a:solidFill>
            <a:prstDash val="solid"/>
            <a:headEnd type="triangle" w="med" len="med"/>
            <a:tailEnd type="none" w="med" len="med"/>
          </a:ln>
        </p:spPr>
      </p:sp>
      <p:sp>
        <p:nvSpPr>
          <p:cNvPr id="119830" name="Line 44"/>
          <p:cNvSpPr/>
          <p:nvPr/>
        </p:nvSpPr>
        <p:spPr>
          <a:xfrm flipH="1">
            <a:off x="1166813" y="3533775"/>
            <a:ext cx="88900" cy="131763"/>
          </a:xfrm>
          <a:prstGeom prst="line">
            <a:avLst/>
          </a:prstGeom>
          <a:ln w="12700" cap="flat" cmpd="sng">
            <a:solidFill>
              <a:schemeClr val="tx1"/>
            </a:solidFill>
            <a:prstDash val="solid"/>
            <a:headEnd type="none" w="med" len="med"/>
            <a:tailEnd type="none" w="med" len="med"/>
          </a:ln>
        </p:spPr>
      </p:sp>
      <p:sp>
        <p:nvSpPr>
          <p:cNvPr id="119831" name="Rectangle 45"/>
          <p:cNvSpPr/>
          <p:nvPr/>
        </p:nvSpPr>
        <p:spPr>
          <a:xfrm>
            <a:off x="1160463" y="35433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19832" name="Line 46"/>
          <p:cNvSpPr/>
          <p:nvPr/>
        </p:nvSpPr>
        <p:spPr>
          <a:xfrm>
            <a:off x="3090863" y="3236913"/>
            <a:ext cx="1803400" cy="0"/>
          </a:xfrm>
          <a:prstGeom prst="line">
            <a:avLst/>
          </a:prstGeom>
          <a:ln w="25400" cap="flat" cmpd="sng">
            <a:solidFill>
              <a:schemeClr val="tx1"/>
            </a:solidFill>
            <a:prstDash val="solid"/>
            <a:headEnd type="none" w="med" len="med"/>
            <a:tailEnd type="triangle" w="med" len="med"/>
          </a:ln>
        </p:spPr>
      </p:sp>
      <p:sp>
        <p:nvSpPr>
          <p:cNvPr id="119833" name="Line 47"/>
          <p:cNvSpPr/>
          <p:nvPr/>
        </p:nvSpPr>
        <p:spPr>
          <a:xfrm flipH="1">
            <a:off x="4062413" y="3171825"/>
            <a:ext cx="88900" cy="131763"/>
          </a:xfrm>
          <a:prstGeom prst="line">
            <a:avLst/>
          </a:prstGeom>
          <a:ln w="12700" cap="flat" cmpd="sng">
            <a:solidFill>
              <a:schemeClr val="tx1"/>
            </a:solidFill>
            <a:prstDash val="solid"/>
            <a:headEnd type="none" w="med" len="med"/>
            <a:tailEnd type="none" w="med" len="med"/>
          </a:ln>
        </p:spPr>
      </p:sp>
      <p:sp>
        <p:nvSpPr>
          <p:cNvPr id="119834" name="Rectangle 48"/>
          <p:cNvSpPr/>
          <p:nvPr/>
        </p:nvSpPr>
        <p:spPr>
          <a:xfrm>
            <a:off x="4041775" y="317182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19835" name="Rectangle 49"/>
          <p:cNvSpPr/>
          <p:nvPr/>
        </p:nvSpPr>
        <p:spPr>
          <a:xfrm>
            <a:off x="3140075" y="2862263"/>
            <a:ext cx="6953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busA</a:t>
            </a:r>
            <a:endParaRPr lang="en-US" altLang="zh-CN" b="1">
              <a:latin typeface="Times New Roman" panose="02020603050405020304" pitchFamily="18" charset="0"/>
              <a:ea typeface="华文新魏" panose="02010800040101010101" pitchFamily="2" charset="-122"/>
            </a:endParaRPr>
          </a:p>
        </p:txBody>
      </p:sp>
      <p:sp>
        <p:nvSpPr>
          <p:cNvPr id="119836" name="Line 50"/>
          <p:cNvSpPr/>
          <p:nvPr/>
        </p:nvSpPr>
        <p:spPr>
          <a:xfrm flipV="1">
            <a:off x="1782763" y="2862263"/>
            <a:ext cx="0" cy="242887"/>
          </a:xfrm>
          <a:prstGeom prst="line">
            <a:avLst/>
          </a:prstGeom>
          <a:ln w="25400" cap="flat" cmpd="sng">
            <a:solidFill>
              <a:schemeClr val="tx1"/>
            </a:solidFill>
            <a:prstDash val="solid"/>
            <a:headEnd type="none" w="med" len="med"/>
            <a:tailEnd type="none" w="med" len="med"/>
          </a:ln>
        </p:spPr>
      </p:sp>
      <p:sp>
        <p:nvSpPr>
          <p:cNvPr id="119837" name="Line 51"/>
          <p:cNvSpPr/>
          <p:nvPr/>
        </p:nvSpPr>
        <p:spPr>
          <a:xfrm>
            <a:off x="3090863" y="4105275"/>
            <a:ext cx="965200" cy="0"/>
          </a:xfrm>
          <a:prstGeom prst="line">
            <a:avLst/>
          </a:prstGeom>
          <a:ln w="25400" cap="flat" cmpd="sng">
            <a:solidFill>
              <a:schemeClr val="tx1"/>
            </a:solidFill>
            <a:prstDash val="solid"/>
            <a:headEnd type="none" w="med" len="med"/>
            <a:tailEnd type="triangle" w="med" len="med"/>
          </a:ln>
        </p:spPr>
      </p:sp>
      <p:sp>
        <p:nvSpPr>
          <p:cNvPr id="119838" name="Line 52"/>
          <p:cNvSpPr/>
          <p:nvPr/>
        </p:nvSpPr>
        <p:spPr>
          <a:xfrm flipH="1">
            <a:off x="3605213" y="4040188"/>
            <a:ext cx="88900" cy="131762"/>
          </a:xfrm>
          <a:prstGeom prst="line">
            <a:avLst/>
          </a:prstGeom>
          <a:ln w="12700" cap="flat" cmpd="sng">
            <a:solidFill>
              <a:schemeClr val="tx1"/>
            </a:solidFill>
            <a:prstDash val="solid"/>
            <a:headEnd type="none" w="med" len="med"/>
            <a:tailEnd type="none" w="med" len="med"/>
          </a:ln>
        </p:spPr>
      </p:sp>
      <p:sp>
        <p:nvSpPr>
          <p:cNvPr id="119839" name="Rectangle 53"/>
          <p:cNvSpPr/>
          <p:nvPr/>
        </p:nvSpPr>
        <p:spPr>
          <a:xfrm>
            <a:off x="3597275" y="40941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19840" name="Rectangle 54"/>
          <p:cNvSpPr/>
          <p:nvPr/>
        </p:nvSpPr>
        <p:spPr>
          <a:xfrm>
            <a:off x="3154363" y="3725863"/>
            <a:ext cx="6826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busB</a:t>
            </a:r>
            <a:endParaRPr lang="en-US" altLang="zh-CN" b="1">
              <a:latin typeface="Times New Roman" panose="02020603050405020304" pitchFamily="18" charset="0"/>
              <a:ea typeface="华文新魏" panose="02010800040101010101" pitchFamily="2" charset="-122"/>
            </a:endParaRPr>
          </a:p>
        </p:txBody>
      </p:sp>
      <p:sp>
        <p:nvSpPr>
          <p:cNvPr id="119841" name="Line 55"/>
          <p:cNvSpPr/>
          <p:nvPr/>
        </p:nvSpPr>
        <p:spPr>
          <a:xfrm flipH="1">
            <a:off x="1008063" y="4105275"/>
            <a:ext cx="482600" cy="0"/>
          </a:xfrm>
          <a:prstGeom prst="line">
            <a:avLst/>
          </a:prstGeom>
          <a:ln w="25400" cap="flat" cmpd="sng">
            <a:solidFill>
              <a:schemeClr val="tx1"/>
            </a:solidFill>
            <a:prstDash val="solid"/>
            <a:headEnd type="none" w="med" len="med"/>
            <a:tailEnd type="none" w="med" len="med"/>
          </a:ln>
        </p:spPr>
      </p:sp>
      <p:sp>
        <p:nvSpPr>
          <p:cNvPr id="119842" name="Line 56"/>
          <p:cNvSpPr/>
          <p:nvPr/>
        </p:nvSpPr>
        <p:spPr>
          <a:xfrm>
            <a:off x="2087563" y="2454275"/>
            <a:ext cx="0" cy="625475"/>
          </a:xfrm>
          <a:prstGeom prst="line">
            <a:avLst/>
          </a:prstGeom>
          <a:ln w="25400" cap="flat" cmpd="sng">
            <a:solidFill>
              <a:schemeClr val="tx1"/>
            </a:solidFill>
            <a:prstDash val="solid"/>
            <a:headEnd type="none" w="med" len="med"/>
            <a:tailEnd type="none" w="med" len="med"/>
          </a:ln>
        </p:spPr>
      </p:sp>
      <p:sp>
        <p:nvSpPr>
          <p:cNvPr id="119843" name="Line 57"/>
          <p:cNvSpPr/>
          <p:nvPr/>
        </p:nvSpPr>
        <p:spPr>
          <a:xfrm flipV="1">
            <a:off x="2017713" y="2797175"/>
            <a:ext cx="139700" cy="157163"/>
          </a:xfrm>
          <a:prstGeom prst="line">
            <a:avLst/>
          </a:prstGeom>
          <a:ln w="12700" cap="flat" cmpd="sng">
            <a:solidFill>
              <a:schemeClr val="tx1"/>
            </a:solidFill>
            <a:prstDash val="solid"/>
            <a:headEnd type="none" w="med" len="med"/>
            <a:tailEnd type="none" w="med" len="med"/>
          </a:ln>
        </p:spPr>
      </p:sp>
      <p:sp>
        <p:nvSpPr>
          <p:cNvPr id="119844" name="Rectangle 58"/>
          <p:cNvSpPr/>
          <p:nvPr/>
        </p:nvSpPr>
        <p:spPr>
          <a:xfrm>
            <a:off x="184467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19845" name="Line 59"/>
          <p:cNvSpPr/>
          <p:nvPr/>
        </p:nvSpPr>
        <p:spPr>
          <a:xfrm>
            <a:off x="2520950" y="2671763"/>
            <a:ext cx="0" cy="407987"/>
          </a:xfrm>
          <a:prstGeom prst="line">
            <a:avLst/>
          </a:prstGeom>
          <a:ln w="25400" cap="flat" cmpd="sng">
            <a:solidFill>
              <a:schemeClr val="tx1"/>
            </a:solidFill>
            <a:prstDash val="solid"/>
            <a:headEnd type="none" w="med" len="med"/>
            <a:tailEnd type="none" w="med" len="med"/>
          </a:ln>
        </p:spPr>
      </p:sp>
      <p:sp>
        <p:nvSpPr>
          <p:cNvPr id="119846" name="Line 60"/>
          <p:cNvSpPr/>
          <p:nvPr/>
        </p:nvSpPr>
        <p:spPr>
          <a:xfrm flipV="1">
            <a:off x="2444750" y="2797175"/>
            <a:ext cx="139700" cy="157163"/>
          </a:xfrm>
          <a:prstGeom prst="line">
            <a:avLst/>
          </a:prstGeom>
          <a:ln w="12700" cap="flat" cmpd="sng">
            <a:solidFill>
              <a:schemeClr val="tx1"/>
            </a:solidFill>
            <a:prstDash val="solid"/>
            <a:headEnd type="none" w="med" len="med"/>
            <a:tailEnd type="none" w="med" len="med"/>
          </a:ln>
        </p:spPr>
      </p:sp>
      <p:sp>
        <p:nvSpPr>
          <p:cNvPr id="119847" name="Rectangle 61"/>
          <p:cNvSpPr/>
          <p:nvPr/>
        </p:nvSpPr>
        <p:spPr>
          <a:xfrm>
            <a:off x="228282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19848" name="Line 62"/>
          <p:cNvSpPr/>
          <p:nvPr/>
        </p:nvSpPr>
        <p:spPr>
          <a:xfrm>
            <a:off x="2925763" y="2671763"/>
            <a:ext cx="0" cy="407987"/>
          </a:xfrm>
          <a:prstGeom prst="line">
            <a:avLst/>
          </a:prstGeom>
          <a:ln w="25400" cap="flat" cmpd="sng">
            <a:solidFill>
              <a:schemeClr val="tx1"/>
            </a:solidFill>
            <a:prstDash val="solid"/>
            <a:headEnd type="none" w="med" len="med"/>
            <a:tailEnd type="none" w="med" len="med"/>
          </a:ln>
        </p:spPr>
      </p:sp>
      <p:sp>
        <p:nvSpPr>
          <p:cNvPr id="119849" name="Line 63"/>
          <p:cNvSpPr/>
          <p:nvPr/>
        </p:nvSpPr>
        <p:spPr>
          <a:xfrm flipV="1">
            <a:off x="2855913" y="2797175"/>
            <a:ext cx="139700" cy="157163"/>
          </a:xfrm>
          <a:prstGeom prst="line">
            <a:avLst/>
          </a:prstGeom>
          <a:ln w="12700" cap="flat" cmpd="sng">
            <a:solidFill>
              <a:schemeClr val="tx1"/>
            </a:solidFill>
            <a:prstDash val="solid"/>
            <a:headEnd type="none" w="med" len="med"/>
            <a:tailEnd type="none" w="med" len="med"/>
          </a:ln>
        </p:spPr>
      </p:sp>
      <p:sp>
        <p:nvSpPr>
          <p:cNvPr id="119850" name="Rectangle 64"/>
          <p:cNvSpPr/>
          <p:nvPr/>
        </p:nvSpPr>
        <p:spPr>
          <a:xfrm>
            <a:off x="268287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19851" name="Rectangle 65"/>
          <p:cNvSpPr/>
          <p:nvPr/>
        </p:nvSpPr>
        <p:spPr>
          <a:xfrm>
            <a:off x="1844675" y="3090863"/>
            <a:ext cx="5159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Rw</a:t>
            </a:r>
            <a:endParaRPr lang="en-US" altLang="zh-CN" b="1">
              <a:latin typeface="Times New Roman" panose="02020603050405020304" pitchFamily="18" charset="0"/>
              <a:ea typeface="华文新魏" panose="02010800040101010101" pitchFamily="2" charset="-122"/>
            </a:endParaRPr>
          </a:p>
        </p:txBody>
      </p:sp>
      <p:sp>
        <p:nvSpPr>
          <p:cNvPr id="119852" name="Rectangle 66"/>
          <p:cNvSpPr/>
          <p:nvPr/>
        </p:nvSpPr>
        <p:spPr>
          <a:xfrm>
            <a:off x="2301875" y="3090863"/>
            <a:ext cx="4651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Ra</a:t>
            </a:r>
            <a:endParaRPr lang="en-US" altLang="zh-CN" b="1">
              <a:latin typeface="Times New Roman" panose="02020603050405020304" pitchFamily="18" charset="0"/>
              <a:ea typeface="华文新魏" panose="02010800040101010101" pitchFamily="2" charset="-122"/>
            </a:endParaRPr>
          </a:p>
        </p:txBody>
      </p:sp>
      <p:sp>
        <p:nvSpPr>
          <p:cNvPr id="119853" name="Rectangle 67"/>
          <p:cNvSpPr/>
          <p:nvPr/>
        </p:nvSpPr>
        <p:spPr>
          <a:xfrm>
            <a:off x="2682875" y="3090863"/>
            <a:ext cx="4778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Rb</a:t>
            </a:r>
            <a:endParaRPr lang="en-US" altLang="zh-CN" b="1">
              <a:latin typeface="Times New Roman" panose="02020603050405020304" pitchFamily="18" charset="0"/>
              <a:ea typeface="华文新魏" panose="02010800040101010101" pitchFamily="2" charset="-122"/>
            </a:endParaRPr>
          </a:p>
        </p:txBody>
      </p:sp>
      <p:sp>
        <p:nvSpPr>
          <p:cNvPr id="119854" name="Rectangle 68"/>
          <p:cNvSpPr/>
          <p:nvPr/>
        </p:nvSpPr>
        <p:spPr>
          <a:xfrm>
            <a:off x="1844675" y="3379788"/>
            <a:ext cx="1093788" cy="644525"/>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 32-</a:t>
            </a:r>
            <a:r>
              <a:rPr lang="en-US" altLang="zh-CN" b="1">
                <a:latin typeface="Times New Roman" panose="02020603050405020304" pitchFamily="18" charset="0"/>
                <a:ea typeface="华文新魏" panose="02010800040101010101" pitchFamily="2" charset="-122"/>
              </a:rPr>
              <a:t>bit</a:t>
            </a:r>
            <a:endParaRPr lang="en-US" altLang="zh-CN" b="1">
              <a:latin typeface="Times New Roman" panose="02020603050405020304" pitchFamily="18" charset="0"/>
              <a:ea typeface="华文新魏" panose="02010800040101010101" pitchFamily="2" charset="-122"/>
            </a:endParaRPr>
          </a:p>
          <a:p>
            <a:r>
              <a:rPr lang="en-US" altLang="zh-CN" b="1">
                <a:latin typeface="Times New Roman" panose="02020603050405020304" pitchFamily="18" charset="0"/>
                <a:ea typeface="华文新魏" panose="02010800040101010101" pitchFamily="2" charset="-122"/>
              </a:rPr>
              <a:t>Registers</a:t>
            </a:r>
            <a:endParaRPr lang="en-US" altLang="zh-CN" b="1">
              <a:latin typeface="Times New Roman" panose="02020603050405020304" pitchFamily="18" charset="0"/>
              <a:ea typeface="华文新魏" panose="02010800040101010101" pitchFamily="2" charset="-122"/>
            </a:endParaRPr>
          </a:p>
        </p:txBody>
      </p:sp>
      <p:sp>
        <p:nvSpPr>
          <p:cNvPr id="119855" name="Rectangle 69"/>
          <p:cNvSpPr/>
          <p:nvPr/>
        </p:nvSpPr>
        <p:spPr>
          <a:xfrm>
            <a:off x="2465388" y="2416175"/>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Rs</a:t>
            </a:r>
            <a:endParaRPr lang="en-US" altLang="zh-CN" b="1">
              <a:latin typeface="Times New Roman" panose="02020603050405020304" pitchFamily="18" charset="0"/>
              <a:ea typeface="华文新魏" panose="02010800040101010101" pitchFamily="2" charset="-122"/>
            </a:endParaRPr>
          </a:p>
        </p:txBody>
      </p:sp>
      <p:sp>
        <p:nvSpPr>
          <p:cNvPr id="119856" name="Rectangle 70"/>
          <p:cNvSpPr/>
          <p:nvPr/>
        </p:nvSpPr>
        <p:spPr>
          <a:xfrm>
            <a:off x="1997075" y="1612900"/>
            <a:ext cx="4270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Rt</a:t>
            </a:r>
            <a:endParaRPr lang="en-US" altLang="zh-CN" b="1">
              <a:latin typeface="Times New Roman" panose="02020603050405020304" pitchFamily="18" charset="0"/>
              <a:ea typeface="华文新魏" panose="02010800040101010101" pitchFamily="2" charset="-122"/>
            </a:endParaRPr>
          </a:p>
        </p:txBody>
      </p:sp>
      <p:sp>
        <p:nvSpPr>
          <p:cNvPr id="119857" name="Line 71"/>
          <p:cNvSpPr/>
          <p:nvPr/>
        </p:nvSpPr>
        <p:spPr>
          <a:xfrm>
            <a:off x="4068763" y="3829050"/>
            <a:ext cx="0" cy="1101725"/>
          </a:xfrm>
          <a:prstGeom prst="line">
            <a:avLst/>
          </a:prstGeom>
          <a:ln w="25400" cap="flat" cmpd="sng">
            <a:solidFill>
              <a:schemeClr val="tx1"/>
            </a:solidFill>
            <a:prstDash val="solid"/>
            <a:headEnd type="none" w="med" len="med"/>
            <a:tailEnd type="none" w="med" len="med"/>
          </a:ln>
        </p:spPr>
      </p:sp>
      <p:sp>
        <p:nvSpPr>
          <p:cNvPr id="119858" name="Line 72"/>
          <p:cNvSpPr/>
          <p:nvPr/>
        </p:nvSpPr>
        <p:spPr>
          <a:xfrm>
            <a:off x="4081463" y="3829050"/>
            <a:ext cx="279400" cy="119063"/>
          </a:xfrm>
          <a:prstGeom prst="line">
            <a:avLst/>
          </a:prstGeom>
          <a:ln w="25400" cap="flat" cmpd="sng">
            <a:solidFill>
              <a:schemeClr val="tx1"/>
            </a:solidFill>
            <a:prstDash val="solid"/>
            <a:headEnd type="none" w="med" len="med"/>
            <a:tailEnd type="none" w="med" len="med"/>
          </a:ln>
        </p:spPr>
      </p:sp>
      <p:sp>
        <p:nvSpPr>
          <p:cNvPr id="119859" name="Line 73"/>
          <p:cNvSpPr/>
          <p:nvPr/>
        </p:nvSpPr>
        <p:spPr>
          <a:xfrm flipV="1">
            <a:off x="4081463" y="4743450"/>
            <a:ext cx="279400" cy="169863"/>
          </a:xfrm>
          <a:prstGeom prst="line">
            <a:avLst/>
          </a:prstGeom>
          <a:ln w="25400" cap="flat" cmpd="sng">
            <a:solidFill>
              <a:schemeClr val="tx1"/>
            </a:solidFill>
            <a:prstDash val="solid"/>
            <a:headEnd type="none" w="med" len="med"/>
            <a:tailEnd type="none" w="med" len="med"/>
          </a:ln>
        </p:spPr>
      </p:sp>
      <p:sp>
        <p:nvSpPr>
          <p:cNvPr id="119860" name="Line 74"/>
          <p:cNvSpPr/>
          <p:nvPr/>
        </p:nvSpPr>
        <p:spPr>
          <a:xfrm>
            <a:off x="4373563" y="3957638"/>
            <a:ext cx="0" cy="814387"/>
          </a:xfrm>
          <a:prstGeom prst="line">
            <a:avLst/>
          </a:prstGeom>
          <a:ln w="25400" cap="flat" cmpd="sng">
            <a:solidFill>
              <a:schemeClr val="tx1"/>
            </a:solidFill>
            <a:prstDash val="solid"/>
            <a:headEnd type="none" w="med" len="med"/>
            <a:tailEnd type="none" w="med" len="med"/>
          </a:ln>
        </p:spPr>
      </p:sp>
      <p:grpSp>
        <p:nvGrpSpPr>
          <p:cNvPr id="119861" name="Group 75"/>
          <p:cNvGrpSpPr/>
          <p:nvPr/>
        </p:nvGrpSpPr>
        <p:grpSpPr>
          <a:xfrm>
            <a:off x="1350963" y="2189163"/>
            <a:ext cx="1168400" cy="288925"/>
            <a:chOff x="928" y="1788"/>
            <a:chExt cx="736" cy="182"/>
          </a:xfrm>
        </p:grpSpPr>
        <p:sp>
          <p:nvSpPr>
            <p:cNvPr id="119919" name="Line 76"/>
            <p:cNvSpPr/>
            <p:nvPr/>
          </p:nvSpPr>
          <p:spPr>
            <a:xfrm flipH="1">
              <a:off x="928" y="1788"/>
              <a:ext cx="736" cy="0"/>
            </a:xfrm>
            <a:prstGeom prst="line">
              <a:avLst/>
            </a:prstGeom>
            <a:ln w="25400" cap="flat" cmpd="sng">
              <a:solidFill>
                <a:schemeClr val="tx1"/>
              </a:solidFill>
              <a:prstDash val="solid"/>
              <a:headEnd type="none" w="med" len="med"/>
              <a:tailEnd type="none" w="med" len="med"/>
            </a:ln>
          </p:spPr>
        </p:sp>
        <p:sp>
          <p:nvSpPr>
            <p:cNvPr id="119920" name="Line 77"/>
            <p:cNvSpPr/>
            <p:nvPr/>
          </p:nvSpPr>
          <p:spPr>
            <a:xfrm flipH="1">
              <a:off x="1552" y="1796"/>
              <a:ext cx="112" cy="166"/>
            </a:xfrm>
            <a:prstGeom prst="line">
              <a:avLst/>
            </a:prstGeom>
            <a:ln w="25400" cap="flat" cmpd="sng">
              <a:solidFill>
                <a:schemeClr val="tx1"/>
              </a:solidFill>
              <a:prstDash val="solid"/>
              <a:headEnd type="none" w="med" len="med"/>
              <a:tailEnd type="none" w="med" len="med"/>
            </a:ln>
          </p:spPr>
        </p:sp>
        <p:sp>
          <p:nvSpPr>
            <p:cNvPr id="119921" name="Line 78"/>
            <p:cNvSpPr/>
            <p:nvPr/>
          </p:nvSpPr>
          <p:spPr>
            <a:xfrm>
              <a:off x="944" y="1796"/>
              <a:ext cx="80" cy="166"/>
            </a:xfrm>
            <a:prstGeom prst="line">
              <a:avLst/>
            </a:prstGeom>
            <a:ln w="25400" cap="flat" cmpd="sng">
              <a:solidFill>
                <a:schemeClr val="tx1"/>
              </a:solidFill>
              <a:prstDash val="solid"/>
              <a:headEnd type="none" w="med" len="med"/>
              <a:tailEnd type="none" w="med" len="med"/>
            </a:ln>
          </p:spPr>
        </p:sp>
        <p:sp>
          <p:nvSpPr>
            <p:cNvPr id="119922" name="Line 79"/>
            <p:cNvSpPr/>
            <p:nvPr/>
          </p:nvSpPr>
          <p:spPr>
            <a:xfrm flipH="1">
              <a:off x="1024" y="1970"/>
              <a:ext cx="544" cy="0"/>
            </a:xfrm>
            <a:prstGeom prst="line">
              <a:avLst/>
            </a:prstGeom>
            <a:ln w="25400" cap="flat" cmpd="sng">
              <a:solidFill>
                <a:schemeClr val="tx1"/>
              </a:solidFill>
              <a:prstDash val="solid"/>
              <a:headEnd type="none" w="med" len="med"/>
              <a:tailEnd type="none" w="med" len="med"/>
            </a:ln>
          </p:spPr>
        </p:sp>
      </p:grpSp>
      <p:sp>
        <p:nvSpPr>
          <p:cNvPr id="119862" name="Rectangle 80"/>
          <p:cNvSpPr/>
          <p:nvPr/>
        </p:nvSpPr>
        <p:spPr>
          <a:xfrm>
            <a:off x="2851150" y="2424113"/>
            <a:ext cx="427038" cy="366712"/>
          </a:xfrm>
          <a:prstGeom prst="rect">
            <a:avLst/>
          </a:prstGeom>
          <a:noFill/>
          <a:ln w="12700">
            <a:noFill/>
          </a:ln>
        </p:spPr>
        <p:txBody>
          <a:bodyPr wrap="none" lIns="90488" tIns="44450" rIns="90488" bIns="44450">
            <a:spAutoFit/>
          </a:bodyPr>
          <a:p>
            <a:pPr algn="ctr"/>
            <a:r>
              <a:rPr lang="en-US" altLang="zh-CN" b="1">
                <a:latin typeface="Times New Roman" panose="02020603050405020304" pitchFamily="18" charset="0"/>
                <a:ea typeface="华文新魏" panose="02010800040101010101" pitchFamily="2" charset="-122"/>
              </a:rPr>
              <a:t>Rt</a:t>
            </a:r>
            <a:endParaRPr lang="en-US" altLang="zh-CN" b="1">
              <a:latin typeface="Times New Roman" panose="02020603050405020304" pitchFamily="18" charset="0"/>
              <a:ea typeface="华文新魏" panose="02010800040101010101" pitchFamily="2" charset="-122"/>
            </a:endParaRPr>
          </a:p>
        </p:txBody>
      </p:sp>
      <p:sp>
        <p:nvSpPr>
          <p:cNvPr id="119863" name="Line 81"/>
          <p:cNvSpPr/>
          <p:nvPr/>
        </p:nvSpPr>
        <p:spPr>
          <a:xfrm flipH="1">
            <a:off x="2239963" y="1947863"/>
            <a:ext cx="0" cy="250825"/>
          </a:xfrm>
          <a:prstGeom prst="line">
            <a:avLst/>
          </a:prstGeom>
          <a:ln w="25400" cap="flat" cmpd="sng">
            <a:solidFill>
              <a:schemeClr val="tx1"/>
            </a:solidFill>
            <a:prstDash val="solid"/>
            <a:headEnd type="none" w="med" len="med"/>
            <a:tailEnd type="none" w="med" len="med"/>
          </a:ln>
        </p:spPr>
      </p:sp>
      <p:sp>
        <p:nvSpPr>
          <p:cNvPr id="119864" name="Line 82"/>
          <p:cNvSpPr/>
          <p:nvPr/>
        </p:nvSpPr>
        <p:spPr>
          <a:xfrm>
            <a:off x="1630363" y="1947863"/>
            <a:ext cx="0" cy="234950"/>
          </a:xfrm>
          <a:prstGeom prst="line">
            <a:avLst/>
          </a:prstGeom>
          <a:ln w="25400" cap="flat" cmpd="sng">
            <a:solidFill>
              <a:schemeClr val="tx1"/>
            </a:solidFill>
            <a:prstDash val="solid"/>
            <a:headEnd type="none" w="med" len="med"/>
            <a:tailEnd type="none" w="med" len="med"/>
          </a:ln>
        </p:spPr>
      </p:sp>
      <p:sp>
        <p:nvSpPr>
          <p:cNvPr id="119865" name="Rectangle 83"/>
          <p:cNvSpPr/>
          <p:nvPr/>
        </p:nvSpPr>
        <p:spPr>
          <a:xfrm>
            <a:off x="1365250" y="1638300"/>
            <a:ext cx="4778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Rd</a:t>
            </a:r>
            <a:endParaRPr lang="en-US" altLang="zh-CN" b="1">
              <a:latin typeface="Times New Roman" panose="02020603050405020304" pitchFamily="18" charset="0"/>
              <a:ea typeface="华文新魏" panose="02010800040101010101" pitchFamily="2" charset="-122"/>
            </a:endParaRPr>
          </a:p>
        </p:txBody>
      </p:sp>
      <p:sp>
        <p:nvSpPr>
          <p:cNvPr id="119866" name="Line 84"/>
          <p:cNvSpPr/>
          <p:nvPr/>
        </p:nvSpPr>
        <p:spPr>
          <a:xfrm flipH="1">
            <a:off x="515938" y="2370138"/>
            <a:ext cx="939800" cy="0"/>
          </a:xfrm>
          <a:prstGeom prst="line">
            <a:avLst/>
          </a:prstGeom>
          <a:ln w="25400" cap="flat" cmpd="sng">
            <a:solidFill>
              <a:schemeClr val="tx1"/>
            </a:solidFill>
            <a:prstDash val="solid"/>
            <a:headEnd type="triangle" w="med" len="med"/>
            <a:tailEnd type="none" w="med" len="med"/>
          </a:ln>
        </p:spPr>
      </p:sp>
      <p:sp>
        <p:nvSpPr>
          <p:cNvPr id="119867" name="Rectangle 85"/>
          <p:cNvSpPr/>
          <p:nvPr/>
        </p:nvSpPr>
        <p:spPr>
          <a:xfrm>
            <a:off x="422275" y="2009775"/>
            <a:ext cx="981075"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RegDst</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19868" name="Rectangle 86"/>
          <p:cNvSpPr/>
          <p:nvPr/>
        </p:nvSpPr>
        <p:spPr>
          <a:xfrm>
            <a:off x="3014663" y="4421188"/>
            <a:ext cx="355600" cy="99536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869" name="Rectangle 87"/>
          <p:cNvSpPr/>
          <p:nvPr/>
        </p:nvSpPr>
        <p:spPr>
          <a:xfrm rot="5400000">
            <a:off x="2611438" y="4743450"/>
            <a:ext cx="109220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Extender</a:t>
            </a:r>
            <a:endParaRPr lang="en-US" altLang="zh-CN" b="1">
              <a:latin typeface="Times New Roman" panose="02020603050405020304" pitchFamily="18" charset="0"/>
              <a:ea typeface="华文新魏" panose="02010800040101010101" pitchFamily="2" charset="-122"/>
            </a:endParaRPr>
          </a:p>
        </p:txBody>
      </p:sp>
      <p:sp>
        <p:nvSpPr>
          <p:cNvPr id="119870" name="Rectangle 88"/>
          <p:cNvSpPr/>
          <p:nvPr/>
        </p:nvSpPr>
        <p:spPr>
          <a:xfrm rot="5400000">
            <a:off x="3875088" y="4214813"/>
            <a:ext cx="6445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sp>
        <p:nvSpPr>
          <p:cNvPr id="119871" name="Rectangle 89"/>
          <p:cNvSpPr/>
          <p:nvPr/>
        </p:nvSpPr>
        <p:spPr>
          <a:xfrm>
            <a:off x="1654175" y="2162175"/>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sp>
        <p:nvSpPr>
          <p:cNvPr id="119872" name="Line 90"/>
          <p:cNvSpPr/>
          <p:nvPr/>
        </p:nvSpPr>
        <p:spPr>
          <a:xfrm>
            <a:off x="3395663" y="4756150"/>
            <a:ext cx="660400" cy="0"/>
          </a:xfrm>
          <a:prstGeom prst="line">
            <a:avLst/>
          </a:prstGeom>
          <a:ln w="25400" cap="flat" cmpd="sng">
            <a:solidFill>
              <a:schemeClr val="tx1"/>
            </a:solidFill>
            <a:prstDash val="solid"/>
            <a:headEnd type="none" w="med" len="med"/>
            <a:tailEnd type="triangle" w="med" len="med"/>
          </a:ln>
        </p:spPr>
      </p:sp>
      <p:sp>
        <p:nvSpPr>
          <p:cNvPr id="119873" name="Rectangle 91"/>
          <p:cNvSpPr/>
          <p:nvPr/>
        </p:nvSpPr>
        <p:spPr>
          <a:xfrm>
            <a:off x="3630613" y="46990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19874" name="Line 92"/>
          <p:cNvSpPr/>
          <p:nvPr/>
        </p:nvSpPr>
        <p:spPr>
          <a:xfrm flipH="1">
            <a:off x="3681413" y="4691063"/>
            <a:ext cx="88900" cy="131762"/>
          </a:xfrm>
          <a:prstGeom prst="line">
            <a:avLst/>
          </a:prstGeom>
          <a:ln w="12700" cap="flat" cmpd="sng">
            <a:solidFill>
              <a:schemeClr val="tx1"/>
            </a:solidFill>
            <a:prstDash val="solid"/>
            <a:headEnd type="none" w="med" len="med"/>
            <a:tailEnd type="none" w="med" len="med"/>
          </a:ln>
        </p:spPr>
      </p:sp>
      <p:sp>
        <p:nvSpPr>
          <p:cNvPr id="119875" name="Line 93"/>
          <p:cNvSpPr/>
          <p:nvPr/>
        </p:nvSpPr>
        <p:spPr>
          <a:xfrm>
            <a:off x="2024063" y="4973638"/>
            <a:ext cx="965200" cy="0"/>
          </a:xfrm>
          <a:prstGeom prst="line">
            <a:avLst/>
          </a:prstGeom>
          <a:ln w="25400" cap="flat" cmpd="sng">
            <a:solidFill>
              <a:schemeClr val="tx1"/>
            </a:solidFill>
            <a:prstDash val="solid"/>
            <a:headEnd type="none" w="med" len="med"/>
            <a:tailEnd type="triangle" w="med" len="med"/>
          </a:ln>
        </p:spPr>
      </p:sp>
      <p:sp>
        <p:nvSpPr>
          <p:cNvPr id="119876" name="Line 94"/>
          <p:cNvSpPr/>
          <p:nvPr/>
        </p:nvSpPr>
        <p:spPr>
          <a:xfrm flipH="1">
            <a:off x="2462213" y="4906963"/>
            <a:ext cx="88900" cy="133350"/>
          </a:xfrm>
          <a:prstGeom prst="line">
            <a:avLst/>
          </a:prstGeom>
          <a:ln w="12700" cap="flat" cmpd="sng">
            <a:solidFill>
              <a:schemeClr val="tx1"/>
            </a:solidFill>
            <a:prstDash val="solid"/>
            <a:headEnd type="none" w="med" len="med"/>
            <a:tailEnd type="none" w="med" len="med"/>
          </a:ln>
        </p:spPr>
      </p:sp>
      <p:sp>
        <p:nvSpPr>
          <p:cNvPr id="119877" name="Rectangle 95"/>
          <p:cNvSpPr/>
          <p:nvPr/>
        </p:nvSpPr>
        <p:spPr>
          <a:xfrm>
            <a:off x="2419350" y="49260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19878" name="Rectangle 96"/>
          <p:cNvSpPr/>
          <p:nvPr/>
        </p:nvSpPr>
        <p:spPr>
          <a:xfrm>
            <a:off x="1077913" y="4745038"/>
            <a:ext cx="8620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19879" name="Line 97"/>
          <p:cNvSpPr/>
          <p:nvPr/>
        </p:nvSpPr>
        <p:spPr>
          <a:xfrm>
            <a:off x="4221163" y="4835525"/>
            <a:ext cx="0" cy="420688"/>
          </a:xfrm>
          <a:prstGeom prst="line">
            <a:avLst/>
          </a:prstGeom>
          <a:ln w="12700" cap="flat" cmpd="sng">
            <a:solidFill>
              <a:schemeClr val="tx1"/>
            </a:solidFill>
            <a:prstDash val="solid"/>
            <a:headEnd type="triangle" w="med" len="med"/>
            <a:tailEnd type="none" w="med" len="med"/>
          </a:ln>
        </p:spPr>
      </p:sp>
      <p:sp>
        <p:nvSpPr>
          <p:cNvPr id="119880" name="Rectangle 98"/>
          <p:cNvSpPr/>
          <p:nvPr/>
        </p:nvSpPr>
        <p:spPr>
          <a:xfrm>
            <a:off x="3833813" y="5203825"/>
            <a:ext cx="10922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ALUSrc</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19881" name="Line 99"/>
          <p:cNvSpPr/>
          <p:nvPr/>
        </p:nvSpPr>
        <p:spPr>
          <a:xfrm>
            <a:off x="4386263" y="4105275"/>
            <a:ext cx="508000" cy="0"/>
          </a:xfrm>
          <a:prstGeom prst="line">
            <a:avLst/>
          </a:prstGeom>
          <a:ln w="25400" cap="flat" cmpd="sng">
            <a:solidFill>
              <a:schemeClr val="tx1"/>
            </a:solidFill>
            <a:prstDash val="solid"/>
            <a:headEnd type="none" w="med" len="med"/>
            <a:tailEnd type="triangle" w="med" len="med"/>
          </a:ln>
        </p:spPr>
      </p:sp>
      <p:sp>
        <p:nvSpPr>
          <p:cNvPr id="119882" name="Line 100"/>
          <p:cNvSpPr/>
          <p:nvPr/>
        </p:nvSpPr>
        <p:spPr>
          <a:xfrm>
            <a:off x="3192463" y="5408613"/>
            <a:ext cx="0" cy="258762"/>
          </a:xfrm>
          <a:prstGeom prst="line">
            <a:avLst/>
          </a:prstGeom>
          <a:ln w="12700" cap="flat" cmpd="sng">
            <a:solidFill>
              <a:schemeClr val="tx1"/>
            </a:solidFill>
            <a:prstDash val="solid"/>
            <a:headEnd type="triangle" w="med" len="med"/>
            <a:tailEnd type="none" w="med" len="med"/>
          </a:ln>
        </p:spPr>
      </p:sp>
      <p:sp>
        <p:nvSpPr>
          <p:cNvPr id="119883" name="Rectangle 101"/>
          <p:cNvSpPr/>
          <p:nvPr/>
        </p:nvSpPr>
        <p:spPr>
          <a:xfrm>
            <a:off x="2336800" y="5370513"/>
            <a:ext cx="909638"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ExtOp</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19884" name="Rectangle 102"/>
          <p:cNvSpPr/>
          <p:nvPr/>
        </p:nvSpPr>
        <p:spPr>
          <a:xfrm rot="5400000">
            <a:off x="4908550" y="3505200"/>
            <a:ext cx="671513"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ALU</a:t>
            </a:r>
            <a:endParaRPr lang="en-US" altLang="zh-CN" b="1">
              <a:latin typeface="Times New Roman" panose="02020603050405020304" pitchFamily="18" charset="0"/>
              <a:ea typeface="华文新魏" panose="02010800040101010101" pitchFamily="2" charset="-122"/>
            </a:endParaRPr>
          </a:p>
        </p:txBody>
      </p:sp>
      <p:grpSp>
        <p:nvGrpSpPr>
          <p:cNvPr id="7" name="Group 103"/>
          <p:cNvGrpSpPr/>
          <p:nvPr/>
        </p:nvGrpSpPr>
        <p:grpSpPr>
          <a:xfrm>
            <a:off x="5397500" y="1544638"/>
            <a:ext cx="3206750" cy="2811462"/>
            <a:chOff x="3320" y="1382"/>
            <a:chExt cx="2090" cy="2028"/>
          </a:xfrm>
        </p:grpSpPr>
        <p:sp>
          <p:nvSpPr>
            <p:cNvPr id="119893" name="Rectangle 104"/>
            <p:cNvSpPr/>
            <p:nvPr/>
          </p:nvSpPr>
          <p:spPr>
            <a:xfrm>
              <a:off x="4328" y="1640"/>
              <a:ext cx="543" cy="171"/>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894" name="Line 105"/>
            <p:cNvSpPr/>
            <p:nvPr/>
          </p:nvSpPr>
          <p:spPr>
            <a:xfrm flipV="1">
              <a:off x="4791" y="1667"/>
              <a:ext cx="80" cy="64"/>
            </a:xfrm>
            <a:prstGeom prst="line">
              <a:avLst/>
            </a:prstGeom>
            <a:ln w="25400" cap="flat" cmpd="sng">
              <a:solidFill>
                <a:srgbClr val="0000FF"/>
              </a:solidFill>
              <a:prstDash val="solid"/>
              <a:headEnd type="none" w="med" len="med"/>
              <a:tailEnd type="none" w="med" len="med"/>
            </a:ln>
          </p:spPr>
        </p:sp>
        <p:sp>
          <p:nvSpPr>
            <p:cNvPr id="119895" name="Line 106"/>
            <p:cNvSpPr/>
            <p:nvPr/>
          </p:nvSpPr>
          <p:spPr>
            <a:xfrm>
              <a:off x="4791" y="1731"/>
              <a:ext cx="80" cy="32"/>
            </a:xfrm>
            <a:prstGeom prst="line">
              <a:avLst/>
            </a:prstGeom>
            <a:ln w="25400" cap="flat" cmpd="sng">
              <a:solidFill>
                <a:srgbClr val="0000FF"/>
              </a:solidFill>
              <a:prstDash val="solid"/>
              <a:headEnd type="none" w="med" len="med"/>
              <a:tailEnd type="none" w="med" len="med"/>
            </a:ln>
          </p:spPr>
        </p:sp>
        <p:sp>
          <p:nvSpPr>
            <p:cNvPr id="119896" name="Oval 107"/>
            <p:cNvSpPr/>
            <p:nvPr/>
          </p:nvSpPr>
          <p:spPr>
            <a:xfrm>
              <a:off x="4887" y="1683"/>
              <a:ext cx="80" cy="80"/>
            </a:xfrm>
            <a:prstGeom prst="ellipse">
              <a:avLst/>
            </a:prstGeom>
            <a:noFill/>
            <a:ln w="254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897" name="Line 108"/>
            <p:cNvSpPr/>
            <p:nvPr/>
          </p:nvSpPr>
          <p:spPr>
            <a:xfrm>
              <a:off x="4983" y="1723"/>
              <a:ext cx="176" cy="0"/>
            </a:xfrm>
            <a:prstGeom prst="line">
              <a:avLst/>
            </a:prstGeom>
            <a:ln w="25400" cap="flat" cmpd="sng">
              <a:solidFill>
                <a:srgbClr val="0000FF"/>
              </a:solidFill>
              <a:prstDash val="solid"/>
              <a:headEnd type="none" w="med" len="med"/>
              <a:tailEnd type="none" w="med" len="med"/>
            </a:ln>
          </p:spPr>
        </p:sp>
        <p:sp>
          <p:nvSpPr>
            <p:cNvPr id="119898" name="Rectangle 109"/>
            <p:cNvSpPr/>
            <p:nvPr/>
          </p:nvSpPr>
          <p:spPr>
            <a:xfrm flipH="1">
              <a:off x="4456" y="1609"/>
              <a:ext cx="320" cy="265"/>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PC</a:t>
              </a:r>
              <a:endParaRPr lang="en-US" altLang="zh-CN" b="1">
                <a:latin typeface="Times New Roman" panose="02020603050405020304" pitchFamily="18" charset="0"/>
                <a:ea typeface="华文新魏" panose="02010800040101010101" pitchFamily="2" charset="-122"/>
              </a:endParaRPr>
            </a:p>
          </p:txBody>
        </p:sp>
        <p:sp>
          <p:nvSpPr>
            <p:cNvPr id="119899" name="Rectangle 110"/>
            <p:cNvSpPr/>
            <p:nvPr/>
          </p:nvSpPr>
          <p:spPr>
            <a:xfrm flipH="1">
              <a:off x="4951" y="1479"/>
              <a:ext cx="353" cy="265"/>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ea typeface="华文新魏" panose="02010800040101010101" pitchFamily="2" charset="-122"/>
                </a:rPr>
                <a:t>Clk</a:t>
              </a:r>
              <a:endParaRPr lang="en-US" altLang="zh-CN" b="1">
                <a:solidFill>
                  <a:srgbClr val="3333FF"/>
                </a:solidFill>
                <a:latin typeface="Times New Roman" panose="02020603050405020304" pitchFamily="18" charset="0"/>
                <a:ea typeface="华文新魏" panose="02010800040101010101" pitchFamily="2" charset="-122"/>
              </a:endParaRPr>
            </a:p>
          </p:txBody>
        </p:sp>
        <p:sp>
          <p:nvSpPr>
            <p:cNvPr id="119900" name="Rectangle 111"/>
            <p:cNvSpPr/>
            <p:nvPr/>
          </p:nvSpPr>
          <p:spPr>
            <a:xfrm>
              <a:off x="3939" y="2072"/>
              <a:ext cx="920" cy="368"/>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19901" name="Rectangle 112"/>
            <p:cNvSpPr/>
            <p:nvPr/>
          </p:nvSpPr>
          <p:spPr>
            <a:xfrm flipH="1">
              <a:off x="3908" y="2044"/>
              <a:ext cx="975" cy="422"/>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ea typeface="华文新魏" panose="02010800040101010101" pitchFamily="2" charset="-122"/>
                </a:rPr>
                <a:t>Next Address</a:t>
              </a:r>
              <a:endParaRPr lang="en-US" altLang="zh-CN" b="1">
                <a:latin typeface="Times New Roman" panose="02020603050405020304" pitchFamily="18" charset="0"/>
                <a:ea typeface="华文新魏" panose="02010800040101010101" pitchFamily="2" charset="-122"/>
              </a:endParaRPr>
            </a:p>
            <a:p>
              <a:pPr algn="ctr">
                <a:lnSpc>
                  <a:spcPct val="90000"/>
                </a:lnSpc>
              </a:pPr>
              <a:r>
                <a:rPr lang="en-US" altLang="zh-CN" b="1">
                  <a:latin typeface="Times New Roman" panose="02020603050405020304" pitchFamily="18" charset="0"/>
                  <a:ea typeface="华文新魏" panose="02010800040101010101" pitchFamily="2" charset="-122"/>
                </a:rPr>
                <a:t>Logic</a:t>
              </a:r>
              <a:endParaRPr lang="en-US" altLang="zh-CN" b="1">
                <a:latin typeface="Times New Roman" panose="02020603050405020304" pitchFamily="18" charset="0"/>
                <a:ea typeface="华文新魏" panose="02010800040101010101" pitchFamily="2" charset="-122"/>
              </a:endParaRPr>
            </a:p>
          </p:txBody>
        </p:sp>
        <p:sp>
          <p:nvSpPr>
            <p:cNvPr id="119902" name="Line 113"/>
            <p:cNvSpPr/>
            <p:nvPr/>
          </p:nvSpPr>
          <p:spPr>
            <a:xfrm>
              <a:off x="4608" y="1400"/>
              <a:ext cx="0" cy="224"/>
            </a:xfrm>
            <a:prstGeom prst="line">
              <a:avLst/>
            </a:prstGeom>
            <a:ln w="25400" cap="flat" cmpd="sng">
              <a:solidFill>
                <a:srgbClr val="0000FF"/>
              </a:solidFill>
              <a:prstDash val="solid"/>
              <a:headEnd type="none" w="med" len="med"/>
              <a:tailEnd type="triangle" w="med" len="med"/>
            </a:ln>
          </p:spPr>
        </p:sp>
        <p:sp>
          <p:nvSpPr>
            <p:cNvPr id="119903" name="Line 114"/>
            <p:cNvSpPr/>
            <p:nvPr/>
          </p:nvSpPr>
          <p:spPr>
            <a:xfrm flipH="1">
              <a:off x="4600" y="1392"/>
              <a:ext cx="688" cy="0"/>
            </a:xfrm>
            <a:prstGeom prst="line">
              <a:avLst/>
            </a:prstGeom>
            <a:ln w="25400" cap="flat" cmpd="sng">
              <a:solidFill>
                <a:srgbClr val="0000FF"/>
              </a:solidFill>
              <a:prstDash val="solid"/>
              <a:headEnd type="none" w="med" len="med"/>
              <a:tailEnd type="none" w="med" len="med"/>
            </a:ln>
          </p:spPr>
        </p:sp>
        <p:sp>
          <p:nvSpPr>
            <p:cNvPr id="119904" name="Line 115"/>
            <p:cNvSpPr/>
            <p:nvPr/>
          </p:nvSpPr>
          <p:spPr>
            <a:xfrm>
              <a:off x="5292" y="1382"/>
              <a:ext cx="0" cy="1154"/>
            </a:xfrm>
            <a:prstGeom prst="line">
              <a:avLst/>
            </a:prstGeom>
            <a:ln w="25400" cap="flat" cmpd="sng">
              <a:solidFill>
                <a:srgbClr val="0000FF"/>
              </a:solidFill>
              <a:prstDash val="solid"/>
              <a:headEnd type="none" w="med" len="med"/>
              <a:tailEnd type="none" w="med" len="med"/>
            </a:ln>
          </p:spPr>
        </p:sp>
        <p:grpSp>
          <p:nvGrpSpPr>
            <p:cNvPr id="119905" name="Group 116"/>
            <p:cNvGrpSpPr/>
            <p:nvPr/>
          </p:nvGrpSpPr>
          <p:grpSpPr>
            <a:xfrm>
              <a:off x="3463" y="2204"/>
              <a:ext cx="464" cy="84"/>
              <a:chOff x="3463" y="2204"/>
              <a:chExt cx="464" cy="84"/>
            </a:xfrm>
          </p:grpSpPr>
          <p:sp>
            <p:nvSpPr>
              <p:cNvPr id="119917" name="Line 117"/>
              <p:cNvSpPr/>
              <p:nvPr/>
            </p:nvSpPr>
            <p:spPr>
              <a:xfrm>
                <a:off x="3463" y="2256"/>
                <a:ext cx="464" cy="0"/>
              </a:xfrm>
              <a:prstGeom prst="line">
                <a:avLst/>
              </a:prstGeom>
              <a:ln w="25400" cap="flat" cmpd="sng">
                <a:solidFill>
                  <a:srgbClr val="0000FF"/>
                </a:solidFill>
                <a:prstDash val="solid"/>
                <a:headEnd type="none" w="med" len="med"/>
                <a:tailEnd type="triangle" w="med" len="med"/>
              </a:ln>
            </p:spPr>
          </p:sp>
          <p:sp>
            <p:nvSpPr>
              <p:cNvPr id="119918" name="Line 118"/>
              <p:cNvSpPr/>
              <p:nvPr/>
            </p:nvSpPr>
            <p:spPr>
              <a:xfrm flipH="1">
                <a:off x="3740" y="2204"/>
                <a:ext cx="56" cy="84"/>
              </a:xfrm>
              <a:prstGeom prst="line">
                <a:avLst/>
              </a:prstGeom>
              <a:ln w="12700" cap="flat" cmpd="sng">
                <a:solidFill>
                  <a:srgbClr val="0000FF"/>
                </a:solidFill>
                <a:prstDash val="solid"/>
                <a:headEnd type="none" w="med" len="med"/>
                <a:tailEnd type="none" w="med" len="med"/>
              </a:ln>
            </p:spPr>
          </p:sp>
        </p:grpSp>
        <p:sp>
          <p:nvSpPr>
            <p:cNvPr id="119906" name="Rectangle 119"/>
            <p:cNvSpPr/>
            <p:nvPr/>
          </p:nvSpPr>
          <p:spPr>
            <a:xfrm>
              <a:off x="3695" y="2213"/>
              <a:ext cx="270" cy="265"/>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19907" name="Rectangle 120"/>
            <p:cNvSpPr/>
            <p:nvPr/>
          </p:nvSpPr>
          <p:spPr>
            <a:xfrm>
              <a:off x="3345" y="2009"/>
              <a:ext cx="562" cy="265"/>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19908" name="Line 121"/>
            <p:cNvSpPr/>
            <p:nvPr/>
          </p:nvSpPr>
          <p:spPr>
            <a:xfrm>
              <a:off x="4176" y="1736"/>
              <a:ext cx="0" cy="320"/>
            </a:xfrm>
            <a:prstGeom prst="line">
              <a:avLst/>
            </a:prstGeom>
            <a:ln w="25400" cap="flat" cmpd="sng">
              <a:solidFill>
                <a:srgbClr val="0000FF"/>
              </a:solidFill>
              <a:prstDash val="solid"/>
              <a:headEnd type="none" w="med" len="med"/>
              <a:tailEnd type="triangle" w="med" len="med"/>
            </a:ln>
          </p:spPr>
        </p:sp>
        <p:sp>
          <p:nvSpPr>
            <p:cNvPr id="119909" name="Rectangle 122"/>
            <p:cNvSpPr/>
            <p:nvPr/>
          </p:nvSpPr>
          <p:spPr>
            <a:xfrm>
              <a:off x="3735" y="1511"/>
              <a:ext cx="649" cy="287"/>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ea typeface="华文新魏" panose="02010800040101010101" pitchFamily="2" charset="-122"/>
                </a:rPr>
                <a:t>Branch</a:t>
              </a:r>
              <a:endParaRPr lang="en-US" altLang="zh-CN" sz="2000" b="1">
                <a:solidFill>
                  <a:srgbClr val="CC0000"/>
                </a:solidFill>
                <a:latin typeface="Times New Roman" panose="02020603050405020304" pitchFamily="18" charset="0"/>
                <a:ea typeface="华文新魏" panose="02010800040101010101" pitchFamily="2" charset="-122"/>
              </a:endParaRPr>
            </a:p>
          </p:txBody>
        </p:sp>
        <p:sp>
          <p:nvSpPr>
            <p:cNvPr id="119910" name="Line 123"/>
            <p:cNvSpPr/>
            <p:nvPr/>
          </p:nvSpPr>
          <p:spPr>
            <a:xfrm>
              <a:off x="4608" y="1832"/>
              <a:ext cx="0" cy="224"/>
            </a:xfrm>
            <a:prstGeom prst="line">
              <a:avLst/>
            </a:prstGeom>
            <a:ln w="25400" cap="flat" cmpd="sng">
              <a:solidFill>
                <a:srgbClr val="0000FF"/>
              </a:solidFill>
              <a:prstDash val="solid"/>
              <a:headEnd type="none" w="med" len="med"/>
              <a:tailEnd type="triangle" w="med" len="med"/>
            </a:ln>
          </p:spPr>
        </p:sp>
        <p:sp>
          <p:nvSpPr>
            <p:cNvPr id="119911" name="Line 124"/>
            <p:cNvSpPr/>
            <p:nvPr/>
          </p:nvSpPr>
          <p:spPr>
            <a:xfrm>
              <a:off x="4656" y="2456"/>
              <a:ext cx="0" cy="464"/>
            </a:xfrm>
            <a:prstGeom prst="line">
              <a:avLst/>
            </a:prstGeom>
            <a:ln w="25400" cap="flat" cmpd="sng">
              <a:solidFill>
                <a:srgbClr val="0000FF"/>
              </a:solidFill>
              <a:prstDash val="solid"/>
              <a:headEnd type="none" w="med" len="med"/>
              <a:tailEnd type="triangle" w="med" len="med"/>
            </a:ln>
          </p:spPr>
        </p:sp>
        <p:sp>
          <p:nvSpPr>
            <p:cNvPr id="119912" name="Line 125"/>
            <p:cNvSpPr/>
            <p:nvPr/>
          </p:nvSpPr>
          <p:spPr>
            <a:xfrm>
              <a:off x="4655" y="2544"/>
              <a:ext cx="636" cy="0"/>
            </a:xfrm>
            <a:prstGeom prst="line">
              <a:avLst/>
            </a:prstGeom>
            <a:ln w="25400" cap="flat" cmpd="sng">
              <a:solidFill>
                <a:srgbClr val="0000FF"/>
              </a:solidFill>
              <a:prstDash val="solid"/>
              <a:headEnd type="none" w="med" len="med"/>
              <a:tailEnd type="none" w="med" len="med"/>
            </a:ln>
          </p:spPr>
        </p:sp>
        <p:sp>
          <p:nvSpPr>
            <p:cNvPr id="119913" name="Rectangle 126"/>
            <p:cNvSpPr/>
            <p:nvPr/>
          </p:nvSpPr>
          <p:spPr>
            <a:xfrm>
              <a:off x="4272" y="2901"/>
              <a:ext cx="1138" cy="509"/>
            </a:xfrm>
            <a:prstGeom prst="rect">
              <a:avLst/>
            </a:prstGeom>
            <a:noFill/>
            <a:ln w="12700">
              <a:noFill/>
            </a:ln>
          </p:spPr>
          <p:txBody>
            <a:bodyPr wrap="none" lIns="90488" tIns="44450" rIns="90488" bIns="44450">
              <a:spAutoFit/>
            </a:bodyPr>
            <a:p>
              <a:pPr algn="ctr"/>
              <a:r>
                <a:rPr lang="en-US" altLang="zh-CN" sz="2000" b="1">
                  <a:latin typeface="Times New Roman" panose="02020603050405020304" pitchFamily="18" charset="0"/>
                  <a:ea typeface="华文新魏" panose="02010800040101010101" pitchFamily="2" charset="-122"/>
                </a:rPr>
                <a:t>To Instruction</a:t>
              </a:r>
              <a:endParaRPr lang="en-US" altLang="zh-CN" sz="2000" b="1">
                <a:latin typeface="Times New Roman" panose="02020603050405020304" pitchFamily="18" charset="0"/>
                <a:ea typeface="华文新魏" panose="02010800040101010101" pitchFamily="2" charset="-122"/>
              </a:endParaRPr>
            </a:p>
            <a:p>
              <a:pPr algn="ctr"/>
              <a:r>
                <a:rPr lang="en-US" altLang="zh-CN" sz="2000" b="1">
                  <a:latin typeface="Times New Roman" panose="02020603050405020304" pitchFamily="18" charset="0"/>
                  <a:ea typeface="华文新魏" panose="02010800040101010101" pitchFamily="2" charset="-122"/>
                </a:rPr>
                <a:t>Memory</a:t>
              </a:r>
              <a:endParaRPr lang="en-US" altLang="zh-CN" sz="2000" b="1">
                <a:latin typeface="Times New Roman" panose="02020603050405020304" pitchFamily="18" charset="0"/>
                <a:ea typeface="华文新魏" panose="02010800040101010101" pitchFamily="2" charset="-122"/>
              </a:endParaRPr>
            </a:p>
          </p:txBody>
        </p:sp>
        <p:sp>
          <p:nvSpPr>
            <p:cNvPr id="119914" name="Line 127"/>
            <p:cNvSpPr/>
            <p:nvPr/>
          </p:nvSpPr>
          <p:spPr>
            <a:xfrm>
              <a:off x="3320" y="2976"/>
              <a:ext cx="848" cy="0"/>
            </a:xfrm>
            <a:prstGeom prst="line">
              <a:avLst/>
            </a:prstGeom>
            <a:ln w="25400" cap="flat" cmpd="sng">
              <a:solidFill>
                <a:srgbClr val="0000FF"/>
              </a:solidFill>
              <a:prstDash val="solid"/>
              <a:headEnd type="none" w="med" len="med"/>
              <a:tailEnd type="none" w="med" len="med"/>
            </a:ln>
          </p:spPr>
        </p:sp>
        <p:sp>
          <p:nvSpPr>
            <p:cNvPr id="119915" name="Line 128"/>
            <p:cNvSpPr/>
            <p:nvPr/>
          </p:nvSpPr>
          <p:spPr>
            <a:xfrm flipV="1">
              <a:off x="4176" y="2440"/>
              <a:ext cx="0" cy="544"/>
            </a:xfrm>
            <a:prstGeom prst="line">
              <a:avLst/>
            </a:prstGeom>
            <a:ln w="25400" cap="flat" cmpd="sng">
              <a:solidFill>
                <a:srgbClr val="0000FF"/>
              </a:solidFill>
              <a:prstDash val="solid"/>
              <a:headEnd type="none" w="med" len="med"/>
              <a:tailEnd type="triangle" w="med" len="med"/>
            </a:ln>
          </p:spPr>
        </p:sp>
        <p:sp>
          <p:nvSpPr>
            <p:cNvPr id="119916" name="Rectangle 129"/>
            <p:cNvSpPr/>
            <p:nvPr/>
          </p:nvSpPr>
          <p:spPr>
            <a:xfrm>
              <a:off x="3379" y="2653"/>
              <a:ext cx="648" cy="331"/>
            </a:xfrm>
            <a:prstGeom prst="rect">
              <a:avLst/>
            </a:prstGeom>
            <a:noFill/>
            <a:ln w="12700">
              <a:noFill/>
            </a:ln>
          </p:spPr>
          <p:txBody>
            <a:bodyPr lIns="90488" tIns="44450" rIns="90488" bIns="44450">
              <a:spAutoFit/>
            </a:bodyPr>
            <a:p>
              <a:r>
                <a:rPr lang="en-US" altLang="zh-CN" sz="2400" b="1">
                  <a:solidFill>
                    <a:srgbClr val="FF0000"/>
                  </a:solidFill>
                  <a:latin typeface="Times New Roman" panose="02020603050405020304" pitchFamily="18" charset="0"/>
                  <a:ea typeface="华文新魏" panose="02010800040101010101" pitchFamily="2" charset="-122"/>
                </a:rPr>
                <a:t>Zero</a:t>
              </a:r>
              <a:endParaRPr lang="en-US" altLang="zh-CN" sz="2400" b="1">
                <a:solidFill>
                  <a:srgbClr val="FF0000"/>
                </a:solidFill>
                <a:latin typeface="Times New Roman" panose="02020603050405020304" pitchFamily="18" charset="0"/>
                <a:ea typeface="华文新魏" panose="02010800040101010101" pitchFamily="2" charset="-122"/>
              </a:endParaRPr>
            </a:p>
          </p:txBody>
        </p:sp>
      </p:grpSp>
      <p:sp>
        <p:nvSpPr>
          <p:cNvPr id="881797" name="Text Box 133"/>
          <p:cNvSpPr txBox="1"/>
          <p:nvPr/>
        </p:nvSpPr>
        <p:spPr>
          <a:xfrm>
            <a:off x="422275" y="5807075"/>
            <a:ext cx="8540750" cy="830263"/>
          </a:xfrm>
          <a:prstGeom prst="rect">
            <a:avLst/>
          </a:prstGeom>
          <a:noFill/>
          <a:ln w="50800">
            <a:noFill/>
          </a:ln>
        </p:spPr>
        <p:txBody>
          <a:bodyPr>
            <a:spAutoFit/>
          </a:bodyPr>
          <a:p>
            <a:pPr>
              <a:spcBef>
                <a:spcPct val="50000"/>
              </a:spcBef>
            </a:pPr>
            <a:r>
              <a:rPr lang="en-US" altLang="zh-CN" sz="2400" b="1">
                <a:solidFill>
                  <a:srgbClr val="C00000"/>
                </a:solidFill>
                <a:latin typeface="Times New Roman" panose="02020603050405020304" pitchFamily="18" charset="0"/>
                <a:ea typeface="华文新魏" panose="02010800040101010101" pitchFamily="2" charset="-122"/>
              </a:rPr>
              <a:t>RegDst, RegWr, ALUctr, ExtOp, ALUSrc, MemWr, MemtoReg, Branch=</a:t>
            </a:r>
            <a:r>
              <a:rPr lang="zh-CN" altLang="en-US" sz="2400" b="1">
                <a:solidFill>
                  <a:srgbClr val="C00000"/>
                </a:solidFill>
                <a:latin typeface="Times New Roman" panose="02020603050405020304" pitchFamily="18" charset="0"/>
                <a:ea typeface="华文新魏" panose="02010800040101010101" pitchFamily="2" charset="-122"/>
              </a:rPr>
              <a:t>？</a:t>
            </a:r>
            <a:endParaRPr lang="zh-CN" altLang="en-US" sz="2400" b="1">
              <a:solidFill>
                <a:srgbClr val="C00000"/>
              </a:solidFill>
              <a:latin typeface="Times New Roman" panose="02020603050405020304" pitchFamily="18" charset="0"/>
              <a:ea typeface="华文新魏" panose="02010800040101010101" pitchFamily="2" charset="-122"/>
            </a:endParaRPr>
          </a:p>
        </p:txBody>
      </p:sp>
      <p:grpSp>
        <p:nvGrpSpPr>
          <p:cNvPr id="119887" name="Group 135"/>
          <p:cNvGrpSpPr/>
          <p:nvPr/>
        </p:nvGrpSpPr>
        <p:grpSpPr>
          <a:xfrm>
            <a:off x="1500188" y="2117725"/>
            <a:ext cx="804862" cy="368300"/>
            <a:chOff x="1625" y="1752"/>
            <a:chExt cx="507" cy="232"/>
          </a:xfrm>
        </p:grpSpPr>
        <p:sp>
          <p:nvSpPr>
            <p:cNvPr id="119891" name="Text Box 136"/>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119892" name="Text Box 137"/>
            <p:cNvSpPr txBox="1"/>
            <p:nvPr/>
          </p:nvSpPr>
          <p:spPr>
            <a:xfrm>
              <a:off x="2004" y="1753"/>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grpSp>
        <p:nvGrpSpPr>
          <p:cNvPr id="119888" name="Group 138"/>
          <p:cNvGrpSpPr/>
          <p:nvPr/>
        </p:nvGrpSpPr>
        <p:grpSpPr>
          <a:xfrm>
            <a:off x="4014788" y="3881438"/>
            <a:ext cx="214312" cy="1022350"/>
            <a:chOff x="3026" y="2821"/>
            <a:chExt cx="135" cy="644"/>
          </a:xfrm>
        </p:grpSpPr>
        <p:sp>
          <p:nvSpPr>
            <p:cNvPr id="119889" name="Text Box 139"/>
            <p:cNvSpPr txBox="1"/>
            <p:nvPr/>
          </p:nvSpPr>
          <p:spPr>
            <a:xfrm>
              <a:off x="3033" y="282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119890" name="Text Box 140"/>
            <p:cNvSpPr txBox="1"/>
            <p:nvPr/>
          </p:nvSpPr>
          <p:spPr>
            <a:xfrm>
              <a:off x="3026" y="323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1797"/>
                                        </p:tgtEl>
                                        <p:attrNameLst>
                                          <p:attrName>style.visibility</p:attrName>
                                        </p:attrNameLst>
                                      </p:cBhvr>
                                      <p:to>
                                        <p:strVal val="visible"/>
                                      </p:to>
                                    </p:set>
                                    <p:animEffect transition="in" filter="blinds(horizontal)">
                                      <p:cBhvr>
                                        <p:cTn id="12" dur="500"/>
                                        <p:tgtEl>
                                          <p:spTgt spid="881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79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2"/>
          <p:cNvSpPr>
            <a:spLocks noGrp="1"/>
          </p:cNvSpPr>
          <p:nvPr>
            <p:ph type="title"/>
          </p:nvPr>
        </p:nvSpPr>
        <p:spPr>
          <a:xfrm>
            <a:off x="836613" y="0"/>
            <a:ext cx="7021512"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条件转移指令的数据通路</a:t>
            </a:r>
            <a:endParaRPr lang="zh-CN" altLang="en-US" sz="2000">
              <a:solidFill>
                <a:srgbClr val="A50021"/>
              </a:solidFill>
              <a:ea typeface="微软雅黑" panose="020B0503020204020204" pitchFamily="34" charset="-122"/>
            </a:endParaRPr>
          </a:p>
        </p:txBody>
      </p:sp>
      <p:sp>
        <p:nvSpPr>
          <p:cNvPr id="121858" name="Rectangle 3"/>
          <p:cNvSpPr>
            <a:spLocks noGrp="1"/>
          </p:cNvSpPr>
          <p:nvPr>
            <p:ph idx="1"/>
          </p:nvPr>
        </p:nvSpPr>
        <p:spPr>
          <a:xfrm>
            <a:off x="446088" y="571500"/>
            <a:ext cx="8408987" cy="457200"/>
          </a:xfrm>
          <a:ln/>
        </p:spPr>
        <p:txBody>
          <a:bodyPr vert="horz" wrap="square" lIns="63500" tIns="25400" rIns="63500" bIns="25400" anchor="t" anchorCtr="0">
            <a:spAutoFit/>
          </a:bodyPr>
          <a:p>
            <a:r>
              <a:rPr lang="en-US" altLang="zh-CN" sz="2400">
                <a:ea typeface="宋体" panose="02010600030101010101" pitchFamily="2" charset="-122"/>
              </a:rPr>
              <a:t>beq    rs, rt, imm16</a:t>
            </a:r>
            <a:r>
              <a:rPr lang="en-US" altLang="zh-CN" sz="2400">
                <a:solidFill>
                  <a:srgbClr val="0000FF"/>
                </a:solidFill>
                <a:ea typeface="宋体" panose="02010600030101010101" pitchFamily="2" charset="-122"/>
              </a:rPr>
              <a:t>	</a:t>
            </a:r>
            <a:r>
              <a:rPr lang="en-US" altLang="zh-CN" sz="2200">
                <a:solidFill>
                  <a:srgbClr val="0000FF"/>
                </a:solidFill>
                <a:ea typeface="宋体" panose="02010600030101010101" pitchFamily="2" charset="-122"/>
              </a:rPr>
              <a:t>We need to compare Rs and Rt !</a:t>
            </a:r>
            <a:endParaRPr lang="en-US" altLang="zh-CN" sz="2200">
              <a:solidFill>
                <a:srgbClr val="0000FF"/>
              </a:solidFill>
              <a:ea typeface="宋体" panose="02010600030101010101" pitchFamily="2" charset="-122"/>
            </a:endParaRPr>
          </a:p>
        </p:txBody>
      </p:sp>
      <p:grpSp>
        <p:nvGrpSpPr>
          <p:cNvPr id="121859" name="Group 4"/>
          <p:cNvGrpSpPr/>
          <p:nvPr/>
        </p:nvGrpSpPr>
        <p:grpSpPr>
          <a:xfrm>
            <a:off x="2255838" y="863600"/>
            <a:ext cx="5965825" cy="976313"/>
            <a:chOff x="1043" y="794"/>
            <a:chExt cx="3758" cy="615"/>
          </a:xfrm>
        </p:grpSpPr>
        <p:sp>
          <p:nvSpPr>
            <p:cNvPr id="121974" name="Rectangle 5"/>
            <p:cNvSpPr/>
            <p:nvPr/>
          </p:nvSpPr>
          <p:spPr>
            <a:xfrm>
              <a:off x="1108" y="994"/>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21975" name="Group 6"/>
            <p:cNvGrpSpPr/>
            <p:nvPr/>
          </p:nvGrpSpPr>
          <p:grpSpPr>
            <a:xfrm>
              <a:off x="1104" y="965"/>
              <a:ext cx="641" cy="231"/>
              <a:chOff x="1104" y="965"/>
              <a:chExt cx="641" cy="231"/>
            </a:xfrm>
          </p:grpSpPr>
          <p:sp>
            <p:nvSpPr>
              <p:cNvPr id="121993" name="Rectangle 7"/>
              <p:cNvSpPr/>
              <p:nvPr/>
            </p:nvSpPr>
            <p:spPr>
              <a:xfrm>
                <a:off x="1104" y="990"/>
                <a:ext cx="641"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94" name="Rectangle 8"/>
              <p:cNvSpPr/>
              <p:nvPr/>
            </p:nvSpPr>
            <p:spPr>
              <a:xfrm>
                <a:off x="1286" y="965"/>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grpSp>
          <p:nvGrpSpPr>
            <p:cNvPr id="121976" name="Group 9"/>
            <p:cNvGrpSpPr/>
            <p:nvPr/>
          </p:nvGrpSpPr>
          <p:grpSpPr>
            <a:xfrm>
              <a:off x="1750" y="965"/>
              <a:ext cx="578" cy="231"/>
              <a:chOff x="1750" y="965"/>
              <a:chExt cx="578" cy="231"/>
            </a:xfrm>
          </p:grpSpPr>
          <p:sp>
            <p:nvSpPr>
              <p:cNvPr id="121991" name="Rectangle 10"/>
              <p:cNvSpPr/>
              <p:nvPr/>
            </p:nvSpPr>
            <p:spPr>
              <a:xfrm>
                <a:off x="1750" y="990"/>
                <a:ext cx="578"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92" name="Rectangle 11"/>
              <p:cNvSpPr/>
              <p:nvPr/>
            </p:nvSpPr>
            <p:spPr>
              <a:xfrm>
                <a:off x="1901" y="965"/>
                <a:ext cx="236"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rs</a:t>
                </a:r>
                <a:endParaRPr lang="en-US" altLang="zh-CN" b="1">
                  <a:latin typeface="Times New Roman" panose="02020603050405020304" pitchFamily="18" charset="0"/>
                </a:endParaRPr>
              </a:p>
            </p:txBody>
          </p:sp>
        </p:grpSp>
        <p:grpSp>
          <p:nvGrpSpPr>
            <p:cNvPr id="121977" name="Group 12"/>
            <p:cNvGrpSpPr/>
            <p:nvPr/>
          </p:nvGrpSpPr>
          <p:grpSpPr>
            <a:xfrm>
              <a:off x="2324" y="972"/>
              <a:ext cx="579" cy="231"/>
              <a:chOff x="2324" y="972"/>
              <a:chExt cx="579" cy="231"/>
            </a:xfrm>
          </p:grpSpPr>
          <p:sp>
            <p:nvSpPr>
              <p:cNvPr id="121989" name="Rectangle 13"/>
              <p:cNvSpPr/>
              <p:nvPr/>
            </p:nvSpPr>
            <p:spPr>
              <a:xfrm>
                <a:off x="2324" y="990"/>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90" name="Rectangle 14"/>
              <p:cNvSpPr/>
              <p:nvPr/>
            </p:nvSpPr>
            <p:spPr>
              <a:xfrm>
                <a:off x="2488" y="972"/>
                <a:ext cx="22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rt</a:t>
                </a:r>
                <a:endParaRPr lang="en-US" altLang="zh-CN" b="1">
                  <a:latin typeface="Times New Roman" panose="02020603050405020304" pitchFamily="18" charset="0"/>
                </a:endParaRPr>
              </a:p>
            </p:txBody>
          </p:sp>
        </p:grpSp>
        <p:sp>
          <p:nvSpPr>
            <p:cNvPr id="121978" name="Rectangle 15"/>
            <p:cNvSpPr/>
            <p:nvPr/>
          </p:nvSpPr>
          <p:spPr>
            <a:xfrm>
              <a:off x="2911" y="990"/>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79" name="Rectangle 16"/>
            <p:cNvSpPr/>
            <p:nvPr/>
          </p:nvSpPr>
          <p:spPr>
            <a:xfrm>
              <a:off x="3306" y="972"/>
              <a:ext cx="7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immediate</a:t>
              </a:r>
              <a:endParaRPr lang="en-US" altLang="zh-CN" b="1">
                <a:latin typeface="Times New Roman" panose="02020603050405020304" pitchFamily="18" charset="0"/>
              </a:endParaRPr>
            </a:p>
          </p:txBody>
        </p:sp>
        <p:sp>
          <p:nvSpPr>
            <p:cNvPr id="121980" name="Rectangle 17"/>
            <p:cNvSpPr/>
            <p:nvPr/>
          </p:nvSpPr>
          <p:spPr>
            <a:xfrm>
              <a:off x="4613" y="794"/>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0</a:t>
              </a:r>
              <a:endParaRPr lang="zh-CN" altLang="en-US" b="1">
                <a:latin typeface="Times New Roman" panose="02020603050405020304" pitchFamily="18" charset="0"/>
              </a:endParaRPr>
            </a:p>
          </p:txBody>
        </p:sp>
        <p:sp>
          <p:nvSpPr>
            <p:cNvPr id="121981" name="Rectangle 18"/>
            <p:cNvSpPr/>
            <p:nvPr/>
          </p:nvSpPr>
          <p:spPr>
            <a:xfrm>
              <a:off x="2715"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a:t>
              </a:r>
              <a:endParaRPr lang="zh-CN" altLang="en-US" b="1">
                <a:latin typeface="Times New Roman" panose="02020603050405020304" pitchFamily="18" charset="0"/>
              </a:endParaRPr>
            </a:p>
          </p:txBody>
        </p:sp>
        <p:sp>
          <p:nvSpPr>
            <p:cNvPr id="121982" name="Rectangle 19"/>
            <p:cNvSpPr/>
            <p:nvPr/>
          </p:nvSpPr>
          <p:spPr>
            <a:xfrm>
              <a:off x="2127"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21</a:t>
              </a:r>
              <a:endParaRPr lang="zh-CN" altLang="en-US" b="1">
                <a:latin typeface="Times New Roman" panose="02020603050405020304" pitchFamily="18" charset="0"/>
              </a:endParaRPr>
            </a:p>
          </p:txBody>
        </p:sp>
        <p:sp>
          <p:nvSpPr>
            <p:cNvPr id="121983" name="Rectangle 20"/>
            <p:cNvSpPr/>
            <p:nvPr/>
          </p:nvSpPr>
          <p:spPr>
            <a:xfrm>
              <a:off x="1539"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26</a:t>
              </a:r>
              <a:endParaRPr lang="zh-CN" altLang="en-US" b="1">
                <a:latin typeface="Times New Roman" panose="02020603050405020304" pitchFamily="18" charset="0"/>
              </a:endParaRPr>
            </a:p>
          </p:txBody>
        </p:sp>
        <p:sp>
          <p:nvSpPr>
            <p:cNvPr id="121984" name="Rectangle 21"/>
            <p:cNvSpPr/>
            <p:nvPr/>
          </p:nvSpPr>
          <p:spPr>
            <a:xfrm>
              <a:off x="1043" y="794"/>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31</a:t>
              </a:r>
              <a:endParaRPr lang="zh-CN" altLang="en-US" b="1">
                <a:latin typeface="Times New Roman" panose="02020603050405020304" pitchFamily="18" charset="0"/>
              </a:endParaRPr>
            </a:p>
          </p:txBody>
        </p:sp>
        <p:sp>
          <p:nvSpPr>
            <p:cNvPr id="121985" name="Rectangle 22"/>
            <p:cNvSpPr/>
            <p:nvPr/>
          </p:nvSpPr>
          <p:spPr>
            <a:xfrm>
              <a:off x="1268"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21986" name="Rectangle 23"/>
            <p:cNvSpPr/>
            <p:nvPr/>
          </p:nvSpPr>
          <p:spPr>
            <a:xfrm>
              <a:off x="3573" y="1178"/>
              <a:ext cx="523"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16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21987" name="Rectangle 24"/>
            <p:cNvSpPr/>
            <p:nvPr/>
          </p:nvSpPr>
          <p:spPr>
            <a:xfrm>
              <a:off x="2443"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sp>
          <p:nvSpPr>
            <p:cNvPr id="121988" name="Rectangle 25"/>
            <p:cNvSpPr/>
            <p:nvPr/>
          </p:nvSpPr>
          <p:spPr>
            <a:xfrm>
              <a:off x="1856" y="1178"/>
              <a:ext cx="450"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rPr>
                <a:t>5 </a:t>
              </a:r>
              <a:r>
                <a:rPr lang="en-US" altLang="zh-CN" b="1">
                  <a:latin typeface="Times New Roman" panose="02020603050405020304" pitchFamily="18" charset="0"/>
                </a:rPr>
                <a:t>bits</a:t>
              </a:r>
              <a:endParaRPr lang="en-US" altLang="zh-CN" b="1">
                <a:latin typeface="Times New Roman" panose="02020603050405020304" pitchFamily="18" charset="0"/>
              </a:endParaRPr>
            </a:p>
          </p:txBody>
        </p:sp>
      </p:grpSp>
      <p:sp>
        <p:nvSpPr>
          <p:cNvPr id="121860" name="Line 26"/>
          <p:cNvSpPr/>
          <p:nvPr/>
        </p:nvSpPr>
        <p:spPr>
          <a:xfrm>
            <a:off x="4906963" y="3105150"/>
            <a:ext cx="0" cy="292100"/>
          </a:xfrm>
          <a:prstGeom prst="line">
            <a:avLst/>
          </a:prstGeom>
          <a:ln w="25400" cap="flat" cmpd="sng">
            <a:solidFill>
              <a:schemeClr val="tx1"/>
            </a:solidFill>
            <a:prstDash val="solid"/>
            <a:headEnd type="none" w="med" len="med"/>
            <a:tailEnd type="none" w="med" len="med"/>
          </a:ln>
        </p:spPr>
      </p:sp>
      <p:sp>
        <p:nvSpPr>
          <p:cNvPr id="121861" name="Line 27"/>
          <p:cNvSpPr/>
          <p:nvPr/>
        </p:nvSpPr>
        <p:spPr>
          <a:xfrm>
            <a:off x="4919663" y="3105150"/>
            <a:ext cx="446087" cy="293688"/>
          </a:xfrm>
          <a:prstGeom prst="line">
            <a:avLst/>
          </a:prstGeom>
          <a:ln w="25400" cap="flat" cmpd="sng">
            <a:solidFill>
              <a:schemeClr val="tx1"/>
            </a:solidFill>
            <a:prstDash val="solid"/>
            <a:headEnd type="none" w="med" len="med"/>
            <a:tailEnd type="none" w="med" len="med"/>
          </a:ln>
        </p:spPr>
      </p:sp>
      <p:sp>
        <p:nvSpPr>
          <p:cNvPr id="121862" name="Line 28"/>
          <p:cNvSpPr/>
          <p:nvPr/>
        </p:nvSpPr>
        <p:spPr>
          <a:xfrm>
            <a:off x="4919663" y="3394075"/>
            <a:ext cx="203200" cy="120650"/>
          </a:xfrm>
          <a:prstGeom prst="line">
            <a:avLst/>
          </a:prstGeom>
          <a:ln w="25400" cap="flat" cmpd="sng">
            <a:solidFill>
              <a:schemeClr val="tx1"/>
            </a:solidFill>
            <a:prstDash val="solid"/>
            <a:headEnd type="none" w="med" len="med"/>
            <a:tailEnd type="none" w="med" len="med"/>
          </a:ln>
        </p:spPr>
      </p:sp>
      <p:sp>
        <p:nvSpPr>
          <p:cNvPr id="121863" name="Line 29"/>
          <p:cNvSpPr/>
          <p:nvPr/>
        </p:nvSpPr>
        <p:spPr>
          <a:xfrm>
            <a:off x="5135563" y="3540125"/>
            <a:ext cx="0" cy="263525"/>
          </a:xfrm>
          <a:prstGeom prst="line">
            <a:avLst/>
          </a:prstGeom>
          <a:ln w="25400" cap="flat" cmpd="sng">
            <a:solidFill>
              <a:schemeClr val="tx1"/>
            </a:solidFill>
            <a:prstDash val="solid"/>
            <a:headEnd type="none" w="med" len="med"/>
            <a:tailEnd type="none" w="med" len="med"/>
          </a:ln>
        </p:spPr>
      </p:sp>
      <p:sp>
        <p:nvSpPr>
          <p:cNvPr id="121864" name="Line 30"/>
          <p:cNvSpPr/>
          <p:nvPr/>
        </p:nvSpPr>
        <p:spPr>
          <a:xfrm>
            <a:off x="5364163" y="3394075"/>
            <a:ext cx="0" cy="554038"/>
          </a:xfrm>
          <a:prstGeom prst="line">
            <a:avLst/>
          </a:prstGeom>
          <a:ln w="25400" cap="flat" cmpd="sng">
            <a:solidFill>
              <a:schemeClr val="tx1"/>
            </a:solidFill>
            <a:prstDash val="solid"/>
            <a:headEnd type="none" w="med" len="med"/>
            <a:tailEnd type="none" w="med" len="med"/>
          </a:ln>
        </p:spPr>
      </p:sp>
      <p:sp>
        <p:nvSpPr>
          <p:cNvPr id="121865" name="Line 31"/>
          <p:cNvSpPr/>
          <p:nvPr/>
        </p:nvSpPr>
        <p:spPr>
          <a:xfrm flipV="1">
            <a:off x="4919663" y="3803650"/>
            <a:ext cx="203200" cy="169863"/>
          </a:xfrm>
          <a:prstGeom prst="line">
            <a:avLst/>
          </a:prstGeom>
          <a:ln w="25400" cap="flat" cmpd="sng">
            <a:solidFill>
              <a:schemeClr val="tx1"/>
            </a:solidFill>
            <a:prstDash val="solid"/>
            <a:headEnd type="none" w="med" len="med"/>
            <a:tailEnd type="none" w="med" len="med"/>
          </a:ln>
        </p:spPr>
      </p:sp>
      <p:sp>
        <p:nvSpPr>
          <p:cNvPr id="121866" name="Line 32"/>
          <p:cNvSpPr/>
          <p:nvPr/>
        </p:nvSpPr>
        <p:spPr>
          <a:xfrm>
            <a:off x="4906963" y="3973513"/>
            <a:ext cx="0" cy="263525"/>
          </a:xfrm>
          <a:prstGeom prst="line">
            <a:avLst/>
          </a:prstGeom>
          <a:ln w="25400" cap="flat" cmpd="sng">
            <a:solidFill>
              <a:schemeClr val="tx1"/>
            </a:solidFill>
            <a:prstDash val="solid"/>
            <a:headEnd type="none" w="med" len="med"/>
            <a:tailEnd type="none" w="med" len="med"/>
          </a:ln>
        </p:spPr>
      </p:sp>
      <p:sp>
        <p:nvSpPr>
          <p:cNvPr id="121867" name="Line 33"/>
          <p:cNvSpPr/>
          <p:nvPr/>
        </p:nvSpPr>
        <p:spPr>
          <a:xfrm flipV="1">
            <a:off x="4919663" y="3948113"/>
            <a:ext cx="446087" cy="288925"/>
          </a:xfrm>
          <a:prstGeom prst="line">
            <a:avLst/>
          </a:prstGeom>
          <a:ln w="25400" cap="flat" cmpd="sng">
            <a:solidFill>
              <a:schemeClr val="tx1"/>
            </a:solidFill>
            <a:prstDash val="solid"/>
            <a:headEnd type="none" w="med" len="med"/>
            <a:tailEnd type="none" w="med" len="med"/>
          </a:ln>
        </p:spPr>
      </p:sp>
      <p:sp>
        <p:nvSpPr>
          <p:cNvPr id="121868" name="Line 34"/>
          <p:cNvSpPr/>
          <p:nvPr/>
        </p:nvSpPr>
        <p:spPr>
          <a:xfrm>
            <a:off x="5135563" y="2816225"/>
            <a:ext cx="0" cy="407988"/>
          </a:xfrm>
          <a:prstGeom prst="line">
            <a:avLst/>
          </a:prstGeom>
          <a:ln w="25400" cap="flat" cmpd="sng">
            <a:solidFill>
              <a:schemeClr val="tx1"/>
            </a:solidFill>
            <a:prstDash val="solid"/>
            <a:headEnd type="none" w="med" len="med"/>
            <a:tailEnd type="triangle" w="med" len="med"/>
          </a:ln>
        </p:spPr>
      </p:sp>
      <p:sp>
        <p:nvSpPr>
          <p:cNvPr id="121869" name="Rectangle 35"/>
          <p:cNvSpPr/>
          <p:nvPr/>
        </p:nvSpPr>
        <p:spPr>
          <a:xfrm>
            <a:off x="4500563" y="2479675"/>
            <a:ext cx="1328737" cy="396875"/>
          </a:xfrm>
          <a:prstGeom prst="rect">
            <a:avLst/>
          </a:prstGeom>
          <a:noFill/>
          <a:ln w="12700">
            <a:noFill/>
          </a:ln>
        </p:spPr>
        <p:txBody>
          <a:bodyPr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ALUctr</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21870" name="Rectangle 36"/>
          <p:cNvSpPr/>
          <p:nvPr/>
        </p:nvSpPr>
        <p:spPr>
          <a:xfrm>
            <a:off x="950913" y="3787775"/>
            <a:ext cx="541337" cy="366713"/>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ea typeface="华文新魏" panose="02010800040101010101" pitchFamily="2" charset="-122"/>
              </a:rPr>
              <a:t>Clk</a:t>
            </a:r>
            <a:endParaRPr lang="en-US" altLang="zh-CN" b="1">
              <a:solidFill>
                <a:srgbClr val="0000FF"/>
              </a:solidFill>
              <a:latin typeface="Times New Roman" panose="02020603050405020304" pitchFamily="18" charset="0"/>
              <a:ea typeface="华文新魏" panose="02010800040101010101" pitchFamily="2" charset="-122"/>
            </a:endParaRPr>
          </a:p>
        </p:txBody>
      </p:sp>
      <p:sp>
        <p:nvSpPr>
          <p:cNvPr id="121871" name="Rectangle 37"/>
          <p:cNvSpPr/>
          <p:nvPr/>
        </p:nvSpPr>
        <p:spPr>
          <a:xfrm>
            <a:off x="549275" y="3217863"/>
            <a:ext cx="7604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busW</a:t>
            </a:r>
            <a:endParaRPr lang="en-US" altLang="zh-CN" b="1">
              <a:latin typeface="Times New Roman" panose="02020603050405020304" pitchFamily="18" charset="0"/>
              <a:ea typeface="华文新魏" panose="02010800040101010101" pitchFamily="2" charset="-122"/>
            </a:endParaRPr>
          </a:p>
        </p:txBody>
      </p:sp>
      <p:sp>
        <p:nvSpPr>
          <p:cNvPr id="121872" name="Rectangle 38"/>
          <p:cNvSpPr/>
          <p:nvPr/>
        </p:nvSpPr>
        <p:spPr>
          <a:xfrm>
            <a:off x="1633538" y="3105150"/>
            <a:ext cx="1431925" cy="1150938"/>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873" name="Line 39"/>
          <p:cNvSpPr/>
          <p:nvPr/>
        </p:nvSpPr>
        <p:spPr>
          <a:xfrm>
            <a:off x="1636713" y="4038600"/>
            <a:ext cx="169862" cy="96838"/>
          </a:xfrm>
          <a:prstGeom prst="line">
            <a:avLst/>
          </a:prstGeom>
          <a:ln w="25400" cap="flat" cmpd="sng">
            <a:solidFill>
              <a:schemeClr val="tx1"/>
            </a:solidFill>
            <a:prstDash val="solid"/>
            <a:headEnd type="none" w="med" len="med"/>
            <a:tailEnd type="none" w="med" len="med"/>
          </a:ln>
        </p:spPr>
      </p:sp>
      <p:sp>
        <p:nvSpPr>
          <p:cNvPr id="121874" name="Line 40"/>
          <p:cNvSpPr/>
          <p:nvPr/>
        </p:nvSpPr>
        <p:spPr>
          <a:xfrm flipH="1">
            <a:off x="1643063" y="4141788"/>
            <a:ext cx="150812" cy="50800"/>
          </a:xfrm>
          <a:prstGeom prst="line">
            <a:avLst/>
          </a:prstGeom>
          <a:ln w="25400" cap="flat" cmpd="sng">
            <a:solidFill>
              <a:schemeClr val="tx1"/>
            </a:solidFill>
            <a:prstDash val="solid"/>
            <a:headEnd type="none" w="med" len="med"/>
            <a:tailEnd type="none" w="med" len="med"/>
          </a:ln>
        </p:spPr>
      </p:sp>
      <p:sp>
        <p:nvSpPr>
          <p:cNvPr id="121875" name="Oval 41"/>
          <p:cNvSpPr/>
          <p:nvPr/>
        </p:nvSpPr>
        <p:spPr>
          <a:xfrm>
            <a:off x="1481138" y="4064000"/>
            <a:ext cx="127000" cy="119063"/>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876" name="Rectangle 42"/>
          <p:cNvSpPr/>
          <p:nvPr/>
        </p:nvSpPr>
        <p:spPr>
          <a:xfrm>
            <a:off x="1042988" y="2547938"/>
            <a:ext cx="976312"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RegWr</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21877" name="Line 43"/>
          <p:cNvSpPr/>
          <p:nvPr/>
        </p:nvSpPr>
        <p:spPr>
          <a:xfrm flipH="1">
            <a:off x="627063" y="3598863"/>
            <a:ext cx="1016000" cy="0"/>
          </a:xfrm>
          <a:prstGeom prst="line">
            <a:avLst/>
          </a:prstGeom>
          <a:ln w="25400" cap="flat" cmpd="sng">
            <a:solidFill>
              <a:schemeClr val="tx1"/>
            </a:solidFill>
            <a:prstDash val="solid"/>
            <a:headEnd type="triangle" w="med" len="med"/>
            <a:tailEnd type="none" w="med" len="med"/>
          </a:ln>
        </p:spPr>
      </p:sp>
      <p:sp>
        <p:nvSpPr>
          <p:cNvPr id="121878" name="Line 44"/>
          <p:cNvSpPr/>
          <p:nvPr/>
        </p:nvSpPr>
        <p:spPr>
          <a:xfrm flipH="1">
            <a:off x="1166813" y="3533775"/>
            <a:ext cx="88900" cy="131763"/>
          </a:xfrm>
          <a:prstGeom prst="line">
            <a:avLst/>
          </a:prstGeom>
          <a:ln w="12700" cap="flat" cmpd="sng">
            <a:solidFill>
              <a:schemeClr val="tx1"/>
            </a:solidFill>
            <a:prstDash val="solid"/>
            <a:headEnd type="none" w="med" len="med"/>
            <a:tailEnd type="none" w="med" len="med"/>
          </a:ln>
        </p:spPr>
      </p:sp>
      <p:sp>
        <p:nvSpPr>
          <p:cNvPr id="121879" name="Rectangle 45"/>
          <p:cNvSpPr/>
          <p:nvPr/>
        </p:nvSpPr>
        <p:spPr>
          <a:xfrm>
            <a:off x="1160463" y="35433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21880" name="Line 46"/>
          <p:cNvSpPr/>
          <p:nvPr/>
        </p:nvSpPr>
        <p:spPr>
          <a:xfrm>
            <a:off x="3090863" y="3236913"/>
            <a:ext cx="1803400" cy="0"/>
          </a:xfrm>
          <a:prstGeom prst="line">
            <a:avLst/>
          </a:prstGeom>
          <a:ln w="25400" cap="flat" cmpd="sng">
            <a:solidFill>
              <a:schemeClr val="tx1"/>
            </a:solidFill>
            <a:prstDash val="solid"/>
            <a:headEnd type="none" w="med" len="med"/>
            <a:tailEnd type="triangle" w="med" len="med"/>
          </a:ln>
        </p:spPr>
      </p:sp>
      <p:sp>
        <p:nvSpPr>
          <p:cNvPr id="121881" name="Line 47"/>
          <p:cNvSpPr/>
          <p:nvPr/>
        </p:nvSpPr>
        <p:spPr>
          <a:xfrm flipH="1">
            <a:off x="4062413" y="3171825"/>
            <a:ext cx="88900" cy="131763"/>
          </a:xfrm>
          <a:prstGeom prst="line">
            <a:avLst/>
          </a:prstGeom>
          <a:ln w="12700" cap="flat" cmpd="sng">
            <a:solidFill>
              <a:schemeClr val="tx1"/>
            </a:solidFill>
            <a:prstDash val="solid"/>
            <a:headEnd type="none" w="med" len="med"/>
            <a:tailEnd type="none" w="med" len="med"/>
          </a:ln>
        </p:spPr>
      </p:sp>
      <p:sp>
        <p:nvSpPr>
          <p:cNvPr id="121882" name="Rectangle 48"/>
          <p:cNvSpPr/>
          <p:nvPr/>
        </p:nvSpPr>
        <p:spPr>
          <a:xfrm>
            <a:off x="4041775" y="317182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21883" name="Rectangle 49"/>
          <p:cNvSpPr/>
          <p:nvPr/>
        </p:nvSpPr>
        <p:spPr>
          <a:xfrm>
            <a:off x="3140075" y="2862263"/>
            <a:ext cx="6953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busA</a:t>
            </a:r>
            <a:endParaRPr lang="en-US" altLang="zh-CN" b="1">
              <a:latin typeface="Times New Roman" panose="02020603050405020304" pitchFamily="18" charset="0"/>
              <a:ea typeface="华文新魏" panose="02010800040101010101" pitchFamily="2" charset="-122"/>
            </a:endParaRPr>
          </a:p>
        </p:txBody>
      </p:sp>
      <p:sp>
        <p:nvSpPr>
          <p:cNvPr id="121884" name="Line 50"/>
          <p:cNvSpPr/>
          <p:nvPr/>
        </p:nvSpPr>
        <p:spPr>
          <a:xfrm flipV="1">
            <a:off x="1782763" y="2862263"/>
            <a:ext cx="0" cy="242887"/>
          </a:xfrm>
          <a:prstGeom prst="line">
            <a:avLst/>
          </a:prstGeom>
          <a:ln w="25400" cap="flat" cmpd="sng">
            <a:solidFill>
              <a:schemeClr val="tx1"/>
            </a:solidFill>
            <a:prstDash val="solid"/>
            <a:headEnd type="none" w="med" len="med"/>
            <a:tailEnd type="none" w="med" len="med"/>
          </a:ln>
        </p:spPr>
      </p:sp>
      <p:sp>
        <p:nvSpPr>
          <p:cNvPr id="121885" name="Line 51"/>
          <p:cNvSpPr/>
          <p:nvPr/>
        </p:nvSpPr>
        <p:spPr>
          <a:xfrm>
            <a:off x="3090863" y="4105275"/>
            <a:ext cx="965200" cy="0"/>
          </a:xfrm>
          <a:prstGeom prst="line">
            <a:avLst/>
          </a:prstGeom>
          <a:ln w="25400" cap="flat" cmpd="sng">
            <a:solidFill>
              <a:schemeClr val="tx1"/>
            </a:solidFill>
            <a:prstDash val="solid"/>
            <a:headEnd type="none" w="med" len="med"/>
            <a:tailEnd type="triangle" w="med" len="med"/>
          </a:ln>
        </p:spPr>
      </p:sp>
      <p:sp>
        <p:nvSpPr>
          <p:cNvPr id="121886" name="Line 52"/>
          <p:cNvSpPr/>
          <p:nvPr/>
        </p:nvSpPr>
        <p:spPr>
          <a:xfrm flipH="1">
            <a:off x="3605213" y="4040188"/>
            <a:ext cx="88900" cy="131762"/>
          </a:xfrm>
          <a:prstGeom prst="line">
            <a:avLst/>
          </a:prstGeom>
          <a:ln w="12700" cap="flat" cmpd="sng">
            <a:solidFill>
              <a:schemeClr val="tx1"/>
            </a:solidFill>
            <a:prstDash val="solid"/>
            <a:headEnd type="none" w="med" len="med"/>
            <a:tailEnd type="none" w="med" len="med"/>
          </a:ln>
        </p:spPr>
      </p:sp>
      <p:sp>
        <p:nvSpPr>
          <p:cNvPr id="121887" name="Rectangle 53"/>
          <p:cNvSpPr/>
          <p:nvPr/>
        </p:nvSpPr>
        <p:spPr>
          <a:xfrm>
            <a:off x="3597275" y="40941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21888" name="Rectangle 54"/>
          <p:cNvSpPr/>
          <p:nvPr/>
        </p:nvSpPr>
        <p:spPr>
          <a:xfrm>
            <a:off x="3154363" y="3725863"/>
            <a:ext cx="6826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busB</a:t>
            </a:r>
            <a:endParaRPr lang="en-US" altLang="zh-CN" b="1">
              <a:latin typeface="Times New Roman" panose="02020603050405020304" pitchFamily="18" charset="0"/>
              <a:ea typeface="华文新魏" panose="02010800040101010101" pitchFamily="2" charset="-122"/>
            </a:endParaRPr>
          </a:p>
        </p:txBody>
      </p:sp>
      <p:sp>
        <p:nvSpPr>
          <p:cNvPr id="121889" name="Line 55"/>
          <p:cNvSpPr/>
          <p:nvPr/>
        </p:nvSpPr>
        <p:spPr>
          <a:xfrm flipH="1">
            <a:off x="1008063" y="4105275"/>
            <a:ext cx="482600" cy="0"/>
          </a:xfrm>
          <a:prstGeom prst="line">
            <a:avLst/>
          </a:prstGeom>
          <a:ln w="25400" cap="flat" cmpd="sng">
            <a:solidFill>
              <a:schemeClr val="tx1"/>
            </a:solidFill>
            <a:prstDash val="solid"/>
            <a:headEnd type="none" w="med" len="med"/>
            <a:tailEnd type="none" w="med" len="med"/>
          </a:ln>
        </p:spPr>
      </p:sp>
      <p:sp>
        <p:nvSpPr>
          <p:cNvPr id="121890" name="Line 56"/>
          <p:cNvSpPr/>
          <p:nvPr/>
        </p:nvSpPr>
        <p:spPr>
          <a:xfrm>
            <a:off x="2087563" y="2454275"/>
            <a:ext cx="0" cy="625475"/>
          </a:xfrm>
          <a:prstGeom prst="line">
            <a:avLst/>
          </a:prstGeom>
          <a:ln w="25400" cap="flat" cmpd="sng">
            <a:solidFill>
              <a:schemeClr val="tx1"/>
            </a:solidFill>
            <a:prstDash val="solid"/>
            <a:headEnd type="none" w="med" len="med"/>
            <a:tailEnd type="none" w="med" len="med"/>
          </a:ln>
        </p:spPr>
      </p:sp>
      <p:sp>
        <p:nvSpPr>
          <p:cNvPr id="121891" name="Line 57"/>
          <p:cNvSpPr/>
          <p:nvPr/>
        </p:nvSpPr>
        <p:spPr>
          <a:xfrm flipV="1">
            <a:off x="2017713" y="2797175"/>
            <a:ext cx="139700" cy="157163"/>
          </a:xfrm>
          <a:prstGeom prst="line">
            <a:avLst/>
          </a:prstGeom>
          <a:ln w="12700" cap="flat" cmpd="sng">
            <a:solidFill>
              <a:schemeClr val="tx1"/>
            </a:solidFill>
            <a:prstDash val="solid"/>
            <a:headEnd type="none" w="med" len="med"/>
            <a:tailEnd type="none" w="med" len="med"/>
          </a:ln>
        </p:spPr>
      </p:sp>
      <p:sp>
        <p:nvSpPr>
          <p:cNvPr id="121892" name="Rectangle 58"/>
          <p:cNvSpPr/>
          <p:nvPr/>
        </p:nvSpPr>
        <p:spPr>
          <a:xfrm>
            <a:off x="184467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21893" name="Line 59"/>
          <p:cNvSpPr/>
          <p:nvPr/>
        </p:nvSpPr>
        <p:spPr>
          <a:xfrm>
            <a:off x="2520950" y="2671763"/>
            <a:ext cx="0" cy="407987"/>
          </a:xfrm>
          <a:prstGeom prst="line">
            <a:avLst/>
          </a:prstGeom>
          <a:ln w="25400" cap="flat" cmpd="sng">
            <a:solidFill>
              <a:schemeClr val="tx1"/>
            </a:solidFill>
            <a:prstDash val="solid"/>
            <a:headEnd type="none" w="med" len="med"/>
            <a:tailEnd type="none" w="med" len="med"/>
          </a:ln>
        </p:spPr>
      </p:sp>
      <p:sp>
        <p:nvSpPr>
          <p:cNvPr id="121894" name="Line 60"/>
          <p:cNvSpPr/>
          <p:nvPr/>
        </p:nvSpPr>
        <p:spPr>
          <a:xfrm flipV="1">
            <a:off x="2444750" y="2797175"/>
            <a:ext cx="139700" cy="157163"/>
          </a:xfrm>
          <a:prstGeom prst="line">
            <a:avLst/>
          </a:prstGeom>
          <a:ln w="12700" cap="flat" cmpd="sng">
            <a:solidFill>
              <a:schemeClr val="tx1"/>
            </a:solidFill>
            <a:prstDash val="solid"/>
            <a:headEnd type="none" w="med" len="med"/>
            <a:tailEnd type="none" w="med" len="med"/>
          </a:ln>
        </p:spPr>
      </p:sp>
      <p:sp>
        <p:nvSpPr>
          <p:cNvPr id="121895" name="Rectangle 61"/>
          <p:cNvSpPr/>
          <p:nvPr/>
        </p:nvSpPr>
        <p:spPr>
          <a:xfrm>
            <a:off x="228282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21896" name="Line 62"/>
          <p:cNvSpPr/>
          <p:nvPr/>
        </p:nvSpPr>
        <p:spPr>
          <a:xfrm>
            <a:off x="2925763" y="2671763"/>
            <a:ext cx="0" cy="407987"/>
          </a:xfrm>
          <a:prstGeom prst="line">
            <a:avLst/>
          </a:prstGeom>
          <a:ln w="25400" cap="flat" cmpd="sng">
            <a:solidFill>
              <a:schemeClr val="tx1"/>
            </a:solidFill>
            <a:prstDash val="solid"/>
            <a:headEnd type="none" w="med" len="med"/>
            <a:tailEnd type="none" w="med" len="med"/>
          </a:ln>
        </p:spPr>
      </p:sp>
      <p:sp>
        <p:nvSpPr>
          <p:cNvPr id="121897" name="Line 63"/>
          <p:cNvSpPr/>
          <p:nvPr/>
        </p:nvSpPr>
        <p:spPr>
          <a:xfrm flipV="1">
            <a:off x="2855913" y="2797175"/>
            <a:ext cx="139700" cy="157163"/>
          </a:xfrm>
          <a:prstGeom prst="line">
            <a:avLst/>
          </a:prstGeom>
          <a:ln w="12700" cap="flat" cmpd="sng">
            <a:solidFill>
              <a:schemeClr val="tx1"/>
            </a:solidFill>
            <a:prstDash val="solid"/>
            <a:headEnd type="none" w="med" len="med"/>
            <a:tailEnd type="none" w="med" len="med"/>
          </a:ln>
        </p:spPr>
      </p:sp>
      <p:sp>
        <p:nvSpPr>
          <p:cNvPr id="121898" name="Rectangle 64"/>
          <p:cNvSpPr/>
          <p:nvPr/>
        </p:nvSpPr>
        <p:spPr>
          <a:xfrm>
            <a:off x="2682875" y="265588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5</a:t>
            </a:r>
            <a:endParaRPr lang="zh-CN" altLang="en-US" b="1">
              <a:latin typeface="Times New Roman" panose="02020603050405020304" pitchFamily="18" charset="0"/>
              <a:ea typeface="华文新魏" panose="02010800040101010101" pitchFamily="2" charset="-122"/>
            </a:endParaRPr>
          </a:p>
        </p:txBody>
      </p:sp>
      <p:sp>
        <p:nvSpPr>
          <p:cNvPr id="121899" name="Rectangle 65"/>
          <p:cNvSpPr/>
          <p:nvPr/>
        </p:nvSpPr>
        <p:spPr>
          <a:xfrm>
            <a:off x="1844675" y="3090863"/>
            <a:ext cx="5159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Rw</a:t>
            </a:r>
            <a:endParaRPr lang="en-US" altLang="zh-CN" b="1">
              <a:latin typeface="Times New Roman" panose="02020603050405020304" pitchFamily="18" charset="0"/>
              <a:ea typeface="华文新魏" panose="02010800040101010101" pitchFamily="2" charset="-122"/>
            </a:endParaRPr>
          </a:p>
        </p:txBody>
      </p:sp>
      <p:sp>
        <p:nvSpPr>
          <p:cNvPr id="121900" name="Rectangle 66"/>
          <p:cNvSpPr/>
          <p:nvPr/>
        </p:nvSpPr>
        <p:spPr>
          <a:xfrm>
            <a:off x="2301875" y="3090863"/>
            <a:ext cx="4651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Ra</a:t>
            </a:r>
            <a:endParaRPr lang="en-US" altLang="zh-CN" b="1">
              <a:latin typeface="Times New Roman" panose="02020603050405020304" pitchFamily="18" charset="0"/>
              <a:ea typeface="华文新魏" panose="02010800040101010101" pitchFamily="2" charset="-122"/>
            </a:endParaRPr>
          </a:p>
        </p:txBody>
      </p:sp>
      <p:sp>
        <p:nvSpPr>
          <p:cNvPr id="121901" name="Rectangle 67"/>
          <p:cNvSpPr/>
          <p:nvPr/>
        </p:nvSpPr>
        <p:spPr>
          <a:xfrm>
            <a:off x="2682875" y="3090863"/>
            <a:ext cx="477838"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Rb</a:t>
            </a:r>
            <a:endParaRPr lang="en-US" altLang="zh-CN" b="1">
              <a:latin typeface="Times New Roman" panose="02020603050405020304" pitchFamily="18" charset="0"/>
              <a:ea typeface="华文新魏" panose="02010800040101010101" pitchFamily="2" charset="-122"/>
            </a:endParaRPr>
          </a:p>
        </p:txBody>
      </p:sp>
      <p:sp>
        <p:nvSpPr>
          <p:cNvPr id="121902" name="Rectangle 68"/>
          <p:cNvSpPr/>
          <p:nvPr/>
        </p:nvSpPr>
        <p:spPr>
          <a:xfrm>
            <a:off x="1844675" y="3379788"/>
            <a:ext cx="1093788" cy="644525"/>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 32-</a:t>
            </a:r>
            <a:r>
              <a:rPr lang="en-US" altLang="zh-CN" b="1">
                <a:latin typeface="Times New Roman" panose="02020603050405020304" pitchFamily="18" charset="0"/>
                <a:ea typeface="华文新魏" panose="02010800040101010101" pitchFamily="2" charset="-122"/>
              </a:rPr>
              <a:t>bit</a:t>
            </a:r>
            <a:endParaRPr lang="en-US" altLang="zh-CN" b="1">
              <a:latin typeface="Times New Roman" panose="02020603050405020304" pitchFamily="18" charset="0"/>
              <a:ea typeface="华文新魏" panose="02010800040101010101" pitchFamily="2" charset="-122"/>
            </a:endParaRPr>
          </a:p>
          <a:p>
            <a:r>
              <a:rPr lang="en-US" altLang="zh-CN" b="1">
                <a:latin typeface="Times New Roman" panose="02020603050405020304" pitchFamily="18" charset="0"/>
                <a:ea typeface="华文新魏" panose="02010800040101010101" pitchFamily="2" charset="-122"/>
              </a:rPr>
              <a:t>Registers</a:t>
            </a:r>
            <a:endParaRPr lang="en-US" altLang="zh-CN" b="1">
              <a:latin typeface="Times New Roman" panose="02020603050405020304" pitchFamily="18" charset="0"/>
              <a:ea typeface="华文新魏" panose="02010800040101010101" pitchFamily="2" charset="-122"/>
            </a:endParaRPr>
          </a:p>
        </p:txBody>
      </p:sp>
      <p:sp>
        <p:nvSpPr>
          <p:cNvPr id="121903" name="Rectangle 69"/>
          <p:cNvSpPr/>
          <p:nvPr/>
        </p:nvSpPr>
        <p:spPr>
          <a:xfrm>
            <a:off x="2465388" y="2416175"/>
            <a:ext cx="439737"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Rs</a:t>
            </a:r>
            <a:endParaRPr lang="en-US" altLang="zh-CN" b="1">
              <a:latin typeface="Times New Roman" panose="02020603050405020304" pitchFamily="18" charset="0"/>
              <a:ea typeface="华文新魏" panose="02010800040101010101" pitchFamily="2" charset="-122"/>
            </a:endParaRPr>
          </a:p>
        </p:txBody>
      </p:sp>
      <p:sp>
        <p:nvSpPr>
          <p:cNvPr id="121904" name="Rectangle 70"/>
          <p:cNvSpPr/>
          <p:nvPr/>
        </p:nvSpPr>
        <p:spPr>
          <a:xfrm>
            <a:off x="1997075" y="1612900"/>
            <a:ext cx="4270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Rt</a:t>
            </a:r>
            <a:endParaRPr lang="en-US" altLang="zh-CN" b="1">
              <a:latin typeface="Times New Roman" panose="02020603050405020304" pitchFamily="18" charset="0"/>
              <a:ea typeface="华文新魏" panose="02010800040101010101" pitchFamily="2" charset="-122"/>
            </a:endParaRPr>
          </a:p>
        </p:txBody>
      </p:sp>
      <p:sp>
        <p:nvSpPr>
          <p:cNvPr id="121905" name="Line 71"/>
          <p:cNvSpPr/>
          <p:nvPr/>
        </p:nvSpPr>
        <p:spPr>
          <a:xfrm>
            <a:off x="4068763" y="3829050"/>
            <a:ext cx="0" cy="1101725"/>
          </a:xfrm>
          <a:prstGeom prst="line">
            <a:avLst/>
          </a:prstGeom>
          <a:ln w="25400" cap="flat" cmpd="sng">
            <a:solidFill>
              <a:schemeClr val="tx1"/>
            </a:solidFill>
            <a:prstDash val="solid"/>
            <a:headEnd type="none" w="med" len="med"/>
            <a:tailEnd type="none" w="med" len="med"/>
          </a:ln>
        </p:spPr>
      </p:sp>
      <p:sp>
        <p:nvSpPr>
          <p:cNvPr id="121906" name="Line 72"/>
          <p:cNvSpPr/>
          <p:nvPr/>
        </p:nvSpPr>
        <p:spPr>
          <a:xfrm>
            <a:off x="4081463" y="3829050"/>
            <a:ext cx="279400" cy="119063"/>
          </a:xfrm>
          <a:prstGeom prst="line">
            <a:avLst/>
          </a:prstGeom>
          <a:ln w="25400" cap="flat" cmpd="sng">
            <a:solidFill>
              <a:schemeClr val="tx1"/>
            </a:solidFill>
            <a:prstDash val="solid"/>
            <a:headEnd type="none" w="med" len="med"/>
            <a:tailEnd type="none" w="med" len="med"/>
          </a:ln>
        </p:spPr>
      </p:sp>
      <p:sp>
        <p:nvSpPr>
          <p:cNvPr id="121907" name="Line 73"/>
          <p:cNvSpPr/>
          <p:nvPr/>
        </p:nvSpPr>
        <p:spPr>
          <a:xfrm flipV="1">
            <a:off x="4081463" y="4743450"/>
            <a:ext cx="279400" cy="169863"/>
          </a:xfrm>
          <a:prstGeom prst="line">
            <a:avLst/>
          </a:prstGeom>
          <a:ln w="25400" cap="flat" cmpd="sng">
            <a:solidFill>
              <a:schemeClr val="tx1"/>
            </a:solidFill>
            <a:prstDash val="solid"/>
            <a:headEnd type="none" w="med" len="med"/>
            <a:tailEnd type="none" w="med" len="med"/>
          </a:ln>
        </p:spPr>
      </p:sp>
      <p:sp>
        <p:nvSpPr>
          <p:cNvPr id="121908" name="Line 74"/>
          <p:cNvSpPr/>
          <p:nvPr/>
        </p:nvSpPr>
        <p:spPr>
          <a:xfrm>
            <a:off x="4373563" y="3957638"/>
            <a:ext cx="0" cy="814387"/>
          </a:xfrm>
          <a:prstGeom prst="line">
            <a:avLst/>
          </a:prstGeom>
          <a:ln w="25400" cap="flat" cmpd="sng">
            <a:solidFill>
              <a:schemeClr val="tx1"/>
            </a:solidFill>
            <a:prstDash val="solid"/>
            <a:headEnd type="none" w="med" len="med"/>
            <a:tailEnd type="none" w="med" len="med"/>
          </a:ln>
        </p:spPr>
      </p:sp>
      <p:grpSp>
        <p:nvGrpSpPr>
          <p:cNvPr id="121909" name="Group 75"/>
          <p:cNvGrpSpPr/>
          <p:nvPr/>
        </p:nvGrpSpPr>
        <p:grpSpPr>
          <a:xfrm>
            <a:off x="1350963" y="2189163"/>
            <a:ext cx="1168400" cy="288925"/>
            <a:chOff x="928" y="1788"/>
            <a:chExt cx="736" cy="182"/>
          </a:xfrm>
        </p:grpSpPr>
        <p:sp>
          <p:nvSpPr>
            <p:cNvPr id="121970" name="Line 76"/>
            <p:cNvSpPr/>
            <p:nvPr/>
          </p:nvSpPr>
          <p:spPr>
            <a:xfrm flipH="1">
              <a:off x="928" y="1788"/>
              <a:ext cx="736" cy="0"/>
            </a:xfrm>
            <a:prstGeom prst="line">
              <a:avLst/>
            </a:prstGeom>
            <a:ln w="25400" cap="flat" cmpd="sng">
              <a:solidFill>
                <a:schemeClr val="tx1"/>
              </a:solidFill>
              <a:prstDash val="solid"/>
              <a:headEnd type="none" w="med" len="med"/>
              <a:tailEnd type="none" w="med" len="med"/>
            </a:ln>
          </p:spPr>
        </p:sp>
        <p:sp>
          <p:nvSpPr>
            <p:cNvPr id="121971" name="Line 77"/>
            <p:cNvSpPr/>
            <p:nvPr/>
          </p:nvSpPr>
          <p:spPr>
            <a:xfrm flipH="1">
              <a:off x="1552" y="1796"/>
              <a:ext cx="112" cy="166"/>
            </a:xfrm>
            <a:prstGeom prst="line">
              <a:avLst/>
            </a:prstGeom>
            <a:ln w="25400" cap="flat" cmpd="sng">
              <a:solidFill>
                <a:schemeClr val="tx1"/>
              </a:solidFill>
              <a:prstDash val="solid"/>
              <a:headEnd type="none" w="med" len="med"/>
              <a:tailEnd type="none" w="med" len="med"/>
            </a:ln>
          </p:spPr>
        </p:sp>
        <p:sp>
          <p:nvSpPr>
            <p:cNvPr id="121972" name="Line 78"/>
            <p:cNvSpPr/>
            <p:nvPr/>
          </p:nvSpPr>
          <p:spPr>
            <a:xfrm>
              <a:off x="944" y="1796"/>
              <a:ext cx="80" cy="166"/>
            </a:xfrm>
            <a:prstGeom prst="line">
              <a:avLst/>
            </a:prstGeom>
            <a:ln w="25400" cap="flat" cmpd="sng">
              <a:solidFill>
                <a:schemeClr val="tx1"/>
              </a:solidFill>
              <a:prstDash val="solid"/>
              <a:headEnd type="none" w="med" len="med"/>
              <a:tailEnd type="none" w="med" len="med"/>
            </a:ln>
          </p:spPr>
        </p:sp>
        <p:sp>
          <p:nvSpPr>
            <p:cNvPr id="121973" name="Line 79"/>
            <p:cNvSpPr/>
            <p:nvPr/>
          </p:nvSpPr>
          <p:spPr>
            <a:xfrm flipH="1">
              <a:off x="1024" y="1970"/>
              <a:ext cx="544" cy="0"/>
            </a:xfrm>
            <a:prstGeom prst="line">
              <a:avLst/>
            </a:prstGeom>
            <a:ln w="25400" cap="flat" cmpd="sng">
              <a:solidFill>
                <a:schemeClr val="tx1"/>
              </a:solidFill>
              <a:prstDash val="solid"/>
              <a:headEnd type="none" w="med" len="med"/>
              <a:tailEnd type="none" w="med" len="med"/>
            </a:ln>
          </p:spPr>
        </p:sp>
      </p:grpSp>
      <p:sp>
        <p:nvSpPr>
          <p:cNvPr id="121910" name="Rectangle 80"/>
          <p:cNvSpPr/>
          <p:nvPr/>
        </p:nvSpPr>
        <p:spPr>
          <a:xfrm>
            <a:off x="2851150" y="2424113"/>
            <a:ext cx="427038" cy="366712"/>
          </a:xfrm>
          <a:prstGeom prst="rect">
            <a:avLst/>
          </a:prstGeom>
          <a:noFill/>
          <a:ln w="12700">
            <a:noFill/>
          </a:ln>
        </p:spPr>
        <p:txBody>
          <a:bodyPr wrap="none" lIns="90488" tIns="44450" rIns="90488" bIns="44450">
            <a:spAutoFit/>
          </a:bodyPr>
          <a:p>
            <a:pPr algn="ctr"/>
            <a:r>
              <a:rPr lang="en-US" altLang="zh-CN" b="1">
                <a:latin typeface="Times New Roman" panose="02020603050405020304" pitchFamily="18" charset="0"/>
                <a:ea typeface="华文新魏" panose="02010800040101010101" pitchFamily="2" charset="-122"/>
              </a:rPr>
              <a:t>Rt</a:t>
            </a:r>
            <a:endParaRPr lang="en-US" altLang="zh-CN" b="1">
              <a:latin typeface="Times New Roman" panose="02020603050405020304" pitchFamily="18" charset="0"/>
              <a:ea typeface="华文新魏" panose="02010800040101010101" pitchFamily="2" charset="-122"/>
            </a:endParaRPr>
          </a:p>
        </p:txBody>
      </p:sp>
      <p:sp>
        <p:nvSpPr>
          <p:cNvPr id="121911" name="Line 81"/>
          <p:cNvSpPr/>
          <p:nvPr/>
        </p:nvSpPr>
        <p:spPr>
          <a:xfrm flipH="1">
            <a:off x="2239963" y="1947863"/>
            <a:ext cx="0" cy="250825"/>
          </a:xfrm>
          <a:prstGeom prst="line">
            <a:avLst/>
          </a:prstGeom>
          <a:ln w="25400" cap="flat" cmpd="sng">
            <a:solidFill>
              <a:schemeClr val="tx1"/>
            </a:solidFill>
            <a:prstDash val="solid"/>
            <a:headEnd type="none" w="med" len="med"/>
            <a:tailEnd type="none" w="med" len="med"/>
          </a:ln>
        </p:spPr>
      </p:sp>
      <p:sp>
        <p:nvSpPr>
          <p:cNvPr id="121912" name="Line 82"/>
          <p:cNvSpPr/>
          <p:nvPr/>
        </p:nvSpPr>
        <p:spPr>
          <a:xfrm>
            <a:off x="1630363" y="1947863"/>
            <a:ext cx="0" cy="234950"/>
          </a:xfrm>
          <a:prstGeom prst="line">
            <a:avLst/>
          </a:prstGeom>
          <a:ln w="25400" cap="flat" cmpd="sng">
            <a:solidFill>
              <a:schemeClr val="tx1"/>
            </a:solidFill>
            <a:prstDash val="solid"/>
            <a:headEnd type="none" w="med" len="med"/>
            <a:tailEnd type="none" w="med" len="med"/>
          </a:ln>
        </p:spPr>
      </p:sp>
      <p:sp>
        <p:nvSpPr>
          <p:cNvPr id="121913" name="Rectangle 83"/>
          <p:cNvSpPr/>
          <p:nvPr/>
        </p:nvSpPr>
        <p:spPr>
          <a:xfrm>
            <a:off x="1365250" y="1638300"/>
            <a:ext cx="477838"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Rd</a:t>
            </a:r>
            <a:endParaRPr lang="en-US" altLang="zh-CN" b="1">
              <a:latin typeface="Times New Roman" panose="02020603050405020304" pitchFamily="18" charset="0"/>
              <a:ea typeface="华文新魏" panose="02010800040101010101" pitchFamily="2" charset="-122"/>
            </a:endParaRPr>
          </a:p>
        </p:txBody>
      </p:sp>
      <p:sp>
        <p:nvSpPr>
          <p:cNvPr id="121914" name="Line 84"/>
          <p:cNvSpPr/>
          <p:nvPr/>
        </p:nvSpPr>
        <p:spPr>
          <a:xfrm flipH="1">
            <a:off x="515938" y="2370138"/>
            <a:ext cx="939800" cy="0"/>
          </a:xfrm>
          <a:prstGeom prst="line">
            <a:avLst/>
          </a:prstGeom>
          <a:ln w="25400" cap="flat" cmpd="sng">
            <a:solidFill>
              <a:schemeClr val="tx1"/>
            </a:solidFill>
            <a:prstDash val="solid"/>
            <a:headEnd type="triangle" w="med" len="med"/>
            <a:tailEnd type="none" w="med" len="med"/>
          </a:ln>
        </p:spPr>
      </p:sp>
      <p:sp>
        <p:nvSpPr>
          <p:cNvPr id="121915" name="Rectangle 85"/>
          <p:cNvSpPr/>
          <p:nvPr/>
        </p:nvSpPr>
        <p:spPr>
          <a:xfrm>
            <a:off x="422275" y="2009775"/>
            <a:ext cx="981075"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RegDst</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21916" name="Rectangle 86"/>
          <p:cNvSpPr/>
          <p:nvPr/>
        </p:nvSpPr>
        <p:spPr>
          <a:xfrm>
            <a:off x="3014663" y="4421188"/>
            <a:ext cx="355600" cy="99536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17" name="Rectangle 87"/>
          <p:cNvSpPr/>
          <p:nvPr/>
        </p:nvSpPr>
        <p:spPr>
          <a:xfrm rot="5400000">
            <a:off x="2611438" y="4743450"/>
            <a:ext cx="1092200"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Extender</a:t>
            </a:r>
            <a:endParaRPr lang="en-US" altLang="zh-CN" b="1">
              <a:latin typeface="Times New Roman" panose="02020603050405020304" pitchFamily="18" charset="0"/>
              <a:ea typeface="华文新魏" panose="02010800040101010101" pitchFamily="2" charset="-122"/>
            </a:endParaRPr>
          </a:p>
        </p:txBody>
      </p:sp>
      <p:sp>
        <p:nvSpPr>
          <p:cNvPr id="121918" name="Rectangle 88"/>
          <p:cNvSpPr/>
          <p:nvPr/>
        </p:nvSpPr>
        <p:spPr>
          <a:xfrm rot="5400000">
            <a:off x="3875088" y="4214813"/>
            <a:ext cx="6445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sp>
        <p:nvSpPr>
          <p:cNvPr id="121919" name="Rectangle 89"/>
          <p:cNvSpPr/>
          <p:nvPr/>
        </p:nvSpPr>
        <p:spPr>
          <a:xfrm>
            <a:off x="1654175" y="2162175"/>
            <a:ext cx="6445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Mux</a:t>
            </a:r>
            <a:endParaRPr lang="en-US" altLang="zh-CN" b="1">
              <a:latin typeface="Times New Roman" panose="02020603050405020304" pitchFamily="18" charset="0"/>
              <a:ea typeface="华文新魏" panose="02010800040101010101" pitchFamily="2" charset="-122"/>
            </a:endParaRPr>
          </a:p>
        </p:txBody>
      </p:sp>
      <p:sp>
        <p:nvSpPr>
          <p:cNvPr id="121920" name="Line 90"/>
          <p:cNvSpPr/>
          <p:nvPr/>
        </p:nvSpPr>
        <p:spPr>
          <a:xfrm>
            <a:off x="3395663" y="4756150"/>
            <a:ext cx="660400" cy="0"/>
          </a:xfrm>
          <a:prstGeom prst="line">
            <a:avLst/>
          </a:prstGeom>
          <a:ln w="25400" cap="flat" cmpd="sng">
            <a:solidFill>
              <a:schemeClr val="tx1"/>
            </a:solidFill>
            <a:prstDash val="solid"/>
            <a:headEnd type="none" w="med" len="med"/>
            <a:tailEnd type="triangle" w="med" len="med"/>
          </a:ln>
        </p:spPr>
      </p:sp>
      <p:sp>
        <p:nvSpPr>
          <p:cNvPr id="121921" name="Rectangle 91"/>
          <p:cNvSpPr/>
          <p:nvPr/>
        </p:nvSpPr>
        <p:spPr>
          <a:xfrm>
            <a:off x="3630613" y="46990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21922" name="Line 92"/>
          <p:cNvSpPr/>
          <p:nvPr/>
        </p:nvSpPr>
        <p:spPr>
          <a:xfrm flipH="1">
            <a:off x="3681413" y="4691063"/>
            <a:ext cx="88900" cy="131762"/>
          </a:xfrm>
          <a:prstGeom prst="line">
            <a:avLst/>
          </a:prstGeom>
          <a:ln w="12700" cap="flat" cmpd="sng">
            <a:solidFill>
              <a:schemeClr val="tx1"/>
            </a:solidFill>
            <a:prstDash val="solid"/>
            <a:headEnd type="none" w="med" len="med"/>
            <a:tailEnd type="none" w="med" len="med"/>
          </a:ln>
        </p:spPr>
      </p:sp>
      <p:sp>
        <p:nvSpPr>
          <p:cNvPr id="121923" name="Line 93"/>
          <p:cNvSpPr/>
          <p:nvPr/>
        </p:nvSpPr>
        <p:spPr>
          <a:xfrm>
            <a:off x="2024063" y="4973638"/>
            <a:ext cx="965200" cy="0"/>
          </a:xfrm>
          <a:prstGeom prst="line">
            <a:avLst/>
          </a:prstGeom>
          <a:ln w="25400" cap="flat" cmpd="sng">
            <a:solidFill>
              <a:schemeClr val="tx1"/>
            </a:solidFill>
            <a:prstDash val="solid"/>
            <a:headEnd type="none" w="med" len="med"/>
            <a:tailEnd type="triangle" w="med" len="med"/>
          </a:ln>
        </p:spPr>
      </p:sp>
      <p:sp>
        <p:nvSpPr>
          <p:cNvPr id="121924" name="Line 94"/>
          <p:cNvSpPr/>
          <p:nvPr/>
        </p:nvSpPr>
        <p:spPr>
          <a:xfrm flipH="1">
            <a:off x="2462213" y="4906963"/>
            <a:ext cx="88900" cy="133350"/>
          </a:xfrm>
          <a:prstGeom prst="line">
            <a:avLst/>
          </a:prstGeom>
          <a:ln w="12700" cap="flat" cmpd="sng">
            <a:solidFill>
              <a:schemeClr val="tx1"/>
            </a:solidFill>
            <a:prstDash val="solid"/>
            <a:headEnd type="none" w="med" len="med"/>
            <a:tailEnd type="none" w="med" len="med"/>
          </a:ln>
        </p:spPr>
      </p:sp>
      <p:sp>
        <p:nvSpPr>
          <p:cNvPr id="121925" name="Rectangle 95"/>
          <p:cNvSpPr/>
          <p:nvPr/>
        </p:nvSpPr>
        <p:spPr>
          <a:xfrm>
            <a:off x="2419350" y="492601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21926" name="Rectangle 96"/>
          <p:cNvSpPr/>
          <p:nvPr/>
        </p:nvSpPr>
        <p:spPr>
          <a:xfrm>
            <a:off x="1077913" y="4745038"/>
            <a:ext cx="862012"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21927" name="Line 97"/>
          <p:cNvSpPr/>
          <p:nvPr/>
        </p:nvSpPr>
        <p:spPr>
          <a:xfrm>
            <a:off x="4221163" y="4835525"/>
            <a:ext cx="0" cy="420688"/>
          </a:xfrm>
          <a:prstGeom prst="line">
            <a:avLst/>
          </a:prstGeom>
          <a:ln w="12700" cap="flat" cmpd="sng">
            <a:solidFill>
              <a:schemeClr val="tx1"/>
            </a:solidFill>
            <a:prstDash val="solid"/>
            <a:headEnd type="triangle" w="med" len="med"/>
            <a:tailEnd type="none" w="med" len="med"/>
          </a:ln>
        </p:spPr>
      </p:sp>
      <p:sp>
        <p:nvSpPr>
          <p:cNvPr id="121928" name="Rectangle 98"/>
          <p:cNvSpPr/>
          <p:nvPr/>
        </p:nvSpPr>
        <p:spPr>
          <a:xfrm>
            <a:off x="3833813" y="5203825"/>
            <a:ext cx="1092200"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ALUSrc</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21929" name="Line 99"/>
          <p:cNvSpPr/>
          <p:nvPr/>
        </p:nvSpPr>
        <p:spPr>
          <a:xfrm>
            <a:off x="4386263" y="4105275"/>
            <a:ext cx="508000" cy="0"/>
          </a:xfrm>
          <a:prstGeom prst="line">
            <a:avLst/>
          </a:prstGeom>
          <a:ln w="25400" cap="flat" cmpd="sng">
            <a:solidFill>
              <a:schemeClr val="tx1"/>
            </a:solidFill>
            <a:prstDash val="solid"/>
            <a:headEnd type="none" w="med" len="med"/>
            <a:tailEnd type="triangle" w="med" len="med"/>
          </a:ln>
        </p:spPr>
      </p:sp>
      <p:sp>
        <p:nvSpPr>
          <p:cNvPr id="121930" name="Line 100"/>
          <p:cNvSpPr/>
          <p:nvPr/>
        </p:nvSpPr>
        <p:spPr>
          <a:xfrm>
            <a:off x="3192463" y="5408613"/>
            <a:ext cx="0" cy="258762"/>
          </a:xfrm>
          <a:prstGeom prst="line">
            <a:avLst/>
          </a:prstGeom>
          <a:ln w="12700" cap="flat" cmpd="sng">
            <a:solidFill>
              <a:schemeClr val="tx1"/>
            </a:solidFill>
            <a:prstDash val="solid"/>
            <a:headEnd type="triangle" w="med" len="med"/>
            <a:tailEnd type="none" w="med" len="med"/>
          </a:ln>
        </p:spPr>
      </p:sp>
      <p:sp>
        <p:nvSpPr>
          <p:cNvPr id="121931" name="Rectangle 101"/>
          <p:cNvSpPr/>
          <p:nvPr/>
        </p:nvSpPr>
        <p:spPr>
          <a:xfrm>
            <a:off x="2336800" y="5370513"/>
            <a:ext cx="909638" cy="396875"/>
          </a:xfrm>
          <a:prstGeom prst="rect">
            <a:avLst/>
          </a:prstGeom>
          <a:noFill/>
          <a:ln w="12700">
            <a:noFill/>
          </a:ln>
        </p:spPr>
        <p:txBody>
          <a:bodyPr wrap="none" lIns="90488" tIns="44450" rIns="90488" bIns="44450">
            <a:spAutoFit/>
          </a:bodyPr>
          <a:p>
            <a:r>
              <a:rPr lang="en-US" altLang="zh-CN" sz="2000" b="1">
                <a:solidFill>
                  <a:srgbClr val="C00000"/>
                </a:solidFill>
                <a:latin typeface="Times New Roman" panose="02020603050405020304" pitchFamily="18" charset="0"/>
                <a:ea typeface="华文新魏" panose="02010800040101010101" pitchFamily="2" charset="-122"/>
              </a:rPr>
              <a:t>ExtOp</a:t>
            </a:r>
            <a:endParaRPr lang="en-US" altLang="zh-CN" sz="2000" b="1">
              <a:solidFill>
                <a:srgbClr val="C00000"/>
              </a:solidFill>
              <a:latin typeface="Times New Roman" panose="02020603050405020304" pitchFamily="18" charset="0"/>
              <a:ea typeface="华文新魏" panose="02010800040101010101" pitchFamily="2" charset="-122"/>
            </a:endParaRPr>
          </a:p>
        </p:txBody>
      </p:sp>
      <p:sp>
        <p:nvSpPr>
          <p:cNvPr id="121932" name="Rectangle 102"/>
          <p:cNvSpPr/>
          <p:nvPr/>
        </p:nvSpPr>
        <p:spPr>
          <a:xfrm rot="5400000">
            <a:off x="4908550" y="3505200"/>
            <a:ext cx="671513"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ALU</a:t>
            </a:r>
            <a:endParaRPr lang="en-US" altLang="zh-CN" b="1">
              <a:latin typeface="Times New Roman" panose="02020603050405020304" pitchFamily="18" charset="0"/>
              <a:ea typeface="华文新魏" panose="02010800040101010101" pitchFamily="2" charset="-122"/>
            </a:endParaRPr>
          </a:p>
        </p:txBody>
      </p:sp>
      <p:grpSp>
        <p:nvGrpSpPr>
          <p:cNvPr id="121933" name="Group 103"/>
          <p:cNvGrpSpPr/>
          <p:nvPr/>
        </p:nvGrpSpPr>
        <p:grpSpPr>
          <a:xfrm>
            <a:off x="5397500" y="1544638"/>
            <a:ext cx="3206750" cy="2811462"/>
            <a:chOff x="3320" y="1382"/>
            <a:chExt cx="2090" cy="2028"/>
          </a:xfrm>
        </p:grpSpPr>
        <p:sp>
          <p:nvSpPr>
            <p:cNvPr id="121944" name="Rectangle 104"/>
            <p:cNvSpPr/>
            <p:nvPr/>
          </p:nvSpPr>
          <p:spPr>
            <a:xfrm>
              <a:off x="4328" y="1640"/>
              <a:ext cx="543" cy="171"/>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45" name="Line 105"/>
            <p:cNvSpPr/>
            <p:nvPr/>
          </p:nvSpPr>
          <p:spPr>
            <a:xfrm flipV="1">
              <a:off x="4791" y="1667"/>
              <a:ext cx="80" cy="64"/>
            </a:xfrm>
            <a:prstGeom prst="line">
              <a:avLst/>
            </a:prstGeom>
            <a:ln w="25400" cap="flat" cmpd="sng">
              <a:solidFill>
                <a:srgbClr val="0000FF"/>
              </a:solidFill>
              <a:prstDash val="solid"/>
              <a:headEnd type="none" w="med" len="med"/>
              <a:tailEnd type="none" w="med" len="med"/>
            </a:ln>
          </p:spPr>
        </p:sp>
        <p:sp>
          <p:nvSpPr>
            <p:cNvPr id="121946" name="Line 106"/>
            <p:cNvSpPr/>
            <p:nvPr/>
          </p:nvSpPr>
          <p:spPr>
            <a:xfrm>
              <a:off x="4791" y="1731"/>
              <a:ext cx="80" cy="32"/>
            </a:xfrm>
            <a:prstGeom prst="line">
              <a:avLst/>
            </a:prstGeom>
            <a:ln w="25400" cap="flat" cmpd="sng">
              <a:solidFill>
                <a:srgbClr val="0000FF"/>
              </a:solidFill>
              <a:prstDash val="solid"/>
              <a:headEnd type="none" w="med" len="med"/>
              <a:tailEnd type="none" w="med" len="med"/>
            </a:ln>
          </p:spPr>
        </p:sp>
        <p:sp>
          <p:nvSpPr>
            <p:cNvPr id="121947" name="Oval 107"/>
            <p:cNvSpPr/>
            <p:nvPr/>
          </p:nvSpPr>
          <p:spPr>
            <a:xfrm>
              <a:off x="4887" y="1683"/>
              <a:ext cx="80" cy="80"/>
            </a:xfrm>
            <a:prstGeom prst="ellipse">
              <a:avLst/>
            </a:prstGeom>
            <a:noFill/>
            <a:ln w="254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48" name="Line 108"/>
            <p:cNvSpPr/>
            <p:nvPr/>
          </p:nvSpPr>
          <p:spPr>
            <a:xfrm>
              <a:off x="4983" y="1723"/>
              <a:ext cx="176" cy="0"/>
            </a:xfrm>
            <a:prstGeom prst="line">
              <a:avLst/>
            </a:prstGeom>
            <a:ln w="25400" cap="flat" cmpd="sng">
              <a:solidFill>
                <a:srgbClr val="0000FF"/>
              </a:solidFill>
              <a:prstDash val="solid"/>
              <a:headEnd type="none" w="med" len="med"/>
              <a:tailEnd type="none" w="med" len="med"/>
            </a:ln>
          </p:spPr>
        </p:sp>
        <p:sp>
          <p:nvSpPr>
            <p:cNvPr id="121949" name="Rectangle 109"/>
            <p:cNvSpPr/>
            <p:nvPr/>
          </p:nvSpPr>
          <p:spPr>
            <a:xfrm flipH="1">
              <a:off x="4456" y="1609"/>
              <a:ext cx="320" cy="265"/>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PC</a:t>
              </a:r>
              <a:endParaRPr lang="en-US" altLang="zh-CN" b="1">
                <a:latin typeface="Times New Roman" panose="02020603050405020304" pitchFamily="18" charset="0"/>
                <a:ea typeface="华文新魏" panose="02010800040101010101" pitchFamily="2" charset="-122"/>
              </a:endParaRPr>
            </a:p>
          </p:txBody>
        </p:sp>
        <p:sp>
          <p:nvSpPr>
            <p:cNvPr id="121950" name="Rectangle 110"/>
            <p:cNvSpPr/>
            <p:nvPr/>
          </p:nvSpPr>
          <p:spPr>
            <a:xfrm flipH="1">
              <a:off x="4951" y="1479"/>
              <a:ext cx="353" cy="265"/>
            </a:xfrm>
            <a:prstGeom prst="rect">
              <a:avLst/>
            </a:prstGeom>
            <a:noFill/>
            <a:ln w="12700">
              <a:noFill/>
            </a:ln>
          </p:spPr>
          <p:txBody>
            <a:bodyPr wrap="none" lIns="90488" tIns="44450" rIns="90488" bIns="44450">
              <a:spAutoFit/>
            </a:bodyPr>
            <a:p>
              <a:r>
                <a:rPr lang="en-US" altLang="zh-CN" b="1">
                  <a:solidFill>
                    <a:srgbClr val="3333FF"/>
                  </a:solidFill>
                  <a:latin typeface="Times New Roman" panose="02020603050405020304" pitchFamily="18" charset="0"/>
                  <a:ea typeface="华文新魏" panose="02010800040101010101" pitchFamily="2" charset="-122"/>
                </a:rPr>
                <a:t>Clk</a:t>
              </a:r>
              <a:endParaRPr lang="en-US" altLang="zh-CN" b="1">
                <a:solidFill>
                  <a:srgbClr val="3333FF"/>
                </a:solidFill>
                <a:latin typeface="Times New Roman" panose="02020603050405020304" pitchFamily="18" charset="0"/>
                <a:ea typeface="华文新魏" panose="02010800040101010101" pitchFamily="2" charset="-122"/>
              </a:endParaRPr>
            </a:p>
          </p:txBody>
        </p:sp>
        <p:sp>
          <p:nvSpPr>
            <p:cNvPr id="121951" name="Rectangle 111"/>
            <p:cNvSpPr/>
            <p:nvPr/>
          </p:nvSpPr>
          <p:spPr>
            <a:xfrm>
              <a:off x="3939" y="2072"/>
              <a:ext cx="920" cy="368"/>
            </a:xfrm>
            <a:prstGeom prst="rect">
              <a:avLst/>
            </a:prstGeom>
            <a:noFill/>
            <a:ln w="25400" cap="flat" cmpd="sng">
              <a:solidFill>
                <a:srgbClr val="0000FF"/>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1952" name="Rectangle 112"/>
            <p:cNvSpPr/>
            <p:nvPr/>
          </p:nvSpPr>
          <p:spPr>
            <a:xfrm flipH="1">
              <a:off x="3908" y="2044"/>
              <a:ext cx="975" cy="422"/>
            </a:xfrm>
            <a:prstGeom prst="rect">
              <a:avLst/>
            </a:prstGeom>
            <a:noFill/>
            <a:ln w="12700">
              <a:noFill/>
            </a:ln>
          </p:spPr>
          <p:txBody>
            <a:bodyPr wrap="none" lIns="90488" tIns="44450" rIns="90488" bIns="44450">
              <a:spAutoFit/>
            </a:bodyPr>
            <a:p>
              <a:pPr algn="ctr">
                <a:lnSpc>
                  <a:spcPct val="90000"/>
                </a:lnSpc>
              </a:pPr>
              <a:r>
                <a:rPr lang="en-US" altLang="zh-CN" b="1">
                  <a:latin typeface="Times New Roman" panose="02020603050405020304" pitchFamily="18" charset="0"/>
                  <a:ea typeface="华文新魏" panose="02010800040101010101" pitchFamily="2" charset="-122"/>
                </a:rPr>
                <a:t>Next Address</a:t>
              </a:r>
              <a:endParaRPr lang="en-US" altLang="zh-CN" b="1">
                <a:latin typeface="Times New Roman" panose="02020603050405020304" pitchFamily="18" charset="0"/>
                <a:ea typeface="华文新魏" panose="02010800040101010101" pitchFamily="2" charset="-122"/>
              </a:endParaRPr>
            </a:p>
            <a:p>
              <a:pPr algn="ctr">
                <a:lnSpc>
                  <a:spcPct val="90000"/>
                </a:lnSpc>
              </a:pPr>
              <a:r>
                <a:rPr lang="en-US" altLang="zh-CN" b="1">
                  <a:latin typeface="Times New Roman" panose="02020603050405020304" pitchFamily="18" charset="0"/>
                  <a:ea typeface="华文新魏" panose="02010800040101010101" pitchFamily="2" charset="-122"/>
                </a:rPr>
                <a:t>Logic</a:t>
              </a:r>
              <a:endParaRPr lang="en-US" altLang="zh-CN" b="1">
                <a:latin typeface="Times New Roman" panose="02020603050405020304" pitchFamily="18" charset="0"/>
                <a:ea typeface="华文新魏" panose="02010800040101010101" pitchFamily="2" charset="-122"/>
              </a:endParaRPr>
            </a:p>
          </p:txBody>
        </p:sp>
        <p:sp>
          <p:nvSpPr>
            <p:cNvPr id="121953" name="Line 113"/>
            <p:cNvSpPr/>
            <p:nvPr/>
          </p:nvSpPr>
          <p:spPr>
            <a:xfrm>
              <a:off x="4608" y="1400"/>
              <a:ext cx="0" cy="224"/>
            </a:xfrm>
            <a:prstGeom prst="line">
              <a:avLst/>
            </a:prstGeom>
            <a:ln w="25400" cap="flat" cmpd="sng">
              <a:solidFill>
                <a:srgbClr val="0000FF"/>
              </a:solidFill>
              <a:prstDash val="solid"/>
              <a:headEnd type="none" w="med" len="med"/>
              <a:tailEnd type="triangle" w="med" len="med"/>
            </a:ln>
          </p:spPr>
        </p:sp>
        <p:sp>
          <p:nvSpPr>
            <p:cNvPr id="121954" name="Line 114"/>
            <p:cNvSpPr/>
            <p:nvPr/>
          </p:nvSpPr>
          <p:spPr>
            <a:xfrm flipH="1">
              <a:off x="4600" y="1392"/>
              <a:ext cx="688" cy="0"/>
            </a:xfrm>
            <a:prstGeom prst="line">
              <a:avLst/>
            </a:prstGeom>
            <a:ln w="25400" cap="flat" cmpd="sng">
              <a:solidFill>
                <a:srgbClr val="0000FF"/>
              </a:solidFill>
              <a:prstDash val="solid"/>
              <a:headEnd type="none" w="med" len="med"/>
              <a:tailEnd type="none" w="med" len="med"/>
            </a:ln>
          </p:spPr>
        </p:sp>
        <p:sp>
          <p:nvSpPr>
            <p:cNvPr id="121955" name="Line 115"/>
            <p:cNvSpPr/>
            <p:nvPr/>
          </p:nvSpPr>
          <p:spPr>
            <a:xfrm>
              <a:off x="5292" y="1382"/>
              <a:ext cx="0" cy="1154"/>
            </a:xfrm>
            <a:prstGeom prst="line">
              <a:avLst/>
            </a:prstGeom>
            <a:ln w="25400" cap="flat" cmpd="sng">
              <a:solidFill>
                <a:srgbClr val="0000FF"/>
              </a:solidFill>
              <a:prstDash val="solid"/>
              <a:headEnd type="none" w="med" len="med"/>
              <a:tailEnd type="none" w="med" len="med"/>
            </a:ln>
          </p:spPr>
        </p:sp>
        <p:grpSp>
          <p:nvGrpSpPr>
            <p:cNvPr id="121956" name="Group 116"/>
            <p:cNvGrpSpPr/>
            <p:nvPr/>
          </p:nvGrpSpPr>
          <p:grpSpPr>
            <a:xfrm>
              <a:off x="3463" y="2204"/>
              <a:ext cx="464" cy="84"/>
              <a:chOff x="3463" y="2204"/>
              <a:chExt cx="464" cy="84"/>
            </a:xfrm>
          </p:grpSpPr>
          <p:sp>
            <p:nvSpPr>
              <p:cNvPr id="121968" name="Line 117"/>
              <p:cNvSpPr/>
              <p:nvPr/>
            </p:nvSpPr>
            <p:spPr>
              <a:xfrm>
                <a:off x="3463" y="2256"/>
                <a:ext cx="464" cy="0"/>
              </a:xfrm>
              <a:prstGeom prst="line">
                <a:avLst/>
              </a:prstGeom>
              <a:ln w="25400" cap="flat" cmpd="sng">
                <a:solidFill>
                  <a:srgbClr val="0000FF"/>
                </a:solidFill>
                <a:prstDash val="solid"/>
                <a:headEnd type="none" w="med" len="med"/>
                <a:tailEnd type="triangle" w="med" len="med"/>
              </a:ln>
            </p:spPr>
          </p:sp>
          <p:sp>
            <p:nvSpPr>
              <p:cNvPr id="121969" name="Line 118"/>
              <p:cNvSpPr/>
              <p:nvPr/>
            </p:nvSpPr>
            <p:spPr>
              <a:xfrm flipH="1">
                <a:off x="3740" y="2204"/>
                <a:ext cx="56" cy="84"/>
              </a:xfrm>
              <a:prstGeom prst="line">
                <a:avLst/>
              </a:prstGeom>
              <a:ln w="12700" cap="flat" cmpd="sng">
                <a:solidFill>
                  <a:srgbClr val="0000FF"/>
                </a:solidFill>
                <a:prstDash val="solid"/>
                <a:headEnd type="none" w="med" len="med"/>
                <a:tailEnd type="none" w="med" len="med"/>
              </a:ln>
            </p:spPr>
          </p:sp>
        </p:grpSp>
        <p:sp>
          <p:nvSpPr>
            <p:cNvPr id="121957" name="Rectangle 119"/>
            <p:cNvSpPr/>
            <p:nvPr/>
          </p:nvSpPr>
          <p:spPr>
            <a:xfrm>
              <a:off x="3695" y="2213"/>
              <a:ext cx="270" cy="265"/>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21958" name="Rectangle 120"/>
            <p:cNvSpPr/>
            <p:nvPr/>
          </p:nvSpPr>
          <p:spPr>
            <a:xfrm>
              <a:off x="3345" y="2009"/>
              <a:ext cx="562" cy="265"/>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21959" name="Line 121"/>
            <p:cNvSpPr/>
            <p:nvPr/>
          </p:nvSpPr>
          <p:spPr>
            <a:xfrm>
              <a:off x="4176" y="1736"/>
              <a:ext cx="0" cy="320"/>
            </a:xfrm>
            <a:prstGeom prst="line">
              <a:avLst/>
            </a:prstGeom>
            <a:ln w="25400" cap="flat" cmpd="sng">
              <a:solidFill>
                <a:srgbClr val="0000FF"/>
              </a:solidFill>
              <a:prstDash val="solid"/>
              <a:headEnd type="none" w="med" len="med"/>
              <a:tailEnd type="triangle" w="med" len="med"/>
            </a:ln>
          </p:spPr>
        </p:sp>
        <p:sp>
          <p:nvSpPr>
            <p:cNvPr id="121960" name="Rectangle 122"/>
            <p:cNvSpPr/>
            <p:nvPr/>
          </p:nvSpPr>
          <p:spPr>
            <a:xfrm>
              <a:off x="3735" y="1511"/>
              <a:ext cx="649" cy="287"/>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ea typeface="华文新魏" panose="02010800040101010101" pitchFamily="2" charset="-122"/>
                </a:rPr>
                <a:t>Branch</a:t>
              </a:r>
              <a:endParaRPr lang="en-US" altLang="zh-CN" sz="2000" b="1">
                <a:solidFill>
                  <a:srgbClr val="CC0000"/>
                </a:solidFill>
                <a:latin typeface="Times New Roman" panose="02020603050405020304" pitchFamily="18" charset="0"/>
                <a:ea typeface="华文新魏" panose="02010800040101010101" pitchFamily="2" charset="-122"/>
              </a:endParaRPr>
            </a:p>
          </p:txBody>
        </p:sp>
        <p:sp>
          <p:nvSpPr>
            <p:cNvPr id="121961" name="Line 123"/>
            <p:cNvSpPr/>
            <p:nvPr/>
          </p:nvSpPr>
          <p:spPr>
            <a:xfrm>
              <a:off x="4608" y="1832"/>
              <a:ext cx="0" cy="224"/>
            </a:xfrm>
            <a:prstGeom prst="line">
              <a:avLst/>
            </a:prstGeom>
            <a:ln w="25400" cap="flat" cmpd="sng">
              <a:solidFill>
                <a:srgbClr val="0000FF"/>
              </a:solidFill>
              <a:prstDash val="solid"/>
              <a:headEnd type="none" w="med" len="med"/>
              <a:tailEnd type="triangle" w="med" len="med"/>
            </a:ln>
          </p:spPr>
        </p:sp>
        <p:sp>
          <p:nvSpPr>
            <p:cNvPr id="121962" name="Line 124"/>
            <p:cNvSpPr/>
            <p:nvPr/>
          </p:nvSpPr>
          <p:spPr>
            <a:xfrm>
              <a:off x="4656" y="2456"/>
              <a:ext cx="0" cy="464"/>
            </a:xfrm>
            <a:prstGeom prst="line">
              <a:avLst/>
            </a:prstGeom>
            <a:ln w="25400" cap="flat" cmpd="sng">
              <a:solidFill>
                <a:srgbClr val="0000FF"/>
              </a:solidFill>
              <a:prstDash val="solid"/>
              <a:headEnd type="none" w="med" len="med"/>
              <a:tailEnd type="triangle" w="med" len="med"/>
            </a:ln>
          </p:spPr>
        </p:sp>
        <p:sp>
          <p:nvSpPr>
            <p:cNvPr id="121963" name="Line 125"/>
            <p:cNvSpPr/>
            <p:nvPr/>
          </p:nvSpPr>
          <p:spPr>
            <a:xfrm>
              <a:off x="4655" y="2544"/>
              <a:ext cx="636" cy="0"/>
            </a:xfrm>
            <a:prstGeom prst="line">
              <a:avLst/>
            </a:prstGeom>
            <a:ln w="25400" cap="flat" cmpd="sng">
              <a:solidFill>
                <a:srgbClr val="0000FF"/>
              </a:solidFill>
              <a:prstDash val="solid"/>
              <a:headEnd type="none" w="med" len="med"/>
              <a:tailEnd type="none" w="med" len="med"/>
            </a:ln>
          </p:spPr>
        </p:sp>
        <p:sp>
          <p:nvSpPr>
            <p:cNvPr id="121964" name="Rectangle 126"/>
            <p:cNvSpPr/>
            <p:nvPr/>
          </p:nvSpPr>
          <p:spPr>
            <a:xfrm>
              <a:off x="4272" y="2901"/>
              <a:ext cx="1138" cy="509"/>
            </a:xfrm>
            <a:prstGeom prst="rect">
              <a:avLst/>
            </a:prstGeom>
            <a:noFill/>
            <a:ln w="12700">
              <a:noFill/>
            </a:ln>
          </p:spPr>
          <p:txBody>
            <a:bodyPr wrap="none" lIns="90488" tIns="44450" rIns="90488" bIns="44450">
              <a:spAutoFit/>
            </a:bodyPr>
            <a:p>
              <a:pPr algn="ctr"/>
              <a:r>
                <a:rPr lang="en-US" altLang="zh-CN" sz="2000" b="1">
                  <a:latin typeface="Times New Roman" panose="02020603050405020304" pitchFamily="18" charset="0"/>
                  <a:ea typeface="华文新魏" panose="02010800040101010101" pitchFamily="2" charset="-122"/>
                </a:rPr>
                <a:t>To Instruction</a:t>
              </a:r>
              <a:endParaRPr lang="en-US" altLang="zh-CN" sz="2000" b="1">
                <a:latin typeface="Times New Roman" panose="02020603050405020304" pitchFamily="18" charset="0"/>
                <a:ea typeface="华文新魏" panose="02010800040101010101" pitchFamily="2" charset="-122"/>
              </a:endParaRPr>
            </a:p>
            <a:p>
              <a:pPr algn="ctr"/>
              <a:r>
                <a:rPr lang="en-US" altLang="zh-CN" sz="2000" b="1">
                  <a:latin typeface="Times New Roman" panose="02020603050405020304" pitchFamily="18" charset="0"/>
                  <a:ea typeface="华文新魏" panose="02010800040101010101" pitchFamily="2" charset="-122"/>
                </a:rPr>
                <a:t>Memory</a:t>
              </a:r>
              <a:endParaRPr lang="en-US" altLang="zh-CN" sz="2000" b="1">
                <a:latin typeface="Times New Roman" panose="02020603050405020304" pitchFamily="18" charset="0"/>
                <a:ea typeface="华文新魏" panose="02010800040101010101" pitchFamily="2" charset="-122"/>
              </a:endParaRPr>
            </a:p>
          </p:txBody>
        </p:sp>
        <p:sp>
          <p:nvSpPr>
            <p:cNvPr id="121965" name="Line 127"/>
            <p:cNvSpPr/>
            <p:nvPr/>
          </p:nvSpPr>
          <p:spPr>
            <a:xfrm>
              <a:off x="3320" y="2976"/>
              <a:ext cx="848" cy="0"/>
            </a:xfrm>
            <a:prstGeom prst="line">
              <a:avLst/>
            </a:prstGeom>
            <a:ln w="25400" cap="flat" cmpd="sng">
              <a:solidFill>
                <a:srgbClr val="0000FF"/>
              </a:solidFill>
              <a:prstDash val="solid"/>
              <a:headEnd type="none" w="med" len="med"/>
              <a:tailEnd type="none" w="med" len="med"/>
            </a:ln>
          </p:spPr>
        </p:sp>
        <p:sp>
          <p:nvSpPr>
            <p:cNvPr id="121966" name="Line 128"/>
            <p:cNvSpPr/>
            <p:nvPr/>
          </p:nvSpPr>
          <p:spPr>
            <a:xfrm flipV="1">
              <a:off x="4176" y="2440"/>
              <a:ext cx="0" cy="544"/>
            </a:xfrm>
            <a:prstGeom prst="line">
              <a:avLst/>
            </a:prstGeom>
            <a:ln w="25400" cap="flat" cmpd="sng">
              <a:solidFill>
                <a:srgbClr val="0000FF"/>
              </a:solidFill>
              <a:prstDash val="solid"/>
              <a:headEnd type="none" w="med" len="med"/>
              <a:tailEnd type="triangle" w="med" len="med"/>
            </a:ln>
          </p:spPr>
        </p:sp>
        <p:sp>
          <p:nvSpPr>
            <p:cNvPr id="121967" name="Rectangle 129"/>
            <p:cNvSpPr/>
            <p:nvPr/>
          </p:nvSpPr>
          <p:spPr>
            <a:xfrm>
              <a:off x="3379" y="2653"/>
              <a:ext cx="648" cy="331"/>
            </a:xfrm>
            <a:prstGeom prst="rect">
              <a:avLst/>
            </a:prstGeom>
            <a:noFill/>
            <a:ln w="12700">
              <a:noFill/>
            </a:ln>
          </p:spPr>
          <p:txBody>
            <a:bodyPr lIns="90488" tIns="44450" rIns="90488" bIns="44450">
              <a:spAutoFit/>
            </a:bodyPr>
            <a:p>
              <a:r>
                <a:rPr lang="en-US" altLang="zh-CN" sz="2400" b="1">
                  <a:solidFill>
                    <a:srgbClr val="FF0000"/>
                  </a:solidFill>
                  <a:latin typeface="Times New Roman" panose="02020603050405020304" pitchFamily="18" charset="0"/>
                  <a:ea typeface="华文新魏" panose="02010800040101010101" pitchFamily="2" charset="-122"/>
                </a:rPr>
                <a:t>Zero</a:t>
              </a:r>
              <a:endParaRPr lang="en-US" altLang="zh-CN" sz="2400" b="1">
                <a:solidFill>
                  <a:srgbClr val="FF0000"/>
                </a:solidFill>
                <a:latin typeface="Times New Roman" panose="02020603050405020304" pitchFamily="18" charset="0"/>
                <a:ea typeface="华文新魏" panose="02010800040101010101" pitchFamily="2" charset="-122"/>
              </a:endParaRPr>
            </a:p>
          </p:txBody>
        </p:sp>
      </p:grpSp>
      <p:grpSp>
        <p:nvGrpSpPr>
          <p:cNvPr id="9" name="Group 130"/>
          <p:cNvGrpSpPr/>
          <p:nvPr/>
        </p:nvGrpSpPr>
        <p:grpSpPr>
          <a:xfrm>
            <a:off x="4641850" y="3141663"/>
            <a:ext cx="4538663" cy="1676400"/>
            <a:chOff x="3174" y="2384"/>
            <a:chExt cx="2416" cy="1058"/>
          </a:xfrm>
        </p:grpSpPr>
        <p:sp>
          <p:nvSpPr>
            <p:cNvPr id="121942" name="Text Box 131"/>
            <p:cNvSpPr txBox="1"/>
            <p:nvPr/>
          </p:nvSpPr>
          <p:spPr>
            <a:xfrm>
              <a:off x="3174" y="3151"/>
              <a:ext cx="2416" cy="291"/>
            </a:xfrm>
            <a:prstGeom prst="rect">
              <a:avLst/>
            </a:prstGeom>
            <a:noFill/>
            <a:ln w="25400">
              <a:noFill/>
            </a:ln>
          </p:spPr>
          <p:txBody>
            <a:bodyPr>
              <a:spAutoFit/>
            </a:bodyPr>
            <a:p>
              <a:pPr>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问题：下条地址逻辑如何设计？</a:t>
              </a:r>
              <a:endParaRPr lang="zh-CN" altLang="en-US" sz="2400" b="1">
                <a:solidFill>
                  <a:srgbClr val="FF0000"/>
                </a:solidFill>
                <a:latin typeface="Times New Roman" panose="02020603050405020304" pitchFamily="18" charset="0"/>
                <a:ea typeface="华文新魏" panose="02010800040101010101" pitchFamily="2" charset="-122"/>
              </a:endParaRPr>
            </a:p>
          </p:txBody>
        </p:sp>
        <p:sp>
          <p:nvSpPr>
            <p:cNvPr id="121943" name="Line 132"/>
            <p:cNvSpPr/>
            <p:nvPr/>
          </p:nvSpPr>
          <p:spPr>
            <a:xfrm flipV="1">
              <a:off x="4240" y="2384"/>
              <a:ext cx="213" cy="753"/>
            </a:xfrm>
            <a:prstGeom prst="line">
              <a:avLst/>
            </a:prstGeom>
            <a:ln w="25400" cap="flat" cmpd="sng">
              <a:solidFill>
                <a:srgbClr val="CC0000"/>
              </a:solidFill>
              <a:prstDash val="dash"/>
              <a:headEnd type="none" w="med" len="med"/>
              <a:tailEnd type="arrow" w="med" len="med"/>
            </a:ln>
          </p:spPr>
        </p:sp>
      </p:grpSp>
      <p:sp>
        <p:nvSpPr>
          <p:cNvPr id="121935" name="Text Box 134"/>
          <p:cNvSpPr txBox="1"/>
          <p:nvPr/>
        </p:nvSpPr>
        <p:spPr>
          <a:xfrm>
            <a:off x="422275" y="5805488"/>
            <a:ext cx="8285163" cy="830262"/>
          </a:xfrm>
          <a:prstGeom prst="rect">
            <a:avLst/>
          </a:prstGeom>
          <a:noFill/>
          <a:ln w="50800">
            <a:noFill/>
          </a:ln>
        </p:spPr>
        <p:txBody>
          <a:bodyPr>
            <a:spAutoFit/>
          </a:bodyPr>
          <a:p>
            <a:pPr>
              <a:spcBef>
                <a:spcPct val="50000"/>
              </a:spcBef>
            </a:pPr>
            <a:r>
              <a:rPr lang="en-US" altLang="zh-CN" sz="2400" b="1">
                <a:solidFill>
                  <a:srgbClr val="0000CC"/>
                </a:solidFill>
                <a:latin typeface="Times New Roman" panose="02020603050405020304" pitchFamily="18" charset="0"/>
                <a:ea typeface="华文新魏" panose="02010800040101010101" pitchFamily="2" charset="-122"/>
              </a:rPr>
              <a:t>RegDst=x, RegWr=0, ALUctr=sub, ExtOp=x, ALUSrc=0, MemWr=0, MemtoReg=x, Branch=1</a:t>
            </a:r>
            <a:endParaRPr lang="zh-CN" altLang="en-US" sz="2400" b="1">
              <a:solidFill>
                <a:srgbClr val="0000CC"/>
              </a:solidFill>
              <a:latin typeface="Times New Roman" panose="02020603050405020304" pitchFamily="18" charset="0"/>
              <a:ea typeface="华文新魏" panose="02010800040101010101" pitchFamily="2" charset="-122"/>
            </a:endParaRPr>
          </a:p>
        </p:txBody>
      </p:sp>
      <p:grpSp>
        <p:nvGrpSpPr>
          <p:cNvPr id="121936" name="Group 135"/>
          <p:cNvGrpSpPr/>
          <p:nvPr/>
        </p:nvGrpSpPr>
        <p:grpSpPr>
          <a:xfrm>
            <a:off x="1500188" y="2117725"/>
            <a:ext cx="804862" cy="368300"/>
            <a:chOff x="1625" y="1752"/>
            <a:chExt cx="507" cy="232"/>
          </a:xfrm>
        </p:grpSpPr>
        <p:sp>
          <p:nvSpPr>
            <p:cNvPr id="121940" name="Text Box 136"/>
            <p:cNvSpPr txBox="1"/>
            <p:nvPr/>
          </p:nvSpPr>
          <p:spPr>
            <a:xfrm>
              <a:off x="1625" y="1752"/>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121941" name="Text Box 137"/>
            <p:cNvSpPr txBox="1"/>
            <p:nvPr/>
          </p:nvSpPr>
          <p:spPr>
            <a:xfrm>
              <a:off x="2004" y="1753"/>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grpSp>
        <p:nvGrpSpPr>
          <p:cNvPr id="121937" name="Group 138"/>
          <p:cNvGrpSpPr/>
          <p:nvPr/>
        </p:nvGrpSpPr>
        <p:grpSpPr>
          <a:xfrm>
            <a:off x="4014788" y="3881438"/>
            <a:ext cx="214312" cy="1022350"/>
            <a:chOff x="3026" y="2821"/>
            <a:chExt cx="135" cy="644"/>
          </a:xfrm>
        </p:grpSpPr>
        <p:sp>
          <p:nvSpPr>
            <p:cNvPr id="121938" name="Text Box 139"/>
            <p:cNvSpPr txBox="1"/>
            <p:nvPr/>
          </p:nvSpPr>
          <p:spPr>
            <a:xfrm>
              <a:off x="3033" y="2821"/>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0</a:t>
              </a:r>
              <a:endParaRPr lang="en-US" altLang="zh-CN" b="1">
                <a:solidFill>
                  <a:schemeClr val="accent2"/>
                </a:solidFill>
                <a:latin typeface="Times New Roman" panose="02020603050405020304" pitchFamily="18" charset="0"/>
                <a:ea typeface="华文新魏" panose="02010800040101010101" pitchFamily="2" charset="-122"/>
              </a:endParaRPr>
            </a:p>
          </p:txBody>
        </p:sp>
        <p:sp>
          <p:nvSpPr>
            <p:cNvPr id="121939" name="Text Box 140"/>
            <p:cNvSpPr txBox="1"/>
            <p:nvPr/>
          </p:nvSpPr>
          <p:spPr>
            <a:xfrm>
              <a:off x="3026" y="3234"/>
              <a:ext cx="128" cy="231"/>
            </a:xfrm>
            <a:prstGeom prst="rect">
              <a:avLst/>
            </a:prstGeom>
            <a:noFill/>
            <a:ln w="50800">
              <a:noFill/>
            </a:ln>
          </p:spPr>
          <p:txBody>
            <a:bodyPr>
              <a:spAutoFit/>
            </a:bodyPr>
            <a:p>
              <a:pPr>
                <a:spcBef>
                  <a:spcPct val="50000"/>
                </a:spcBef>
              </a:pPr>
              <a:r>
                <a:rPr lang="en-US" altLang="zh-CN" b="1">
                  <a:solidFill>
                    <a:schemeClr val="accent2"/>
                  </a:solidFill>
                  <a:latin typeface="Times New Roman" panose="02020603050405020304" pitchFamily="18" charset="0"/>
                  <a:ea typeface="华文新魏" panose="02010800040101010101" pitchFamily="2" charset="-122"/>
                </a:rPr>
                <a:t>1</a:t>
              </a:r>
              <a:endParaRPr lang="en-US" altLang="zh-CN" b="1">
                <a:solidFill>
                  <a:schemeClr val="accent2"/>
                </a:solidFill>
                <a:latin typeface="Times New Roman" panose="02020603050405020304" pitchFamily="18" charset="0"/>
                <a:ea typeface="华文新魏" panose="0201080004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算术运算指令</a:t>
            </a:r>
            <a:r>
              <a:rPr lang="en-US" altLang="zh-CN">
                <a:latin typeface="华文新魏" panose="02010800040101010101" pitchFamily="2" charset="-122"/>
              </a:rPr>
              <a:t>add, sub, addiu</a:t>
            </a:r>
            <a:endParaRPr lang="en-US" altLang="zh-CN">
              <a:latin typeface="华文新魏" panose="02010800040101010101" pitchFamily="2" charset="-122"/>
            </a:endParaRPr>
          </a:p>
        </p:txBody>
      </p:sp>
      <p:pic>
        <p:nvPicPr>
          <p:cNvPr id="14339" name="图片 1"/>
          <p:cNvPicPr>
            <a:picLocks noChangeAspect="1"/>
          </p:cNvPicPr>
          <p:nvPr/>
        </p:nvPicPr>
        <p:blipFill>
          <a:blip r:embed="rId1"/>
          <a:stretch>
            <a:fillRect/>
          </a:stretch>
        </p:blipFill>
        <p:spPr>
          <a:xfrm>
            <a:off x="457200" y="1143000"/>
            <a:ext cx="8416925" cy="5670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22"/>
                                            </p:txEl>
                                          </p:spTgt>
                                        </p:tgtEl>
                                        <p:attrNameLst>
                                          <p:attrName>style.visibility</p:attrName>
                                        </p:attrNameLst>
                                      </p:cBhvr>
                                      <p:to>
                                        <p:strVal val="visible"/>
                                      </p:to>
                                    </p:set>
                                    <p:animEffect transition="in" filter="blinds(horizontal)">
                                      <p:cBhvr>
                                        <p:cTn id="7" dur="500"/>
                                        <p:tgtEl>
                                          <p:spTgt spid="915459">
                                            <p:txEl>
                                              <p:charRg st="0"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2"/>
          <p:cNvSpPr>
            <a:spLocks noGrp="1"/>
          </p:cNvSpPr>
          <p:nvPr>
            <p:ph type="title"/>
          </p:nvPr>
        </p:nvSpPr>
        <p:spPr>
          <a:xfrm>
            <a:off x="836613" y="190500"/>
            <a:ext cx="7092950"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下条地址计算逻辑的设计</a:t>
            </a:r>
            <a:endParaRPr lang="zh-CN" altLang="en-US" sz="2000">
              <a:solidFill>
                <a:srgbClr val="A50021"/>
              </a:solidFill>
              <a:ea typeface="微软雅黑" panose="020B0503020204020204" pitchFamily="34" charset="-122"/>
            </a:endParaRPr>
          </a:p>
        </p:txBody>
      </p:sp>
      <p:sp>
        <p:nvSpPr>
          <p:cNvPr id="883715" name="Rectangle 3"/>
          <p:cNvSpPr>
            <a:spLocks noGrp="1"/>
          </p:cNvSpPr>
          <p:nvPr>
            <p:ph idx="1"/>
          </p:nvPr>
        </p:nvSpPr>
        <p:spPr>
          <a:xfrm>
            <a:off x="323850" y="642938"/>
            <a:ext cx="8643938" cy="1492250"/>
          </a:xfrm>
          <a:ln/>
        </p:spPr>
        <p:txBody>
          <a:bodyPr vert="horz" wrap="square" lIns="63500" tIns="25400" rIns="63500" bIns="25400" anchor="t" anchorCtr="0">
            <a:spAutoFit/>
          </a:bodyPr>
          <a:p>
            <a:pPr marL="266700" indent="-266700">
              <a:spcBef>
                <a:spcPts val="600"/>
              </a:spcBef>
            </a:pPr>
            <a:r>
              <a:rPr lang="en-US" altLang="zh-CN" sz="2800"/>
              <a:t>PC</a:t>
            </a:r>
            <a:r>
              <a:rPr lang="zh-CN" altLang="en-US" sz="2800"/>
              <a:t>存放一个</a:t>
            </a:r>
            <a:r>
              <a:rPr lang="en-US" altLang="zh-CN" sz="2800"/>
              <a:t>32</a:t>
            </a:r>
            <a:r>
              <a:rPr lang="zh-CN" altLang="en-US" sz="2800"/>
              <a:t>位的地址，其值表示为</a:t>
            </a:r>
            <a:r>
              <a:rPr lang="en-US" altLang="zh-CN" sz="2800"/>
              <a:t>PC&lt;31:0&gt;</a:t>
            </a:r>
            <a:r>
              <a:rPr lang="zh-CN" altLang="en-US" sz="2800"/>
              <a:t>：</a:t>
            </a:r>
            <a:endParaRPr lang="en-US" altLang="zh-CN" sz="2800"/>
          </a:p>
          <a:p>
            <a:pPr marL="625475" lvl="1" indent="-266700">
              <a:spcBef>
                <a:spcPts val="600"/>
              </a:spcBef>
              <a:buFont typeface="隶书" panose="02010509060101010101" pitchFamily="49" charset="-122"/>
              <a:buAutoNum type="circleNumDbPlain"/>
            </a:pPr>
            <a:r>
              <a:rPr lang="zh-CN" altLang="en-US" sz="2400">
                <a:solidFill>
                  <a:srgbClr val="0000FF"/>
                </a:solidFill>
              </a:rPr>
              <a:t>顺序执行时：</a:t>
            </a:r>
            <a:r>
              <a:rPr lang="en-US" altLang="zh-CN" sz="2400"/>
              <a:t> </a:t>
            </a:r>
            <a:r>
              <a:rPr lang="en-US" altLang="zh-CN" sz="2200"/>
              <a:t>PC&lt;31:0&gt; = PC&lt;31:0&gt; + 4</a:t>
            </a:r>
            <a:endParaRPr lang="en-US" altLang="zh-CN" sz="2200"/>
          </a:p>
          <a:p>
            <a:pPr marL="625475" lvl="1" indent="-266700">
              <a:spcBef>
                <a:spcPts val="600"/>
              </a:spcBef>
              <a:buFont typeface="隶书" panose="02010509060101010101" pitchFamily="49" charset="-122"/>
              <a:buAutoNum type="circleNumDbPlain"/>
            </a:pPr>
            <a:r>
              <a:rPr lang="zh-CN" altLang="en-US" sz="2400">
                <a:solidFill>
                  <a:srgbClr val="0000FF"/>
                </a:solidFill>
              </a:rPr>
              <a:t>转移执行时：</a:t>
            </a:r>
            <a:r>
              <a:rPr lang="en-US" altLang="zh-CN" sz="2200"/>
              <a:t>PC&lt;31:0&gt; = PC&lt;31:0&gt; + 4 + SignExt[imm16] </a:t>
            </a:r>
            <a:r>
              <a:rPr lang="en-US" altLang="en-US" sz="2200"/>
              <a:t>×</a:t>
            </a:r>
            <a:r>
              <a:rPr lang="en-US" altLang="zh-CN" sz="2200"/>
              <a:t> 4</a:t>
            </a:r>
            <a:endParaRPr lang="zh-CN" altLang="en-US" sz="2200"/>
          </a:p>
        </p:txBody>
      </p:sp>
      <p:sp>
        <p:nvSpPr>
          <p:cNvPr id="883716" name="Rectangle 4"/>
          <p:cNvSpPr/>
          <p:nvPr/>
        </p:nvSpPr>
        <p:spPr>
          <a:xfrm>
            <a:off x="788988" y="2681288"/>
            <a:ext cx="7999412" cy="904875"/>
          </a:xfrm>
          <a:prstGeom prst="rect">
            <a:avLst/>
          </a:prstGeom>
          <a:noFill/>
          <a:ln w="25400">
            <a:noFill/>
          </a:ln>
        </p:spPr>
        <p:txBody>
          <a:bodyPr>
            <a:spAutoFit/>
          </a:bodyPr>
          <a:p>
            <a:pPr marL="266700" indent="-266700">
              <a:lnSpc>
                <a:spcPct val="110000"/>
              </a:lnSpc>
              <a:spcBef>
                <a:spcPts val="600"/>
              </a:spcBef>
              <a:buFont typeface="Wingdings" panose="05000000000000000000" pitchFamily="2" charset="2"/>
              <a:buChar char="n"/>
            </a:pPr>
            <a:r>
              <a:rPr lang="en-US" altLang="zh-CN" sz="2400" b="1">
                <a:latin typeface="Times New Roman" panose="02020603050405020304" pitchFamily="18" charset="0"/>
                <a:ea typeface="华文新魏" panose="02010800040101010101" pitchFamily="2" charset="-122"/>
              </a:rPr>
              <a:t>MIPS</a:t>
            </a:r>
            <a:r>
              <a:rPr lang="zh-CN" altLang="en-US" sz="2400" b="1">
                <a:latin typeface="Times New Roman" panose="02020603050405020304" pitchFamily="18" charset="0"/>
                <a:ea typeface="华文新魏" panose="02010800040101010101" pitchFamily="2" charset="-122"/>
              </a:rPr>
              <a:t>按字节编址，每条指令</a:t>
            </a:r>
            <a:r>
              <a:rPr lang="en-US" altLang="zh-CN" sz="2400" b="1">
                <a:latin typeface="Times New Roman" panose="02020603050405020304" pitchFamily="18" charset="0"/>
                <a:ea typeface="华文新魏" panose="02010800040101010101" pitchFamily="2" charset="-122"/>
              </a:rPr>
              <a:t>32</a:t>
            </a:r>
            <a:r>
              <a:rPr lang="zh-CN" altLang="en-US" sz="2400" b="1">
                <a:latin typeface="Times New Roman" panose="02020603050405020304" pitchFamily="18" charset="0"/>
                <a:ea typeface="华文新魏" panose="02010800040101010101" pitchFamily="2" charset="-122"/>
              </a:rPr>
              <a:t>位</a:t>
            </a:r>
            <a:r>
              <a:rPr lang="en-US" altLang="zh-CN" sz="2400" b="1">
                <a:latin typeface="Times New Roman" panose="02020603050405020304" pitchFamily="18" charset="0"/>
                <a:ea typeface="华文新魏" panose="02010800040101010101" pitchFamily="2" charset="-122"/>
              </a:rPr>
              <a:t>(</a:t>
            </a:r>
            <a:r>
              <a:rPr lang="zh-CN" altLang="en-US" sz="2400" b="1">
                <a:latin typeface="Times New Roman" panose="02020603050405020304" pitchFamily="18" charset="0"/>
                <a:ea typeface="华文新魏" panose="02010800040101010101" pitchFamily="2" charset="-122"/>
              </a:rPr>
              <a:t>占</a:t>
            </a:r>
            <a:r>
              <a:rPr lang="en-US" altLang="zh-CN" sz="2400" b="1">
                <a:latin typeface="Times New Roman" panose="02020603050405020304" pitchFamily="18" charset="0"/>
                <a:ea typeface="华文新魏" panose="02010800040101010101" pitchFamily="2" charset="-122"/>
              </a:rPr>
              <a:t>4</a:t>
            </a:r>
            <a:r>
              <a:rPr lang="zh-CN" altLang="en-US" sz="2400" b="1">
                <a:latin typeface="Times New Roman" panose="02020603050405020304" pitchFamily="18" charset="0"/>
                <a:ea typeface="华文新魏" panose="02010800040101010101" pitchFamily="2" charset="-122"/>
              </a:rPr>
              <a:t>个字节</a:t>
            </a:r>
            <a:r>
              <a:rPr lang="en-US" altLang="zh-CN" sz="2400" b="1">
                <a:latin typeface="Times New Roman" panose="02020603050405020304" pitchFamily="18" charset="0"/>
                <a:ea typeface="华文新魏" panose="02010800040101010101" pitchFamily="2" charset="-122"/>
              </a:rPr>
              <a:t>)</a:t>
            </a:r>
            <a:r>
              <a:rPr lang="zh-CN" altLang="en-US" sz="2400" b="1">
                <a:latin typeface="Times New Roman" panose="02020603050405020304" pitchFamily="18" charset="0"/>
                <a:ea typeface="华文新魏" panose="02010800040101010101" pitchFamily="2" charset="-122"/>
              </a:rPr>
              <a:t>，</a:t>
            </a:r>
            <a:r>
              <a:rPr lang="en-US" altLang="zh-CN" sz="2400" b="1">
                <a:latin typeface="Times New Roman" panose="02020603050405020304" pitchFamily="18" charset="0"/>
                <a:ea typeface="华文新魏" panose="02010800040101010101" pitchFamily="2" charset="-122"/>
              </a:rPr>
              <a:t>PC</a:t>
            </a:r>
            <a:r>
              <a:rPr lang="zh-CN" altLang="en-US" sz="2400" b="1">
                <a:latin typeface="Times New Roman" panose="02020603050405020304" pitchFamily="18" charset="0"/>
                <a:ea typeface="华文新魏" panose="02010800040101010101" pitchFamily="2" charset="-122"/>
              </a:rPr>
              <a:t>的值总是</a:t>
            </a:r>
            <a:r>
              <a:rPr lang="en-US" altLang="zh-CN" sz="2400" b="1">
                <a:latin typeface="Times New Roman" panose="02020603050405020304" pitchFamily="18" charset="0"/>
                <a:ea typeface="华文新魏" panose="02010800040101010101" pitchFamily="2" charset="-122"/>
              </a:rPr>
              <a:t>4</a:t>
            </a:r>
            <a:r>
              <a:rPr lang="zh-CN" altLang="en-US" sz="2400" b="1">
                <a:latin typeface="Times New Roman" panose="02020603050405020304" pitchFamily="18" charset="0"/>
                <a:ea typeface="华文新魏" panose="02010800040101010101" pitchFamily="2" charset="-122"/>
              </a:rPr>
              <a:t>的倍数，即后两位为</a:t>
            </a:r>
            <a:r>
              <a:rPr lang="en-US" altLang="zh-CN" sz="2400" b="1">
                <a:latin typeface="Times New Roman" panose="02020603050405020304" pitchFamily="18" charset="0"/>
                <a:ea typeface="华文新魏" panose="02010800040101010101" pitchFamily="2" charset="-122"/>
              </a:rPr>
              <a:t>00</a:t>
            </a:r>
            <a:r>
              <a:rPr lang="zh-CN" altLang="en-US" sz="2400" b="1">
                <a:latin typeface="Times New Roman" panose="02020603050405020304" pitchFamily="18" charset="0"/>
                <a:ea typeface="华文新魏" panose="02010800040101010101" pitchFamily="2" charset="-122"/>
              </a:rPr>
              <a:t>。</a:t>
            </a:r>
            <a:r>
              <a:rPr lang="en-US" altLang="zh-CN" sz="2400" b="1">
                <a:solidFill>
                  <a:srgbClr val="FF0000"/>
                </a:solidFill>
                <a:latin typeface="Times New Roman" panose="02020603050405020304" pitchFamily="18" charset="0"/>
                <a:ea typeface="华文新魏" panose="02010800040101010101" pitchFamily="2" charset="-122"/>
              </a:rPr>
              <a:t>PC</a:t>
            </a:r>
            <a:r>
              <a:rPr lang="zh-CN" altLang="en-US" sz="2400" b="1">
                <a:solidFill>
                  <a:srgbClr val="FF0000"/>
                </a:solidFill>
                <a:latin typeface="Times New Roman" panose="02020603050405020304" pitchFamily="18" charset="0"/>
                <a:ea typeface="华文新魏" panose="02010800040101010101" pitchFamily="2" charset="-122"/>
              </a:rPr>
              <a:t>只需要</a:t>
            </a:r>
            <a:r>
              <a:rPr lang="en-US" altLang="zh-CN" sz="2400" b="1">
                <a:solidFill>
                  <a:srgbClr val="FF0000"/>
                </a:solidFill>
                <a:latin typeface="Times New Roman" panose="02020603050405020304" pitchFamily="18" charset="0"/>
                <a:ea typeface="华文新魏" panose="02010800040101010101" pitchFamily="2" charset="-122"/>
              </a:rPr>
              <a:t>30</a:t>
            </a:r>
            <a:r>
              <a:rPr lang="zh-CN" altLang="en-US" sz="2400" b="1">
                <a:solidFill>
                  <a:srgbClr val="FF0000"/>
                </a:solidFill>
                <a:latin typeface="Times New Roman" panose="02020603050405020304" pitchFamily="18" charset="0"/>
                <a:ea typeface="华文新魏" panose="02010800040101010101" pitchFamily="2" charset="-122"/>
              </a:rPr>
              <a:t>位即可 </a:t>
            </a:r>
            <a:endParaRPr lang="zh-CN" altLang="en-US" sz="2400" b="1">
              <a:solidFill>
                <a:srgbClr val="FF0000"/>
              </a:solidFill>
              <a:latin typeface="Times New Roman" panose="02020603050405020304" pitchFamily="18" charset="0"/>
              <a:ea typeface="华文新魏" panose="02010800040101010101" pitchFamily="2" charset="-122"/>
            </a:endParaRPr>
          </a:p>
        </p:txBody>
      </p:sp>
      <p:sp>
        <p:nvSpPr>
          <p:cNvPr id="883717" name="Rectangle 5"/>
          <p:cNvSpPr/>
          <p:nvPr/>
        </p:nvSpPr>
        <p:spPr>
          <a:xfrm>
            <a:off x="250825" y="4221163"/>
            <a:ext cx="8643938" cy="2016125"/>
          </a:xfrm>
          <a:prstGeom prst="rect">
            <a:avLst/>
          </a:prstGeom>
          <a:noFill/>
          <a:ln w="9525">
            <a:noFill/>
          </a:ln>
        </p:spPr>
        <p:txBody>
          <a:bodyPr>
            <a:spAutoFit/>
          </a:bodyPr>
          <a:p>
            <a:pPr>
              <a:lnSpc>
                <a:spcPct val="110000"/>
              </a:lnSpc>
              <a:spcBef>
                <a:spcPts val="600"/>
              </a:spcBef>
              <a:buFont typeface="Wingdings" panose="05000000000000000000" pitchFamily="2" charset="2"/>
              <a:buChar char="p"/>
            </a:pPr>
            <a:r>
              <a:rPr lang="zh-CN" altLang="en-US" sz="2800" b="1">
                <a:latin typeface="Times New Roman" panose="02020603050405020304" pitchFamily="18" charset="0"/>
                <a:ea typeface="华文新魏" panose="02010800040101010101" pitchFamily="2" charset="-122"/>
              </a:rPr>
              <a:t>下条地址计算逻辑简化为：</a:t>
            </a:r>
            <a:endParaRPr lang="zh-CN" altLang="en-US" sz="2800" b="1">
              <a:latin typeface="Times New Roman" panose="02020603050405020304" pitchFamily="18" charset="0"/>
              <a:ea typeface="华文新魏" panose="02010800040101010101" pitchFamily="2" charset="-122"/>
            </a:endParaRPr>
          </a:p>
          <a:p>
            <a:pPr marL="625475" lvl="1" indent="-266700">
              <a:lnSpc>
                <a:spcPct val="110000"/>
              </a:lnSpc>
              <a:spcBef>
                <a:spcPts val="600"/>
              </a:spcBef>
              <a:buFont typeface="隶书" panose="02010509060101010101" pitchFamily="49" charset="-122"/>
              <a:buAutoNum type="circleNumDbPlain"/>
            </a:pPr>
            <a:r>
              <a:rPr lang="zh-CN" altLang="en-US" sz="2400" b="1">
                <a:solidFill>
                  <a:srgbClr val="0000FF"/>
                </a:solidFill>
                <a:latin typeface="Times New Roman" panose="02020603050405020304" pitchFamily="18" charset="0"/>
                <a:ea typeface="华文新魏" panose="02010800040101010101" pitchFamily="2" charset="-122"/>
              </a:rPr>
              <a:t>顺序执行时：</a:t>
            </a:r>
            <a:r>
              <a:rPr lang="en-US" altLang="zh-CN" sz="2400" b="1">
                <a:latin typeface="Times New Roman" panose="02020603050405020304" pitchFamily="18" charset="0"/>
                <a:ea typeface="华文新魏" panose="02010800040101010101" pitchFamily="2" charset="-122"/>
              </a:rPr>
              <a:t>PC&lt;31:2&gt; = PC&lt;31:2&gt; + 1</a:t>
            </a:r>
            <a:endParaRPr lang="en-US" altLang="zh-CN" sz="2400" b="1">
              <a:latin typeface="Times New Roman" panose="02020603050405020304" pitchFamily="18" charset="0"/>
              <a:ea typeface="华文新魏" panose="02010800040101010101" pitchFamily="2" charset="-122"/>
            </a:endParaRPr>
          </a:p>
          <a:p>
            <a:pPr marL="625475" lvl="1" indent="-266700">
              <a:lnSpc>
                <a:spcPct val="110000"/>
              </a:lnSpc>
              <a:spcBef>
                <a:spcPts val="600"/>
              </a:spcBef>
              <a:buFont typeface="隶书" panose="02010509060101010101" pitchFamily="49" charset="-122"/>
              <a:buAutoNum type="circleNumDbPlain"/>
            </a:pPr>
            <a:r>
              <a:rPr lang="zh-CN" altLang="en-US" sz="2400" b="1">
                <a:solidFill>
                  <a:srgbClr val="0000FF"/>
                </a:solidFill>
                <a:latin typeface="Times New Roman" panose="02020603050405020304" pitchFamily="18" charset="0"/>
                <a:ea typeface="华文新魏" panose="02010800040101010101" pitchFamily="2" charset="-122"/>
              </a:rPr>
              <a:t>转移执行时：</a:t>
            </a:r>
            <a:r>
              <a:rPr lang="en-US" altLang="zh-CN" sz="2400" b="1">
                <a:latin typeface="Times New Roman" panose="02020603050405020304" pitchFamily="18" charset="0"/>
                <a:ea typeface="华文新魏" panose="02010800040101010101" pitchFamily="2" charset="-122"/>
              </a:rPr>
              <a:t>PC&lt;31:2&gt; = PC&lt;31:2&gt; + 1 + SignExt[imm16]</a:t>
            </a:r>
            <a:endParaRPr lang="zh-CN" altLang="en-US" sz="2400" b="1">
              <a:latin typeface="Times New Roman" panose="02020603050405020304" pitchFamily="18" charset="0"/>
              <a:ea typeface="华文新魏" panose="02010800040101010101" pitchFamily="2" charset="-122"/>
            </a:endParaRPr>
          </a:p>
          <a:p>
            <a:pPr marL="625475" lvl="1" indent="-266700">
              <a:lnSpc>
                <a:spcPct val="110000"/>
              </a:lnSpc>
              <a:spcBef>
                <a:spcPts val="600"/>
              </a:spcBef>
              <a:buFont typeface="隶书" panose="02010509060101010101" pitchFamily="49" charset="-122"/>
              <a:buAutoNum type="circleNumDbPlain"/>
            </a:pPr>
            <a:r>
              <a:rPr lang="zh-CN" altLang="en-US" sz="2400" b="1">
                <a:solidFill>
                  <a:srgbClr val="0000FF"/>
                </a:solidFill>
                <a:latin typeface="Times New Roman" panose="02020603050405020304" pitchFamily="18" charset="0"/>
                <a:ea typeface="华文新魏" panose="02010800040101010101" pitchFamily="2" charset="-122"/>
              </a:rPr>
              <a:t>取指令时：</a:t>
            </a:r>
            <a:r>
              <a:rPr lang="zh-CN" altLang="en-US" sz="2400" b="1">
                <a:latin typeface="Times New Roman" panose="02020603050405020304" pitchFamily="18" charset="0"/>
                <a:ea typeface="华文新魏" panose="02010800040101010101" pitchFamily="2" charset="-122"/>
              </a:rPr>
              <a:t>指令地址 </a:t>
            </a:r>
            <a:r>
              <a:rPr lang="en-US" altLang="zh-CN" sz="2400" b="1">
                <a:latin typeface="Times New Roman" panose="02020603050405020304" pitchFamily="18" charset="0"/>
                <a:ea typeface="华文新魏" panose="02010800040101010101" pitchFamily="2" charset="-122"/>
              </a:rPr>
              <a:t>= PC&lt;31:2&gt; </a:t>
            </a:r>
            <a:r>
              <a:rPr lang="zh-CN" altLang="en-US" sz="2400" b="1">
                <a:latin typeface="Times New Roman" panose="02020603050405020304" pitchFamily="18" charset="0"/>
                <a:ea typeface="华文新魏" panose="02010800040101010101" pitchFamily="2" charset="-122"/>
              </a:rPr>
              <a:t>串接 “</a:t>
            </a:r>
            <a:r>
              <a:rPr lang="en-US" altLang="zh-CN" sz="2400" b="1">
                <a:latin typeface="Times New Roman" panose="02020603050405020304" pitchFamily="18" charset="0"/>
                <a:ea typeface="华文新魏" panose="02010800040101010101" pitchFamily="2" charset="-122"/>
              </a:rPr>
              <a:t>00</a:t>
            </a:r>
            <a:r>
              <a:rPr lang="en-US" altLang="zh-CN" sz="2400" b="1">
                <a:latin typeface="华文新魏" panose="02010800040101010101" pitchFamily="2" charset="-122"/>
                <a:ea typeface="华文新魏" panose="02010800040101010101" pitchFamily="2" charset="-122"/>
              </a:rPr>
              <a:t>”</a:t>
            </a:r>
            <a:endParaRPr lang="en-US" altLang="zh-CN" sz="2400" b="1">
              <a:latin typeface="华文新魏" panose="02010800040101010101" pitchFamily="2" charset="-122"/>
              <a:ea typeface="华文新魏" panose="02010800040101010101" pitchFamily="2" charset="-122"/>
            </a:endParaRPr>
          </a:p>
        </p:txBody>
      </p:sp>
      <p:sp>
        <p:nvSpPr>
          <p:cNvPr id="883718" name="Text Box 6"/>
          <p:cNvSpPr txBox="1"/>
          <p:nvPr/>
        </p:nvSpPr>
        <p:spPr>
          <a:xfrm>
            <a:off x="784225" y="3551238"/>
            <a:ext cx="7632700" cy="498475"/>
          </a:xfrm>
          <a:prstGeom prst="rect">
            <a:avLst/>
          </a:prstGeom>
          <a:noFill/>
          <a:ln w="50800">
            <a:noFill/>
          </a:ln>
        </p:spPr>
        <p:txBody>
          <a:bodyPr>
            <a:spAutoFit/>
          </a:bodyPr>
          <a:p>
            <a:pPr marL="266700" indent="-266700">
              <a:lnSpc>
                <a:spcPct val="110000"/>
              </a:lnSpc>
              <a:spcBef>
                <a:spcPts val="600"/>
              </a:spcBef>
              <a:buFont typeface="Wingdings" panose="05000000000000000000" pitchFamily="2" charset="2"/>
              <a:buChar char="n"/>
            </a:pPr>
            <a:r>
              <a:rPr lang="en-US" altLang="zh-CN" sz="2400" b="1">
                <a:latin typeface="Times New Roman" panose="02020603050405020304" pitchFamily="18" charset="0"/>
                <a:ea typeface="华文新魏" panose="02010800040101010101" pitchFamily="2" charset="-122"/>
              </a:rPr>
              <a:t>PC</a:t>
            </a:r>
            <a:r>
              <a:rPr lang="zh-CN" altLang="en-US" sz="2400" b="1">
                <a:latin typeface="Times New Roman" panose="02020603050405020304" pitchFamily="18" charset="0"/>
                <a:ea typeface="华文新魏" panose="02010800040101010101" pitchFamily="2" charset="-122"/>
              </a:rPr>
              <a:t>采用</a:t>
            </a:r>
            <a:r>
              <a:rPr lang="en-US" altLang="zh-CN" sz="2400" b="1">
                <a:latin typeface="Times New Roman" panose="02020603050405020304" pitchFamily="18" charset="0"/>
                <a:ea typeface="华文新魏" panose="02010800040101010101" pitchFamily="2" charset="-122"/>
              </a:rPr>
              <a:t>30</a:t>
            </a:r>
            <a:r>
              <a:rPr lang="zh-CN" altLang="en-US" sz="2400" b="1">
                <a:latin typeface="Times New Roman" panose="02020603050405020304" pitchFamily="18" charset="0"/>
                <a:ea typeface="华文新魏" panose="02010800040101010101" pitchFamily="2" charset="-122"/>
              </a:rPr>
              <a:t>位，其转移地址计算逻辑变得更加简单 </a:t>
            </a:r>
            <a:endParaRPr lang="zh-CN" altLang="en-US" sz="2400" b="1">
              <a:latin typeface="Times New Roman" panose="02020603050405020304" pitchFamily="18" charset="0"/>
              <a:ea typeface="华文新魏" panose="02010800040101010101" pitchFamily="2" charset="-122"/>
            </a:endParaRPr>
          </a:p>
        </p:txBody>
      </p:sp>
      <p:grpSp>
        <p:nvGrpSpPr>
          <p:cNvPr id="2" name="Group 10"/>
          <p:cNvGrpSpPr/>
          <p:nvPr/>
        </p:nvGrpSpPr>
        <p:grpSpPr>
          <a:xfrm>
            <a:off x="6269038" y="1268413"/>
            <a:ext cx="2674937" cy="915987"/>
            <a:chOff x="3883" y="1126"/>
            <a:chExt cx="1589" cy="426"/>
          </a:xfrm>
        </p:grpSpPr>
        <p:sp>
          <p:nvSpPr>
            <p:cNvPr id="123912" name="Oval 8"/>
            <p:cNvSpPr/>
            <p:nvPr/>
          </p:nvSpPr>
          <p:spPr>
            <a:xfrm>
              <a:off x="3883" y="1286"/>
              <a:ext cx="1589" cy="266"/>
            </a:xfrm>
            <a:prstGeom prst="ellipse">
              <a:avLst/>
            </a:prstGeom>
            <a:noFill/>
            <a:ln w="28575" cap="flat" cmpd="sng">
              <a:solidFill>
                <a:srgbClr val="FF0000"/>
              </a:solidFill>
              <a:prstDash val="solid"/>
              <a:headEnd type="none" w="med" len="med"/>
              <a:tailEnd type="none" w="med" len="med"/>
            </a:ln>
          </p:spPr>
          <p:txBody>
            <a:bodyPr wrap="none" anchor="ctr" anchorCtr="0"/>
            <a:p>
              <a:pPr eaLnBrk="1" hangingPunct="1">
                <a:lnSpc>
                  <a:spcPct val="110000"/>
                </a:lnSpc>
              </a:pPr>
              <a:endParaRPr lang="zh-CN" altLang="en-US" b="1">
                <a:latin typeface="Arial" panose="020B0604020202020204" pitchFamily="34" charset="0"/>
              </a:endParaRPr>
            </a:p>
          </p:txBody>
        </p:sp>
        <p:sp>
          <p:nvSpPr>
            <p:cNvPr id="123913" name="Text Box 9"/>
            <p:cNvSpPr txBox="1"/>
            <p:nvPr/>
          </p:nvSpPr>
          <p:spPr>
            <a:xfrm>
              <a:off x="5123" y="1126"/>
              <a:ext cx="292" cy="223"/>
            </a:xfrm>
            <a:prstGeom prst="rect">
              <a:avLst/>
            </a:prstGeom>
            <a:noFill/>
            <a:ln w="9525">
              <a:noFill/>
            </a:ln>
          </p:spPr>
          <p:txBody>
            <a:bodyPr wrap="none">
              <a:spAutoFit/>
            </a:bodyPr>
            <a:p>
              <a:pPr eaLnBrk="1" hangingPunct="1">
                <a:lnSpc>
                  <a:spcPct val="110000"/>
                </a:lnSpc>
              </a:pPr>
              <a:r>
                <a:rPr lang="zh-CN" altLang="en-US" sz="2400" b="1">
                  <a:solidFill>
                    <a:srgbClr val="FF0000"/>
                  </a:solidFill>
                  <a:latin typeface="Arial" panose="020B0604020202020204" pitchFamily="34" charset="0"/>
                  <a:ea typeface="华文新魏" panose="02010800040101010101" pitchFamily="2" charset="-122"/>
                </a:rPr>
                <a:t>？</a:t>
              </a:r>
              <a:endParaRPr lang="zh-CN" altLang="en-US" sz="2400" b="1">
                <a:solidFill>
                  <a:srgbClr val="FF0000"/>
                </a:solidFill>
                <a:latin typeface="Arial" panose="020B0604020202020204" pitchFamily="34" charset="0"/>
                <a:ea typeface="华文新魏" panose="02010800040101010101" pitchFamily="2" charset="-122"/>
              </a:endParaRPr>
            </a:p>
          </p:txBody>
        </p:sp>
      </p:grpSp>
      <p:sp>
        <p:nvSpPr>
          <p:cNvPr id="11" name="矩形 10"/>
          <p:cNvSpPr/>
          <p:nvPr/>
        </p:nvSpPr>
        <p:spPr>
          <a:xfrm>
            <a:off x="2776538" y="2143125"/>
            <a:ext cx="4572000" cy="461963"/>
          </a:xfrm>
          <a:prstGeom prst="rect">
            <a:avLst/>
          </a:prstGeom>
          <a:noFill/>
          <a:ln w="9525">
            <a:noFill/>
          </a:ln>
        </p:spPr>
        <p:txBody>
          <a:bodyPr>
            <a:spAutoFit/>
          </a:bodyPr>
          <a:p>
            <a:pPr eaLnBrk="1" hangingPunct="1"/>
            <a:r>
              <a:rPr lang="zh-CN" altLang="en-US" sz="2400" b="1">
                <a:solidFill>
                  <a:srgbClr val="000000"/>
                </a:solidFill>
                <a:latin typeface="Times New Roman" panose="02020603050405020304" pitchFamily="18" charset="0"/>
                <a:ea typeface="华文新魏" panose="02010800040101010101" pitchFamily="2" charset="-122"/>
              </a:rPr>
              <a:t>可用左移</a:t>
            </a:r>
            <a:r>
              <a:rPr lang="en-US" altLang="zh-CN" sz="2400" b="1">
                <a:solidFill>
                  <a:srgbClr val="000000"/>
                </a:solidFill>
                <a:latin typeface="Times New Roman" panose="02020603050405020304" pitchFamily="18" charset="0"/>
                <a:ea typeface="华文新魏" panose="02010800040101010101" pitchFamily="2" charset="-122"/>
              </a:rPr>
              <a:t>2</a:t>
            </a:r>
            <a:r>
              <a:rPr lang="zh-CN" altLang="en-US" sz="2400" b="1">
                <a:solidFill>
                  <a:srgbClr val="000000"/>
                </a:solidFill>
                <a:latin typeface="Times New Roman" panose="02020603050405020304" pitchFamily="18" charset="0"/>
                <a:ea typeface="华文新魏" panose="02010800040101010101" pitchFamily="2" charset="-122"/>
              </a:rPr>
              <a:t>位实现</a:t>
            </a:r>
            <a:r>
              <a:rPr lang="zh-CN" altLang="en-US" sz="2400" b="1">
                <a:solidFill>
                  <a:srgbClr val="FF0000"/>
                </a:solidFill>
                <a:latin typeface="Times New Roman" panose="02020603050405020304" pitchFamily="18" charset="0"/>
                <a:ea typeface="华文新魏" panose="02010800040101010101" pitchFamily="2" charset="-122"/>
              </a:rPr>
              <a:t>“</a:t>
            </a:r>
            <a:r>
              <a:rPr lang="en-US" altLang="zh-CN" sz="2400" b="1">
                <a:solidFill>
                  <a:srgbClr val="FF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400" b="1">
                <a:solidFill>
                  <a:srgbClr val="FF0000"/>
                </a:solidFill>
                <a:latin typeface="Times New Roman" panose="02020603050405020304" pitchFamily="18" charset="0"/>
                <a:ea typeface="华文新魏" panose="02010800040101010101" pitchFamily="2" charset="-122"/>
              </a:rPr>
              <a:t>4</a:t>
            </a:r>
            <a:r>
              <a:rPr lang="en-US" altLang="zh-CN" sz="2400" b="1">
                <a:solidFill>
                  <a:srgbClr val="FF0000"/>
                </a:solidFill>
                <a:latin typeface="华文新魏" panose="02010800040101010101" pitchFamily="2" charset="-122"/>
                <a:ea typeface="华文新魏" panose="02010800040101010101" pitchFamily="2" charset="-122"/>
              </a:rPr>
              <a:t>”</a:t>
            </a:r>
            <a:r>
              <a:rPr lang="zh-CN" altLang="en-US" sz="2400" b="1">
                <a:solidFill>
                  <a:srgbClr val="000000"/>
                </a:solidFill>
                <a:latin typeface="Times New Roman" panose="02020603050405020304" pitchFamily="18" charset="0"/>
                <a:ea typeface="华文新魏" panose="02010800040101010101" pitchFamily="2" charset="-122"/>
              </a:rPr>
              <a:t>操作</a:t>
            </a:r>
            <a:endParaRPr lang="zh-CN" altLang="en-US">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3715">
                                            <p:txEl>
                                              <p:charRg st="28" end="59"/>
                                            </p:txEl>
                                          </p:spTgt>
                                        </p:tgtEl>
                                        <p:attrNameLst>
                                          <p:attrName>style.visibility</p:attrName>
                                        </p:attrNameLst>
                                      </p:cBhvr>
                                      <p:to>
                                        <p:strVal val="visible"/>
                                      </p:to>
                                    </p:set>
                                    <p:animEffect transition="in" filter="blinds(horizontal)">
                                      <p:cBhvr>
                                        <p:cTn id="7" dur="500"/>
                                        <p:tgtEl>
                                          <p:spTgt spid="883715">
                                            <p:txEl>
                                              <p:charRg st="28" end="5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3715">
                                            <p:txEl>
                                              <p:charRg st="59" end="110"/>
                                            </p:txEl>
                                          </p:spTgt>
                                        </p:tgtEl>
                                        <p:attrNameLst>
                                          <p:attrName>style.visibility</p:attrName>
                                        </p:attrNameLst>
                                      </p:cBhvr>
                                      <p:to>
                                        <p:strVal val="visible"/>
                                      </p:to>
                                    </p:set>
                                    <p:animEffect transition="in" filter="blinds(horizontal)">
                                      <p:cBhvr>
                                        <p:cTn id="12" dur="500"/>
                                        <p:tgtEl>
                                          <p:spTgt spid="883715">
                                            <p:txEl>
                                              <p:charRg st="59" end="1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83716"/>
                                        </p:tgtEl>
                                        <p:attrNameLst>
                                          <p:attrName>style.visibility</p:attrName>
                                        </p:attrNameLst>
                                      </p:cBhvr>
                                      <p:to>
                                        <p:strVal val="visible"/>
                                      </p:to>
                                    </p:set>
                                    <p:animEffect transition="in" filter="checkerboard(across)">
                                      <p:cBhvr>
                                        <p:cTn id="27" dur="500"/>
                                        <p:tgtEl>
                                          <p:spTgt spid="8837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83718"/>
                                        </p:tgtEl>
                                        <p:attrNameLst>
                                          <p:attrName>style.visibility</p:attrName>
                                        </p:attrNameLst>
                                      </p:cBhvr>
                                      <p:to>
                                        <p:strVal val="visible"/>
                                      </p:to>
                                    </p:set>
                                    <p:animEffect transition="in" filter="blinds(horizontal)">
                                      <p:cBhvr>
                                        <p:cTn id="32" dur="500"/>
                                        <p:tgtEl>
                                          <p:spTgt spid="8837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83717">
                                            <p:txEl>
                                              <p:charRg st="0" end="13"/>
                                            </p:txEl>
                                          </p:spTgt>
                                        </p:tgtEl>
                                        <p:attrNameLst>
                                          <p:attrName>style.visibility</p:attrName>
                                        </p:attrNameLst>
                                      </p:cBhvr>
                                      <p:to>
                                        <p:strVal val="visible"/>
                                      </p:to>
                                    </p:set>
                                  </p:childTnLst>
                                </p:cTn>
                              </p:par>
                            </p:childTnLst>
                          </p:cTn>
                        </p:par>
                        <p:par>
                          <p:cTn id="37" fill="hold">
                            <p:stCondLst>
                              <p:cond delay="0"/>
                            </p:stCondLst>
                            <p:childTnLst>
                              <p:par>
                                <p:cTn id="38" presetID="3" presetClass="entr" presetSubtype="10" fill="hold" nodeType="afterEffect">
                                  <p:stCondLst>
                                    <p:cond delay="0"/>
                                  </p:stCondLst>
                                  <p:childTnLst>
                                    <p:set>
                                      <p:cBhvr>
                                        <p:cTn id="39" dur="1" fill="hold">
                                          <p:stCondLst>
                                            <p:cond delay="0"/>
                                          </p:stCondLst>
                                        </p:cTn>
                                        <p:tgtEl>
                                          <p:spTgt spid="883717">
                                            <p:txEl>
                                              <p:charRg st="13" end="43"/>
                                            </p:txEl>
                                          </p:spTgt>
                                        </p:tgtEl>
                                        <p:attrNameLst>
                                          <p:attrName>style.visibility</p:attrName>
                                        </p:attrNameLst>
                                      </p:cBhvr>
                                      <p:to>
                                        <p:strVal val="visible"/>
                                      </p:to>
                                    </p:set>
                                    <p:animEffect transition="in" filter="blinds(horizontal)">
                                      <p:cBhvr>
                                        <p:cTn id="40" dur="500"/>
                                        <p:tgtEl>
                                          <p:spTgt spid="883717">
                                            <p:txEl>
                                              <p:charRg st="13" end="4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83717">
                                            <p:txEl>
                                              <p:charRg st="43" end="90"/>
                                            </p:txEl>
                                          </p:spTgt>
                                        </p:tgtEl>
                                        <p:attrNameLst>
                                          <p:attrName>style.visibility</p:attrName>
                                        </p:attrNameLst>
                                      </p:cBhvr>
                                      <p:to>
                                        <p:strVal val="visible"/>
                                      </p:to>
                                    </p:set>
                                    <p:animEffect transition="in" filter="blinds(horizontal)">
                                      <p:cBhvr>
                                        <p:cTn id="45" dur="500"/>
                                        <p:tgtEl>
                                          <p:spTgt spid="883717">
                                            <p:txEl>
                                              <p:charRg st="43" end="9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83717">
                                            <p:txEl>
                                              <p:charRg st="90" end="119"/>
                                            </p:txEl>
                                          </p:spTgt>
                                        </p:tgtEl>
                                        <p:attrNameLst>
                                          <p:attrName>style.visibility</p:attrName>
                                        </p:attrNameLst>
                                      </p:cBhvr>
                                      <p:to>
                                        <p:strVal val="visible"/>
                                      </p:to>
                                    </p:set>
                                    <p:animEffect transition="in" filter="blinds(horizontal)">
                                      <p:cBhvr>
                                        <p:cTn id="50" dur="500"/>
                                        <p:tgtEl>
                                          <p:spTgt spid="883717">
                                            <p:txEl>
                                              <p:charRg st="90" end="1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16" grpId="0"/>
      <p:bldP spid="883718"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2"/>
          <p:cNvSpPr>
            <a:spLocks noGrp="1"/>
          </p:cNvSpPr>
          <p:nvPr>
            <p:ph type="title"/>
          </p:nvPr>
        </p:nvSpPr>
        <p:spPr>
          <a:xfrm>
            <a:off x="760413" y="190500"/>
            <a:ext cx="7526337"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下条地址逻辑设计</a:t>
            </a:r>
            <a:endParaRPr lang="zh-CN" altLang="en-US" sz="2000">
              <a:solidFill>
                <a:srgbClr val="A50021"/>
              </a:solidFill>
              <a:ea typeface="微软雅黑" panose="020B0503020204020204" pitchFamily="34" charset="-122"/>
            </a:endParaRPr>
          </a:p>
        </p:txBody>
      </p:sp>
      <p:sp>
        <p:nvSpPr>
          <p:cNvPr id="2" name="Rectangle 3"/>
          <p:cNvSpPr>
            <a:spLocks noGrp="1" noChangeArrowheads="1"/>
          </p:cNvSpPr>
          <p:nvPr>
            <p:ph idx="1"/>
          </p:nvPr>
        </p:nvSpPr>
        <p:spPr>
          <a:xfrm>
            <a:off x="365125" y="692150"/>
            <a:ext cx="8532813" cy="1592263"/>
          </a:xfrm>
        </p:spPr>
        <p:style>
          <a:lnRef idx="2">
            <a:schemeClr val="accent1"/>
          </a:lnRef>
          <a:fillRef idx="1">
            <a:schemeClr val="lt1"/>
          </a:fillRef>
          <a:effectRef idx="0">
            <a:schemeClr val="accent1"/>
          </a:effectRef>
          <a:fontRef idx="minor">
            <a:schemeClr val="dk1"/>
          </a:fontRef>
        </p:style>
        <p:txBody>
          <a:bodyPr vert="horz" wrap="square" lIns="63500" tIns="25400" rIns="63500" bIns="25400" numCol="1" anchor="t" anchorCtr="0" compatLnSpc="1">
            <a:spAutoFit/>
          </a:bodyPr>
          <a:p>
            <a:pPr marL="266700" indent="-266700">
              <a:lnSpc>
                <a:spcPct val="100000"/>
              </a:lnSpc>
              <a:spcBef>
                <a:spcPct val="0"/>
              </a:spcBef>
            </a:pPr>
            <a:r>
              <a:rPr lang="en-US" altLang="zh-CN" sz="2800">
                <a:solidFill>
                  <a:srgbClr val="000000"/>
                </a:solidFill>
              </a:rPr>
              <a:t> Using a 30-bit PC:</a:t>
            </a:r>
            <a:endParaRPr lang="en-US" altLang="zh-CN" sz="2800">
              <a:solidFill>
                <a:srgbClr val="000000"/>
              </a:solidFill>
            </a:endParaRPr>
          </a:p>
          <a:p>
            <a:pPr marL="625475" lvl="1" indent="-266700">
              <a:lnSpc>
                <a:spcPct val="100000"/>
              </a:lnSpc>
              <a:spcBef>
                <a:spcPct val="0"/>
              </a:spcBef>
              <a:buClr>
                <a:schemeClr val="tx2"/>
              </a:buClr>
            </a:pPr>
            <a:r>
              <a:rPr lang="zh-CN" altLang="en-US" sz="2400">
                <a:solidFill>
                  <a:srgbClr val="0000FF"/>
                </a:solidFill>
              </a:rPr>
              <a:t>顺序执行时：</a:t>
            </a:r>
            <a:r>
              <a:rPr lang="en-US" altLang="zh-CN" sz="2400">
                <a:solidFill>
                  <a:srgbClr val="000000"/>
                </a:solidFill>
              </a:rPr>
              <a:t>PC&lt;31:2&gt; = PC&lt;31:2&gt; + 1</a:t>
            </a:r>
            <a:endParaRPr lang="en-US" altLang="zh-CN" sz="2400">
              <a:solidFill>
                <a:srgbClr val="000000"/>
              </a:solidFill>
            </a:endParaRPr>
          </a:p>
          <a:p>
            <a:pPr marL="625475" lvl="1" indent="-266700">
              <a:lnSpc>
                <a:spcPct val="100000"/>
              </a:lnSpc>
              <a:spcBef>
                <a:spcPct val="0"/>
              </a:spcBef>
              <a:buClr>
                <a:schemeClr val="tx2"/>
              </a:buClr>
            </a:pPr>
            <a:r>
              <a:rPr lang="zh-CN" altLang="en-US" sz="2400">
                <a:solidFill>
                  <a:srgbClr val="0000FF"/>
                </a:solidFill>
              </a:rPr>
              <a:t>转移执行时：</a:t>
            </a:r>
            <a:r>
              <a:rPr lang="en-US" altLang="zh-CN" sz="2400">
                <a:solidFill>
                  <a:srgbClr val="000000"/>
                </a:solidFill>
              </a:rPr>
              <a:t>PC&lt;31:2&gt; = PC&lt;31:2&gt; + 1 + SignExt[imm16]</a:t>
            </a:r>
            <a:endParaRPr lang="zh-CN" altLang="en-US" sz="2400">
              <a:solidFill>
                <a:srgbClr val="000000"/>
              </a:solidFill>
            </a:endParaRPr>
          </a:p>
          <a:p>
            <a:pPr marL="625475" lvl="1" indent="-266700">
              <a:lnSpc>
                <a:spcPct val="100000"/>
              </a:lnSpc>
              <a:spcBef>
                <a:spcPct val="0"/>
              </a:spcBef>
              <a:buClr>
                <a:schemeClr val="tx2"/>
              </a:buClr>
            </a:pPr>
            <a:r>
              <a:rPr lang="zh-CN" altLang="en-US" sz="2400">
                <a:solidFill>
                  <a:srgbClr val="0000FF"/>
                </a:solidFill>
              </a:rPr>
              <a:t>取指令时：</a:t>
            </a:r>
            <a:r>
              <a:rPr lang="zh-CN" altLang="en-US" sz="2400">
                <a:solidFill>
                  <a:srgbClr val="000000"/>
                </a:solidFill>
              </a:rPr>
              <a:t>指令地址 </a:t>
            </a:r>
            <a:r>
              <a:rPr lang="en-US" altLang="zh-CN" sz="2400">
                <a:solidFill>
                  <a:srgbClr val="000000"/>
                </a:solidFill>
              </a:rPr>
              <a:t>= PC&lt;31:2&gt; concat </a:t>
            </a:r>
            <a:r>
              <a:rPr lang="en-US" altLang="zh-CN" sz="2400">
                <a:solidFill>
                  <a:srgbClr val="FF0000"/>
                </a:solidFill>
              </a:rPr>
              <a:t>“00”</a:t>
            </a:r>
            <a:endParaRPr lang="en-US" altLang="zh-CN" sz="2400">
              <a:solidFill>
                <a:srgbClr val="FF0000"/>
              </a:solidFill>
            </a:endParaRPr>
          </a:p>
        </p:txBody>
      </p:sp>
      <p:sp>
        <p:nvSpPr>
          <p:cNvPr id="125955" name="Line 4"/>
          <p:cNvSpPr/>
          <p:nvPr/>
        </p:nvSpPr>
        <p:spPr>
          <a:xfrm>
            <a:off x="1358900" y="3167063"/>
            <a:ext cx="1193800" cy="0"/>
          </a:xfrm>
          <a:prstGeom prst="line">
            <a:avLst/>
          </a:prstGeom>
          <a:ln w="25400" cap="flat" cmpd="sng">
            <a:solidFill>
              <a:schemeClr val="tx1"/>
            </a:solidFill>
            <a:prstDash val="solid"/>
            <a:headEnd type="none" w="med" len="med"/>
            <a:tailEnd type="triangle" w="med" len="med"/>
          </a:ln>
        </p:spPr>
      </p:sp>
      <p:sp>
        <p:nvSpPr>
          <p:cNvPr id="125956" name="Line 5"/>
          <p:cNvSpPr/>
          <p:nvPr/>
        </p:nvSpPr>
        <p:spPr>
          <a:xfrm flipH="1">
            <a:off x="1873250" y="3101975"/>
            <a:ext cx="88900" cy="131763"/>
          </a:xfrm>
          <a:prstGeom prst="line">
            <a:avLst/>
          </a:prstGeom>
          <a:ln w="12700" cap="flat" cmpd="sng">
            <a:solidFill>
              <a:schemeClr val="tx1"/>
            </a:solidFill>
            <a:prstDash val="solid"/>
            <a:headEnd type="none" w="med" len="med"/>
            <a:tailEnd type="none" w="med" len="med"/>
          </a:ln>
        </p:spPr>
      </p:sp>
      <p:sp>
        <p:nvSpPr>
          <p:cNvPr id="125957" name="Rectangle 6"/>
          <p:cNvSpPr/>
          <p:nvPr/>
        </p:nvSpPr>
        <p:spPr>
          <a:xfrm>
            <a:off x="1843088" y="3108325"/>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25958" name="Line 7"/>
          <p:cNvSpPr/>
          <p:nvPr/>
        </p:nvSpPr>
        <p:spPr>
          <a:xfrm>
            <a:off x="3035300" y="3395663"/>
            <a:ext cx="1955800" cy="0"/>
          </a:xfrm>
          <a:prstGeom prst="line">
            <a:avLst/>
          </a:prstGeom>
          <a:ln w="25400" cap="flat" cmpd="sng">
            <a:solidFill>
              <a:schemeClr val="tx1"/>
            </a:solidFill>
            <a:prstDash val="solid"/>
            <a:headEnd type="none" w="med" len="med"/>
            <a:tailEnd type="triangle" w="med" len="med"/>
          </a:ln>
        </p:spPr>
      </p:sp>
      <p:sp>
        <p:nvSpPr>
          <p:cNvPr id="125959" name="Line 8"/>
          <p:cNvSpPr/>
          <p:nvPr/>
        </p:nvSpPr>
        <p:spPr>
          <a:xfrm flipH="1">
            <a:off x="4387850" y="3325813"/>
            <a:ext cx="88900" cy="166687"/>
          </a:xfrm>
          <a:prstGeom prst="line">
            <a:avLst/>
          </a:prstGeom>
          <a:ln w="12700" cap="flat" cmpd="sng">
            <a:solidFill>
              <a:schemeClr val="tx1"/>
            </a:solidFill>
            <a:prstDash val="solid"/>
            <a:headEnd type="none" w="med" len="med"/>
            <a:tailEnd type="none" w="med" len="med"/>
          </a:ln>
        </p:spPr>
      </p:sp>
      <p:sp>
        <p:nvSpPr>
          <p:cNvPr id="125960" name="Rectangle 9"/>
          <p:cNvSpPr/>
          <p:nvPr/>
        </p:nvSpPr>
        <p:spPr>
          <a:xfrm>
            <a:off x="4376738" y="3338513"/>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25961" name="Rectangle 10"/>
          <p:cNvSpPr/>
          <p:nvPr/>
        </p:nvSpPr>
        <p:spPr>
          <a:xfrm rot="5400000">
            <a:off x="2471738" y="4748213"/>
            <a:ext cx="965200" cy="368300"/>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SignExt</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25962" name="Line 11"/>
          <p:cNvSpPr/>
          <p:nvPr/>
        </p:nvSpPr>
        <p:spPr>
          <a:xfrm>
            <a:off x="4330700" y="4229100"/>
            <a:ext cx="660400" cy="0"/>
          </a:xfrm>
          <a:prstGeom prst="line">
            <a:avLst/>
          </a:prstGeom>
          <a:ln w="25400" cap="flat" cmpd="sng">
            <a:solidFill>
              <a:schemeClr val="tx1"/>
            </a:solidFill>
            <a:prstDash val="solid"/>
            <a:headEnd type="none" w="med" len="med"/>
            <a:tailEnd type="triangle" w="med" len="med"/>
          </a:ln>
        </p:spPr>
      </p:sp>
      <p:sp>
        <p:nvSpPr>
          <p:cNvPr id="125963" name="Rectangle 12"/>
          <p:cNvSpPr/>
          <p:nvPr/>
        </p:nvSpPr>
        <p:spPr>
          <a:xfrm>
            <a:off x="4508500" y="420052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25964" name="Line 13"/>
          <p:cNvSpPr/>
          <p:nvPr/>
        </p:nvSpPr>
        <p:spPr>
          <a:xfrm flipH="1">
            <a:off x="4540250" y="4164013"/>
            <a:ext cx="88900" cy="139700"/>
          </a:xfrm>
          <a:prstGeom prst="line">
            <a:avLst/>
          </a:prstGeom>
          <a:ln w="12700" cap="flat" cmpd="sng">
            <a:solidFill>
              <a:schemeClr val="tx1"/>
            </a:solidFill>
            <a:prstDash val="solid"/>
            <a:headEnd type="none" w="med" len="med"/>
            <a:tailEnd type="none" w="med" len="med"/>
          </a:ln>
        </p:spPr>
      </p:sp>
      <p:sp>
        <p:nvSpPr>
          <p:cNvPr id="125965" name="Line 14"/>
          <p:cNvSpPr/>
          <p:nvPr/>
        </p:nvSpPr>
        <p:spPr>
          <a:xfrm>
            <a:off x="2120900" y="4919663"/>
            <a:ext cx="660400" cy="0"/>
          </a:xfrm>
          <a:prstGeom prst="line">
            <a:avLst/>
          </a:prstGeom>
          <a:ln w="25400" cap="flat" cmpd="sng">
            <a:solidFill>
              <a:schemeClr val="tx1"/>
            </a:solidFill>
            <a:prstDash val="solid"/>
            <a:headEnd type="none" w="med" len="med"/>
            <a:tailEnd type="triangle" w="med" len="med"/>
          </a:ln>
        </p:spPr>
      </p:sp>
      <p:sp>
        <p:nvSpPr>
          <p:cNvPr id="125966" name="Line 15"/>
          <p:cNvSpPr/>
          <p:nvPr/>
        </p:nvSpPr>
        <p:spPr>
          <a:xfrm flipH="1">
            <a:off x="2330450" y="4837113"/>
            <a:ext cx="88900" cy="133350"/>
          </a:xfrm>
          <a:prstGeom prst="line">
            <a:avLst/>
          </a:prstGeom>
          <a:ln w="12700" cap="flat" cmpd="sng">
            <a:solidFill>
              <a:schemeClr val="tx1"/>
            </a:solidFill>
            <a:prstDash val="solid"/>
            <a:headEnd type="none" w="med" len="med"/>
            <a:tailEnd type="none" w="med" len="med"/>
          </a:ln>
        </p:spPr>
      </p:sp>
      <p:sp>
        <p:nvSpPr>
          <p:cNvPr id="125967" name="Rectangle 16"/>
          <p:cNvSpPr/>
          <p:nvPr/>
        </p:nvSpPr>
        <p:spPr>
          <a:xfrm>
            <a:off x="2298700" y="48561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25968" name="Rectangle 17"/>
          <p:cNvSpPr/>
          <p:nvPr/>
        </p:nvSpPr>
        <p:spPr>
          <a:xfrm>
            <a:off x="1343025" y="4756150"/>
            <a:ext cx="862013"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25969" name="Line 18"/>
          <p:cNvSpPr/>
          <p:nvPr/>
        </p:nvSpPr>
        <p:spPr>
          <a:xfrm>
            <a:off x="2044700" y="4035425"/>
            <a:ext cx="508000" cy="0"/>
          </a:xfrm>
          <a:prstGeom prst="line">
            <a:avLst/>
          </a:prstGeom>
          <a:ln w="25400" cap="flat" cmpd="sng">
            <a:solidFill>
              <a:srgbClr val="0000FF"/>
            </a:solidFill>
            <a:prstDash val="solid"/>
            <a:headEnd type="none" w="med" len="med"/>
            <a:tailEnd type="triangle" w="med" len="med"/>
          </a:ln>
        </p:spPr>
      </p:sp>
      <p:sp>
        <p:nvSpPr>
          <p:cNvPr id="125970" name="Rectangle 19"/>
          <p:cNvSpPr/>
          <p:nvPr/>
        </p:nvSpPr>
        <p:spPr>
          <a:xfrm>
            <a:off x="2786063" y="4449763"/>
            <a:ext cx="355600" cy="965200"/>
          </a:xfrm>
          <a:prstGeom prst="rect">
            <a:avLst/>
          </a:prstGeom>
          <a:noFill/>
          <a:ln w="25400" cap="flat" cmpd="sng">
            <a:solidFill>
              <a:schemeClr val="tx1"/>
            </a:solidFill>
            <a:prstDash val="solid"/>
            <a:miter/>
            <a:headEnd type="none" w="med" len="med"/>
            <a:tailEnd type="none" w="med" len="med"/>
          </a:ln>
        </p:spPr>
        <p:txBody>
          <a:bodyPr wrap="none" anchor="ctr" anchorCtr="0"/>
          <a:p>
            <a:pPr algn="ctr" eaLnBrk="1" hangingPunct="1"/>
            <a:endParaRPr lang="zh-CN" altLang="en-US" b="1">
              <a:solidFill>
                <a:srgbClr val="0000CC"/>
              </a:solidFill>
              <a:latin typeface="Arial" panose="020B0604020202020204" pitchFamily="34" charset="0"/>
            </a:endParaRPr>
          </a:p>
        </p:txBody>
      </p:sp>
      <p:grpSp>
        <p:nvGrpSpPr>
          <p:cNvPr id="125971" name="Group 20"/>
          <p:cNvGrpSpPr/>
          <p:nvPr/>
        </p:nvGrpSpPr>
        <p:grpSpPr>
          <a:xfrm>
            <a:off x="4922838" y="3149600"/>
            <a:ext cx="379412" cy="1325563"/>
            <a:chOff x="3330" y="2101"/>
            <a:chExt cx="239" cy="835"/>
          </a:xfrm>
        </p:grpSpPr>
        <p:grpSp>
          <p:nvGrpSpPr>
            <p:cNvPr id="126039" name="Group 21"/>
            <p:cNvGrpSpPr/>
            <p:nvPr/>
          </p:nvGrpSpPr>
          <p:grpSpPr>
            <a:xfrm>
              <a:off x="3360" y="2101"/>
              <a:ext cx="192" cy="835"/>
              <a:chOff x="3360" y="2101"/>
              <a:chExt cx="192" cy="835"/>
            </a:xfrm>
          </p:grpSpPr>
          <p:sp>
            <p:nvSpPr>
              <p:cNvPr id="126043" name="Line 22"/>
              <p:cNvSpPr/>
              <p:nvPr/>
            </p:nvSpPr>
            <p:spPr>
              <a:xfrm>
                <a:off x="3360" y="2101"/>
                <a:ext cx="0" cy="819"/>
              </a:xfrm>
              <a:prstGeom prst="line">
                <a:avLst/>
              </a:prstGeom>
              <a:ln w="25400" cap="flat" cmpd="sng">
                <a:solidFill>
                  <a:schemeClr val="tx1"/>
                </a:solidFill>
                <a:prstDash val="solid"/>
                <a:headEnd type="none" w="med" len="med"/>
                <a:tailEnd type="none" w="med" len="med"/>
              </a:ln>
            </p:spPr>
          </p:sp>
          <p:sp>
            <p:nvSpPr>
              <p:cNvPr id="126044" name="Line 23"/>
              <p:cNvSpPr/>
              <p:nvPr/>
            </p:nvSpPr>
            <p:spPr>
              <a:xfrm>
                <a:off x="3368" y="2101"/>
                <a:ext cx="176" cy="95"/>
              </a:xfrm>
              <a:prstGeom prst="line">
                <a:avLst/>
              </a:prstGeom>
              <a:ln w="25400" cap="flat" cmpd="sng">
                <a:solidFill>
                  <a:schemeClr val="tx1"/>
                </a:solidFill>
                <a:prstDash val="solid"/>
                <a:headEnd type="none" w="med" len="med"/>
                <a:tailEnd type="none" w="med" len="med"/>
              </a:ln>
            </p:spPr>
          </p:sp>
          <p:sp>
            <p:nvSpPr>
              <p:cNvPr id="126045" name="Line 24"/>
              <p:cNvSpPr/>
              <p:nvPr/>
            </p:nvSpPr>
            <p:spPr>
              <a:xfrm flipV="1">
                <a:off x="3368" y="2809"/>
                <a:ext cx="176" cy="127"/>
              </a:xfrm>
              <a:prstGeom prst="line">
                <a:avLst/>
              </a:prstGeom>
              <a:ln w="25400" cap="flat" cmpd="sng">
                <a:solidFill>
                  <a:schemeClr val="tx1"/>
                </a:solidFill>
                <a:prstDash val="solid"/>
                <a:headEnd type="none" w="med" len="med"/>
                <a:tailEnd type="none" w="med" len="med"/>
              </a:ln>
            </p:spPr>
          </p:sp>
          <p:sp>
            <p:nvSpPr>
              <p:cNvPr id="126046" name="Line 25"/>
              <p:cNvSpPr/>
              <p:nvPr/>
            </p:nvSpPr>
            <p:spPr>
              <a:xfrm>
                <a:off x="3552" y="2212"/>
                <a:ext cx="0" cy="597"/>
              </a:xfrm>
              <a:prstGeom prst="line">
                <a:avLst/>
              </a:prstGeom>
              <a:ln w="25400" cap="flat" cmpd="sng">
                <a:solidFill>
                  <a:schemeClr val="tx1"/>
                </a:solidFill>
                <a:prstDash val="solid"/>
                <a:headEnd type="none" w="med" len="med"/>
                <a:tailEnd type="none" w="med" len="med"/>
              </a:ln>
            </p:spPr>
          </p:sp>
        </p:grpSp>
        <p:sp>
          <p:nvSpPr>
            <p:cNvPr id="126040" name="Rectangle 26"/>
            <p:cNvSpPr/>
            <p:nvPr/>
          </p:nvSpPr>
          <p:spPr>
            <a:xfrm rot="5400000">
              <a:off x="3250" y="2402"/>
              <a:ext cx="406" cy="231"/>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Mux</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26041" name="Rectangle 27"/>
            <p:cNvSpPr/>
            <p:nvPr/>
          </p:nvSpPr>
          <p:spPr>
            <a:xfrm>
              <a:off x="3337" y="2140"/>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0</a:t>
              </a:r>
              <a:endParaRPr lang="zh-CN" altLang="en-US" b="1">
                <a:latin typeface="Times New Roman" panose="02020603050405020304" pitchFamily="18" charset="0"/>
                <a:ea typeface="华文新魏" panose="02010800040101010101" pitchFamily="2" charset="-122"/>
              </a:endParaRPr>
            </a:p>
          </p:txBody>
        </p:sp>
        <p:sp>
          <p:nvSpPr>
            <p:cNvPr id="126042" name="Rectangle 28"/>
            <p:cNvSpPr/>
            <p:nvPr/>
          </p:nvSpPr>
          <p:spPr>
            <a:xfrm>
              <a:off x="3330" y="2658"/>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a:t>
              </a:r>
              <a:endParaRPr lang="zh-CN" altLang="en-US" b="1">
                <a:latin typeface="Times New Roman" panose="02020603050405020304" pitchFamily="18" charset="0"/>
                <a:ea typeface="华文新魏" panose="02010800040101010101" pitchFamily="2" charset="-122"/>
              </a:endParaRPr>
            </a:p>
          </p:txBody>
        </p:sp>
      </p:grpSp>
      <p:grpSp>
        <p:nvGrpSpPr>
          <p:cNvPr id="125972" name="Group 29"/>
          <p:cNvGrpSpPr/>
          <p:nvPr/>
        </p:nvGrpSpPr>
        <p:grpSpPr>
          <a:xfrm>
            <a:off x="2565400" y="3035300"/>
            <a:ext cx="457200" cy="1157288"/>
            <a:chOff x="1824" y="2029"/>
            <a:chExt cx="288" cy="729"/>
          </a:xfrm>
        </p:grpSpPr>
        <p:sp>
          <p:nvSpPr>
            <p:cNvPr id="126031" name="Line 30"/>
            <p:cNvSpPr/>
            <p:nvPr/>
          </p:nvSpPr>
          <p:spPr>
            <a:xfrm>
              <a:off x="1824" y="2029"/>
              <a:ext cx="0" cy="166"/>
            </a:xfrm>
            <a:prstGeom prst="line">
              <a:avLst/>
            </a:prstGeom>
            <a:ln w="25400" cap="flat" cmpd="sng">
              <a:solidFill>
                <a:srgbClr val="0000FF"/>
              </a:solidFill>
              <a:prstDash val="solid"/>
              <a:headEnd type="none" w="med" len="med"/>
              <a:tailEnd type="none" w="med" len="med"/>
            </a:ln>
          </p:spPr>
        </p:sp>
        <p:sp>
          <p:nvSpPr>
            <p:cNvPr id="126032" name="Line 31"/>
            <p:cNvSpPr/>
            <p:nvPr/>
          </p:nvSpPr>
          <p:spPr>
            <a:xfrm>
              <a:off x="1832" y="2029"/>
              <a:ext cx="272" cy="166"/>
            </a:xfrm>
            <a:prstGeom prst="line">
              <a:avLst/>
            </a:prstGeom>
            <a:ln w="25400" cap="flat" cmpd="sng">
              <a:solidFill>
                <a:srgbClr val="0000FF"/>
              </a:solidFill>
              <a:prstDash val="solid"/>
              <a:headEnd type="none" w="med" len="med"/>
              <a:tailEnd type="none" w="med" len="med"/>
            </a:ln>
          </p:spPr>
        </p:sp>
        <p:sp>
          <p:nvSpPr>
            <p:cNvPr id="126033" name="Line 32"/>
            <p:cNvSpPr/>
            <p:nvPr/>
          </p:nvSpPr>
          <p:spPr>
            <a:xfrm>
              <a:off x="1832" y="2211"/>
              <a:ext cx="128" cy="76"/>
            </a:xfrm>
            <a:prstGeom prst="line">
              <a:avLst/>
            </a:prstGeom>
            <a:ln w="25400" cap="flat" cmpd="sng">
              <a:solidFill>
                <a:srgbClr val="0000FF"/>
              </a:solidFill>
              <a:prstDash val="solid"/>
              <a:headEnd type="none" w="med" len="med"/>
              <a:tailEnd type="none" w="med" len="med"/>
            </a:ln>
          </p:spPr>
        </p:sp>
        <p:sp>
          <p:nvSpPr>
            <p:cNvPr id="126034" name="Line 33"/>
            <p:cNvSpPr/>
            <p:nvPr/>
          </p:nvSpPr>
          <p:spPr>
            <a:xfrm>
              <a:off x="1968" y="2303"/>
              <a:ext cx="0" cy="166"/>
            </a:xfrm>
            <a:prstGeom prst="line">
              <a:avLst/>
            </a:prstGeom>
            <a:ln w="25400" cap="flat" cmpd="sng">
              <a:solidFill>
                <a:srgbClr val="0000FF"/>
              </a:solidFill>
              <a:prstDash val="solid"/>
              <a:headEnd type="none" w="med" len="med"/>
              <a:tailEnd type="none" w="med" len="med"/>
            </a:ln>
          </p:spPr>
        </p:sp>
        <p:sp>
          <p:nvSpPr>
            <p:cNvPr id="126035" name="Line 34"/>
            <p:cNvSpPr/>
            <p:nvPr/>
          </p:nvSpPr>
          <p:spPr>
            <a:xfrm>
              <a:off x="2112" y="2211"/>
              <a:ext cx="0" cy="349"/>
            </a:xfrm>
            <a:prstGeom prst="line">
              <a:avLst/>
            </a:prstGeom>
            <a:ln w="25400" cap="flat" cmpd="sng">
              <a:solidFill>
                <a:srgbClr val="0000FF"/>
              </a:solidFill>
              <a:prstDash val="solid"/>
              <a:headEnd type="none" w="med" len="med"/>
              <a:tailEnd type="none" w="med" len="med"/>
            </a:ln>
          </p:spPr>
        </p:sp>
        <p:sp>
          <p:nvSpPr>
            <p:cNvPr id="126036" name="Line 35"/>
            <p:cNvSpPr/>
            <p:nvPr/>
          </p:nvSpPr>
          <p:spPr>
            <a:xfrm flipV="1">
              <a:off x="1832" y="2469"/>
              <a:ext cx="128" cy="107"/>
            </a:xfrm>
            <a:prstGeom prst="line">
              <a:avLst/>
            </a:prstGeom>
            <a:ln w="25400" cap="flat" cmpd="sng">
              <a:solidFill>
                <a:srgbClr val="0000FF"/>
              </a:solidFill>
              <a:prstDash val="solid"/>
              <a:headEnd type="none" w="med" len="med"/>
              <a:tailEnd type="none" w="med" len="med"/>
            </a:ln>
          </p:spPr>
        </p:sp>
        <p:sp>
          <p:nvSpPr>
            <p:cNvPr id="126037" name="Line 36"/>
            <p:cNvSpPr/>
            <p:nvPr/>
          </p:nvSpPr>
          <p:spPr>
            <a:xfrm>
              <a:off x="1824" y="2576"/>
              <a:ext cx="0" cy="166"/>
            </a:xfrm>
            <a:prstGeom prst="line">
              <a:avLst/>
            </a:prstGeom>
            <a:ln w="25400" cap="flat" cmpd="sng">
              <a:solidFill>
                <a:srgbClr val="0000FF"/>
              </a:solidFill>
              <a:prstDash val="solid"/>
              <a:headEnd type="none" w="med" len="med"/>
              <a:tailEnd type="none" w="med" len="med"/>
            </a:ln>
          </p:spPr>
        </p:sp>
        <p:sp>
          <p:nvSpPr>
            <p:cNvPr id="126038" name="Line 37"/>
            <p:cNvSpPr/>
            <p:nvPr/>
          </p:nvSpPr>
          <p:spPr>
            <a:xfrm flipV="1">
              <a:off x="1832" y="2560"/>
              <a:ext cx="272" cy="198"/>
            </a:xfrm>
            <a:prstGeom prst="line">
              <a:avLst/>
            </a:prstGeom>
            <a:ln w="25400" cap="flat" cmpd="sng">
              <a:solidFill>
                <a:srgbClr val="0000FF"/>
              </a:solidFill>
              <a:prstDash val="solid"/>
              <a:headEnd type="none" w="med" len="med"/>
              <a:tailEnd type="none" w="med" len="med"/>
            </a:ln>
          </p:spPr>
        </p:sp>
      </p:grpSp>
      <p:sp>
        <p:nvSpPr>
          <p:cNvPr id="125973" name="Rectangle 38"/>
          <p:cNvSpPr/>
          <p:nvPr/>
        </p:nvSpPr>
        <p:spPr>
          <a:xfrm rot="5400000">
            <a:off x="2482850" y="3476625"/>
            <a:ext cx="809625" cy="368300"/>
          </a:xfrm>
          <a:prstGeom prst="rect">
            <a:avLst/>
          </a:prstGeom>
          <a:noFill/>
          <a:ln w="12700">
            <a:noFill/>
          </a:ln>
        </p:spPr>
        <p:txBody>
          <a:bodyPr wrap="none" lIns="90488" tIns="44450" rIns="90488" bIns="44450">
            <a:spAutoFit/>
          </a:bodyPr>
          <a:p>
            <a:r>
              <a:rPr lang="en-US" altLang="zh-CN" b="1">
                <a:solidFill>
                  <a:srgbClr val="FF0000"/>
                </a:solidFill>
                <a:latin typeface="Times New Roman" panose="02020603050405020304" pitchFamily="18" charset="0"/>
                <a:ea typeface="华文新魏" panose="02010800040101010101" pitchFamily="2" charset="-122"/>
              </a:rPr>
              <a:t>Adder</a:t>
            </a:r>
            <a:endParaRPr lang="en-US" altLang="zh-CN" b="1">
              <a:solidFill>
                <a:srgbClr val="FF0000"/>
              </a:solidFill>
              <a:latin typeface="Times New Roman" panose="02020603050405020304" pitchFamily="18" charset="0"/>
              <a:ea typeface="华文新魏" panose="02010800040101010101" pitchFamily="2" charset="-122"/>
            </a:endParaRPr>
          </a:p>
        </p:txBody>
      </p:sp>
      <p:sp>
        <p:nvSpPr>
          <p:cNvPr id="125974" name="Rectangle 39"/>
          <p:cNvSpPr/>
          <p:nvPr/>
        </p:nvSpPr>
        <p:spPr>
          <a:xfrm>
            <a:off x="1503363" y="3841750"/>
            <a:ext cx="760412" cy="366713"/>
          </a:xfrm>
          <a:prstGeom prst="rect">
            <a:avLst/>
          </a:prstGeom>
          <a:noFill/>
          <a:ln w="12700">
            <a:noFill/>
          </a:ln>
        </p:spPr>
        <p:txBody>
          <a:bodyPr wrap="none" lIns="90488" tIns="44450" rIns="90488" bIns="44450">
            <a:spAutoFit/>
          </a:bodyPr>
          <a:p>
            <a:r>
              <a:rPr lang="zh-CN" altLang="en-US" b="1">
                <a:solidFill>
                  <a:srgbClr val="FF0000"/>
                </a:solidFill>
                <a:latin typeface="Times New Roman" panose="02020603050405020304" pitchFamily="18" charset="0"/>
                <a:ea typeface="华文新魏" panose="02010800040101010101" pitchFamily="2" charset="-122"/>
              </a:rPr>
              <a:t>“1”</a:t>
            </a:r>
            <a:endParaRPr lang="zh-CN" altLang="en-US" b="1">
              <a:solidFill>
                <a:srgbClr val="FF0000"/>
              </a:solidFill>
              <a:latin typeface="Times New Roman" panose="02020603050405020304" pitchFamily="18" charset="0"/>
              <a:ea typeface="华文新魏" panose="02010800040101010101" pitchFamily="2" charset="-122"/>
            </a:endParaRPr>
          </a:p>
        </p:txBody>
      </p:sp>
      <p:grpSp>
        <p:nvGrpSpPr>
          <p:cNvPr id="125975" name="Group 40"/>
          <p:cNvGrpSpPr/>
          <p:nvPr/>
        </p:nvGrpSpPr>
        <p:grpSpPr>
          <a:xfrm>
            <a:off x="985838" y="2570163"/>
            <a:ext cx="582612" cy="2106612"/>
            <a:chOff x="829" y="1736"/>
            <a:chExt cx="367" cy="1327"/>
          </a:xfrm>
        </p:grpSpPr>
        <p:sp>
          <p:nvSpPr>
            <p:cNvPr id="126026" name="Rectangle 41"/>
            <p:cNvSpPr/>
            <p:nvPr/>
          </p:nvSpPr>
          <p:spPr>
            <a:xfrm>
              <a:off x="872" y="1736"/>
              <a:ext cx="176" cy="75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6027" name="Oval 42"/>
            <p:cNvSpPr/>
            <p:nvPr/>
          </p:nvSpPr>
          <p:spPr>
            <a:xfrm>
              <a:off x="920" y="2504"/>
              <a:ext cx="80" cy="8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6028" name="Line 43"/>
            <p:cNvSpPr/>
            <p:nvPr/>
          </p:nvSpPr>
          <p:spPr>
            <a:xfrm>
              <a:off x="960" y="2600"/>
              <a:ext cx="0" cy="224"/>
            </a:xfrm>
            <a:prstGeom prst="line">
              <a:avLst/>
            </a:prstGeom>
            <a:ln w="25400" cap="flat" cmpd="sng">
              <a:solidFill>
                <a:schemeClr val="tx1"/>
              </a:solidFill>
              <a:prstDash val="solid"/>
              <a:headEnd type="none" w="med" len="med"/>
              <a:tailEnd type="none" w="med" len="med"/>
            </a:ln>
          </p:spPr>
        </p:sp>
        <p:sp>
          <p:nvSpPr>
            <p:cNvPr id="126029" name="Rectangle 44"/>
            <p:cNvSpPr/>
            <p:nvPr/>
          </p:nvSpPr>
          <p:spPr>
            <a:xfrm rot="5400000">
              <a:off x="788" y="2003"/>
              <a:ext cx="331" cy="250"/>
            </a:xfrm>
            <a:prstGeom prst="rect">
              <a:avLst/>
            </a:prstGeom>
            <a:noFill/>
            <a:ln w="12700">
              <a:noFill/>
            </a:ln>
          </p:spPr>
          <p:txBody>
            <a:bodyPr wrap="none" lIns="90488" tIns="44450" rIns="90488" bIns="44450">
              <a:spAutoFit/>
            </a:bodyPr>
            <a:p>
              <a:r>
                <a:rPr lang="en-US" altLang="zh-CN" sz="2000" b="1">
                  <a:latin typeface="Times New Roman" panose="02020603050405020304" pitchFamily="18" charset="0"/>
                  <a:ea typeface="华文新魏" panose="02010800040101010101" pitchFamily="2" charset="-122"/>
                </a:rPr>
                <a:t>PC</a:t>
              </a:r>
              <a:endParaRPr lang="en-US" altLang="zh-CN" sz="2000" b="1">
                <a:latin typeface="Times New Roman" panose="02020603050405020304" pitchFamily="18" charset="0"/>
                <a:ea typeface="华文新魏" panose="02010800040101010101" pitchFamily="2" charset="-122"/>
              </a:endParaRPr>
            </a:p>
          </p:txBody>
        </p:sp>
        <p:sp>
          <p:nvSpPr>
            <p:cNvPr id="126030" name="Rectangle 45"/>
            <p:cNvSpPr/>
            <p:nvPr/>
          </p:nvSpPr>
          <p:spPr>
            <a:xfrm>
              <a:off x="855" y="2832"/>
              <a:ext cx="341" cy="231"/>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Clk</a:t>
              </a:r>
              <a:endParaRPr lang="en-US" altLang="zh-CN" b="1">
                <a:solidFill>
                  <a:srgbClr val="0000CC"/>
                </a:solidFill>
                <a:latin typeface="Times New Roman" panose="02020603050405020304" pitchFamily="18" charset="0"/>
                <a:ea typeface="华文新魏" panose="02010800040101010101" pitchFamily="2" charset="-122"/>
              </a:endParaRPr>
            </a:p>
          </p:txBody>
        </p:sp>
      </p:grpSp>
      <p:grpSp>
        <p:nvGrpSpPr>
          <p:cNvPr id="125976" name="Group 46"/>
          <p:cNvGrpSpPr/>
          <p:nvPr/>
        </p:nvGrpSpPr>
        <p:grpSpPr>
          <a:xfrm>
            <a:off x="3846513" y="3644900"/>
            <a:ext cx="457200" cy="1157288"/>
            <a:chOff x="2640" y="2413"/>
            <a:chExt cx="288" cy="729"/>
          </a:xfrm>
        </p:grpSpPr>
        <p:sp>
          <p:nvSpPr>
            <p:cNvPr id="126018" name="Line 47"/>
            <p:cNvSpPr/>
            <p:nvPr/>
          </p:nvSpPr>
          <p:spPr>
            <a:xfrm>
              <a:off x="2640" y="2413"/>
              <a:ext cx="0" cy="166"/>
            </a:xfrm>
            <a:prstGeom prst="line">
              <a:avLst/>
            </a:prstGeom>
            <a:ln w="25400" cap="flat" cmpd="sng">
              <a:solidFill>
                <a:schemeClr val="tx1"/>
              </a:solidFill>
              <a:prstDash val="solid"/>
              <a:headEnd type="none" w="med" len="med"/>
              <a:tailEnd type="none" w="med" len="med"/>
            </a:ln>
          </p:spPr>
        </p:sp>
        <p:sp>
          <p:nvSpPr>
            <p:cNvPr id="126019" name="Line 48"/>
            <p:cNvSpPr/>
            <p:nvPr/>
          </p:nvSpPr>
          <p:spPr>
            <a:xfrm>
              <a:off x="2648" y="2413"/>
              <a:ext cx="272" cy="166"/>
            </a:xfrm>
            <a:prstGeom prst="line">
              <a:avLst/>
            </a:prstGeom>
            <a:ln w="25400" cap="flat" cmpd="sng">
              <a:solidFill>
                <a:schemeClr val="tx1"/>
              </a:solidFill>
              <a:prstDash val="solid"/>
              <a:headEnd type="none" w="med" len="med"/>
              <a:tailEnd type="none" w="med" len="med"/>
            </a:ln>
          </p:spPr>
        </p:sp>
        <p:sp>
          <p:nvSpPr>
            <p:cNvPr id="126020" name="Line 49"/>
            <p:cNvSpPr/>
            <p:nvPr/>
          </p:nvSpPr>
          <p:spPr>
            <a:xfrm>
              <a:off x="2648" y="2595"/>
              <a:ext cx="128" cy="76"/>
            </a:xfrm>
            <a:prstGeom prst="line">
              <a:avLst/>
            </a:prstGeom>
            <a:ln w="25400" cap="flat" cmpd="sng">
              <a:solidFill>
                <a:schemeClr val="tx1"/>
              </a:solidFill>
              <a:prstDash val="solid"/>
              <a:headEnd type="none" w="med" len="med"/>
              <a:tailEnd type="none" w="med" len="med"/>
            </a:ln>
          </p:spPr>
        </p:sp>
        <p:sp>
          <p:nvSpPr>
            <p:cNvPr id="126021" name="Line 50"/>
            <p:cNvSpPr/>
            <p:nvPr/>
          </p:nvSpPr>
          <p:spPr>
            <a:xfrm>
              <a:off x="2784" y="2687"/>
              <a:ext cx="0" cy="166"/>
            </a:xfrm>
            <a:prstGeom prst="line">
              <a:avLst/>
            </a:prstGeom>
            <a:ln w="25400" cap="flat" cmpd="sng">
              <a:solidFill>
                <a:schemeClr val="tx1"/>
              </a:solidFill>
              <a:prstDash val="solid"/>
              <a:headEnd type="none" w="med" len="med"/>
              <a:tailEnd type="none" w="med" len="med"/>
            </a:ln>
          </p:spPr>
        </p:sp>
        <p:sp>
          <p:nvSpPr>
            <p:cNvPr id="126022" name="Line 51"/>
            <p:cNvSpPr/>
            <p:nvPr/>
          </p:nvSpPr>
          <p:spPr>
            <a:xfrm>
              <a:off x="2928" y="2595"/>
              <a:ext cx="0" cy="349"/>
            </a:xfrm>
            <a:prstGeom prst="line">
              <a:avLst/>
            </a:prstGeom>
            <a:ln w="25400" cap="flat" cmpd="sng">
              <a:solidFill>
                <a:schemeClr val="tx1"/>
              </a:solidFill>
              <a:prstDash val="solid"/>
              <a:headEnd type="none" w="med" len="med"/>
              <a:tailEnd type="none" w="med" len="med"/>
            </a:ln>
          </p:spPr>
        </p:sp>
        <p:sp>
          <p:nvSpPr>
            <p:cNvPr id="126023" name="Line 52"/>
            <p:cNvSpPr/>
            <p:nvPr/>
          </p:nvSpPr>
          <p:spPr>
            <a:xfrm flipV="1">
              <a:off x="2648" y="2853"/>
              <a:ext cx="128" cy="107"/>
            </a:xfrm>
            <a:prstGeom prst="line">
              <a:avLst/>
            </a:prstGeom>
            <a:ln w="25400" cap="flat" cmpd="sng">
              <a:solidFill>
                <a:schemeClr val="tx1"/>
              </a:solidFill>
              <a:prstDash val="solid"/>
              <a:headEnd type="none" w="med" len="med"/>
              <a:tailEnd type="none" w="med" len="med"/>
            </a:ln>
          </p:spPr>
        </p:sp>
        <p:sp>
          <p:nvSpPr>
            <p:cNvPr id="126024" name="Line 53"/>
            <p:cNvSpPr/>
            <p:nvPr/>
          </p:nvSpPr>
          <p:spPr>
            <a:xfrm>
              <a:off x="2640" y="2960"/>
              <a:ext cx="0" cy="166"/>
            </a:xfrm>
            <a:prstGeom prst="line">
              <a:avLst/>
            </a:prstGeom>
            <a:ln w="25400" cap="flat" cmpd="sng">
              <a:solidFill>
                <a:schemeClr val="tx1"/>
              </a:solidFill>
              <a:prstDash val="solid"/>
              <a:headEnd type="none" w="med" len="med"/>
              <a:tailEnd type="none" w="med" len="med"/>
            </a:ln>
          </p:spPr>
        </p:sp>
        <p:sp>
          <p:nvSpPr>
            <p:cNvPr id="126025" name="Line 54"/>
            <p:cNvSpPr/>
            <p:nvPr/>
          </p:nvSpPr>
          <p:spPr>
            <a:xfrm flipV="1">
              <a:off x="2648" y="2944"/>
              <a:ext cx="272" cy="198"/>
            </a:xfrm>
            <a:prstGeom prst="line">
              <a:avLst/>
            </a:prstGeom>
            <a:ln w="25400" cap="flat" cmpd="sng">
              <a:solidFill>
                <a:schemeClr val="tx1"/>
              </a:solidFill>
              <a:prstDash val="solid"/>
              <a:headEnd type="none" w="med" len="med"/>
              <a:tailEnd type="none" w="med" len="med"/>
            </a:ln>
          </p:spPr>
        </p:sp>
      </p:grpSp>
      <p:sp>
        <p:nvSpPr>
          <p:cNvPr id="125977" name="Rectangle 55"/>
          <p:cNvSpPr/>
          <p:nvPr/>
        </p:nvSpPr>
        <p:spPr>
          <a:xfrm rot="5400000">
            <a:off x="3776663" y="4041775"/>
            <a:ext cx="809625" cy="368300"/>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Adder</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25978" name="Line 56"/>
          <p:cNvSpPr/>
          <p:nvPr/>
        </p:nvSpPr>
        <p:spPr>
          <a:xfrm>
            <a:off x="3187700" y="4686300"/>
            <a:ext cx="660400" cy="0"/>
          </a:xfrm>
          <a:prstGeom prst="line">
            <a:avLst/>
          </a:prstGeom>
          <a:ln w="25400" cap="flat" cmpd="sng">
            <a:solidFill>
              <a:schemeClr val="tx1"/>
            </a:solidFill>
            <a:prstDash val="solid"/>
            <a:headEnd type="none" w="med" len="med"/>
            <a:tailEnd type="triangle" w="med" len="med"/>
          </a:ln>
        </p:spPr>
      </p:sp>
      <p:sp>
        <p:nvSpPr>
          <p:cNvPr id="125979" name="Rectangle 57"/>
          <p:cNvSpPr/>
          <p:nvPr/>
        </p:nvSpPr>
        <p:spPr>
          <a:xfrm>
            <a:off x="3357563" y="4614863"/>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25980" name="Line 58"/>
          <p:cNvSpPr/>
          <p:nvPr/>
        </p:nvSpPr>
        <p:spPr>
          <a:xfrm flipH="1">
            <a:off x="3397250" y="4621213"/>
            <a:ext cx="88900" cy="139700"/>
          </a:xfrm>
          <a:prstGeom prst="line">
            <a:avLst/>
          </a:prstGeom>
          <a:ln w="12700" cap="flat" cmpd="sng">
            <a:solidFill>
              <a:schemeClr val="tx1"/>
            </a:solidFill>
            <a:prstDash val="solid"/>
            <a:headEnd type="none" w="med" len="med"/>
            <a:tailEnd type="none" w="med" len="med"/>
          </a:ln>
        </p:spPr>
      </p:sp>
      <p:grpSp>
        <p:nvGrpSpPr>
          <p:cNvPr id="125981" name="Group 59"/>
          <p:cNvGrpSpPr/>
          <p:nvPr/>
        </p:nvGrpSpPr>
        <p:grpSpPr>
          <a:xfrm>
            <a:off x="5002213" y="4673600"/>
            <a:ext cx="385762" cy="385763"/>
            <a:chOff x="3359" y="3061"/>
            <a:chExt cx="243" cy="243"/>
          </a:xfrm>
        </p:grpSpPr>
        <p:sp>
          <p:nvSpPr>
            <p:cNvPr id="126013" name="Arc 60"/>
            <p:cNvSpPr/>
            <p:nvPr/>
          </p:nvSpPr>
          <p:spPr>
            <a:xfrm rot="-5400000">
              <a:off x="3371" y="3049"/>
              <a:ext cx="91" cy="115"/>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cap="rnd" cmpd="sng">
              <a:solidFill>
                <a:schemeClr val="tx1">
                  <a:alpha val="100000"/>
                </a:schemeClr>
              </a:solidFill>
              <a:prstDash val="solid"/>
              <a:round/>
              <a:headEnd type="none" w="med" len="med"/>
              <a:tailEnd type="none" w="med" len="med"/>
            </a:ln>
          </p:spPr>
          <p:txBody>
            <a:bodyPr/>
            <a:p>
              <a:endParaRPr lang="zh-CN" altLang="en-US"/>
            </a:p>
          </p:txBody>
        </p:sp>
        <p:sp>
          <p:nvSpPr>
            <p:cNvPr id="126014" name="Arc 61"/>
            <p:cNvSpPr/>
            <p:nvPr/>
          </p:nvSpPr>
          <p:spPr>
            <a:xfrm rot="5400000">
              <a:off x="3499" y="3049"/>
              <a:ext cx="91" cy="115"/>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1" y="21411"/>
                  </a:moveTo>
                  <a:cubicBezTo>
                    <a:pt x="101" y="9647"/>
                    <a:pt x="9599" y="128"/>
                    <a:pt x="21363" y="0"/>
                  </a:cubicBezTo>
                </a:path>
                <a:path w="21599" h="21599" stroke="0">
                  <a:moveTo>
                    <a:pt x="-1" y="21411"/>
                  </a:moveTo>
                  <a:cubicBezTo>
                    <a:pt x="101" y="9647"/>
                    <a:pt x="9599" y="128"/>
                    <a:pt x="21363" y="0"/>
                  </a:cubicBezTo>
                  <a:lnTo>
                    <a:pt x="21599" y="21599"/>
                  </a:lnTo>
                  <a:lnTo>
                    <a:pt x="-1" y="21411"/>
                  </a:lnTo>
                  <a:close/>
                </a:path>
              </a:pathLst>
            </a:custGeom>
            <a:noFill/>
            <a:ln w="25400" cap="rnd" cmpd="sng">
              <a:solidFill>
                <a:schemeClr val="tx1">
                  <a:alpha val="100000"/>
                </a:schemeClr>
              </a:solidFill>
              <a:prstDash val="solid"/>
              <a:round/>
              <a:headEnd type="none" w="med" len="med"/>
              <a:tailEnd type="none" w="med" len="med"/>
            </a:ln>
          </p:spPr>
          <p:txBody>
            <a:bodyPr/>
            <a:p>
              <a:endParaRPr lang="zh-CN" altLang="en-US"/>
            </a:p>
          </p:txBody>
        </p:sp>
        <p:sp>
          <p:nvSpPr>
            <p:cNvPr id="126015" name="Line 62"/>
            <p:cNvSpPr/>
            <p:nvPr/>
          </p:nvSpPr>
          <p:spPr>
            <a:xfrm>
              <a:off x="3360" y="3159"/>
              <a:ext cx="0" cy="137"/>
            </a:xfrm>
            <a:prstGeom prst="line">
              <a:avLst/>
            </a:prstGeom>
            <a:ln w="25400" cap="flat" cmpd="sng">
              <a:solidFill>
                <a:schemeClr val="tx1"/>
              </a:solidFill>
              <a:prstDash val="solid"/>
              <a:headEnd type="none" w="med" len="med"/>
              <a:tailEnd type="none" w="med" len="med"/>
            </a:ln>
          </p:spPr>
        </p:sp>
        <p:sp>
          <p:nvSpPr>
            <p:cNvPr id="126016" name="Line 63"/>
            <p:cNvSpPr/>
            <p:nvPr/>
          </p:nvSpPr>
          <p:spPr>
            <a:xfrm>
              <a:off x="3368" y="3304"/>
              <a:ext cx="224" cy="0"/>
            </a:xfrm>
            <a:prstGeom prst="line">
              <a:avLst/>
            </a:prstGeom>
            <a:ln w="25400" cap="flat" cmpd="sng">
              <a:solidFill>
                <a:schemeClr val="tx1"/>
              </a:solidFill>
              <a:prstDash val="solid"/>
              <a:headEnd type="none" w="med" len="med"/>
              <a:tailEnd type="none" w="med" len="med"/>
            </a:ln>
          </p:spPr>
        </p:sp>
        <p:sp>
          <p:nvSpPr>
            <p:cNvPr id="126017" name="Line 64"/>
            <p:cNvSpPr/>
            <p:nvPr/>
          </p:nvSpPr>
          <p:spPr>
            <a:xfrm>
              <a:off x="3600" y="3159"/>
              <a:ext cx="0" cy="137"/>
            </a:xfrm>
            <a:prstGeom prst="line">
              <a:avLst/>
            </a:prstGeom>
            <a:ln w="25400" cap="flat" cmpd="sng">
              <a:solidFill>
                <a:schemeClr val="tx1"/>
              </a:solidFill>
              <a:prstDash val="solid"/>
              <a:headEnd type="none" w="med" len="med"/>
              <a:tailEnd type="none" w="med" len="med"/>
            </a:ln>
          </p:spPr>
        </p:sp>
      </p:grpSp>
      <p:sp>
        <p:nvSpPr>
          <p:cNvPr id="125982" name="Line 65"/>
          <p:cNvSpPr/>
          <p:nvPr/>
        </p:nvSpPr>
        <p:spPr>
          <a:xfrm flipV="1">
            <a:off x="5194300" y="4375150"/>
            <a:ext cx="0" cy="293688"/>
          </a:xfrm>
          <a:prstGeom prst="line">
            <a:avLst/>
          </a:prstGeom>
          <a:ln w="25400" cap="flat" cmpd="sng">
            <a:solidFill>
              <a:schemeClr val="tx1"/>
            </a:solidFill>
            <a:prstDash val="solid"/>
            <a:headEnd type="none" w="med" len="med"/>
            <a:tailEnd type="none" w="med" len="med"/>
          </a:ln>
        </p:spPr>
      </p:sp>
      <p:sp>
        <p:nvSpPr>
          <p:cNvPr id="125983" name="Line 66"/>
          <p:cNvSpPr/>
          <p:nvPr/>
        </p:nvSpPr>
        <p:spPr>
          <a:xfrm>
            <a:off x="5080000" y="5084763"/>
            <a:ext cx="0" cy="355600"/>
          </a:xfrm>
          <a:prstGeom prst="line">
            <a:avLst/>
          </a:prstGeom>
          <a:ln w="25400" cap="flat" cmpd="sng">
            <a:solidFill>
              <a:schemeClr val="tx1"/>
            </a:solidFill>
            <a:prstDash val="solid"/>
            <a:headEnd type="none" w="med" len="med"/>
            <a:tailEnd type="none" w="med" len="med"/>
          </a:ln>
        </p:spPr>
      </p:sp>
      <p:sp>
        <p:nvSpPr>
          <p:cNvPr id="125984" name="Line 67"/>
          <p:cNvSpPr/>
          <p:nvPr/>
        </p:nvSpPr>
        <p:spPr>
          <a:xfrm>
            <a:off x="5308600" y="5084763"/>
            <a:ext cx="0" cy="660400"/>
          </a:xfrm>
          <a:prstGeom prst="line">
            <a:avLst/>
          </a:prstGeom>
          <a:ln w="25400" cap="flat" cmpd="sng">
            <a:solidFill>
              <a:schemeClr val="tx1"/>
            </a:solidFill>
            <a:prstDash val="solid"/>
            <a:headEnd type="none" w="med" len="med"/>
            <a:tailEnd type="none" w="med" len="med"/>
          </a:ln>
        </p:spPr>
      </p:sp>
      <p:sp>
        <p:nvSpPr>
          <p:cNvPr id="125985" name="Line 68"/>
          <p:cNvSpPr/>
          <p:nvPr/>
        </p:nvSpPr>
        <p:spPr>
          <a:xfrm>
            <a:off x="5321300" y="3776663"/>
            <a:ext cx="203200" cy="0"/>
          </a:xfrm>
          <a:prstGeom prst="line">
            <a:avLst/>
          </a:prstGeom>
          <a:ln w="25400" cap="flat" cmpd="sng">
            <a:solidFill>
              <a:schemeClr val="tx1"/>
            </a:solidFill>
            <a:prstDash val="solid"/>
            <a:headEnd type="none" w="med" len="med"/>
            <a:tailEnd type="none" w="med" len="med"/>
          </a:ln>
        </p:spPr>
      </p:sp>
      <p:sp>
        <p:nvSpPr>
          <p:cNvPr id="125986" name="Line 69"/>
          <p:cNvSpPr/>
          <p:nvPr/>
        </p:nvSpPr>
        <p:spPr>
          <a:xfrm flipV="1">
            <a:off x="5537200" y="2392363"/>
            <a:ext cx="0" cy="1397000"/>
          </a:xfrm>
          <a:prstGeom prst="line">
            <a:avLst/>
          </a:prstGeom>
          <a:ln w="25400" cap="flat" cmpd="sng">
            <a:solidFill>
              <a:schemeClr val="tx1"/>
            </a:solidFill>
            <a:prstDash val="solid"/>
            <a:headEnd type="none" w="med" len="med"/>
            <a:tailEnd type="none" w="med" len="med"/>
          </a:ln>
        </p:spPr>
      </p:sp>
      <p:sp>
        <p:nvSpPr>
          <p:cNvPr id="125987" name="Line 70"/>
          <p:cNvSpPr/>
          <p:nvPr/>
        </p:nvSpPr>
        <p:spPr>
          <a:xfrm flipH="1">
            <a:off x="419100" y="2405063"/>
            <a:ext cx="5130800" cy="0"/>
          </a:xfrm>
          <a:prstGeom prst="line">
            <a:avLst/>
          </a:prstGeom>
          <a:ln w="25400" cap="flat" cmpd="sng">
            <a:solidFill>
              <a:schemeClr val="tx1"/>
            </a:solidFill>
            <a:prstDash val="solid"/>
            <a:headEnd type="none" w="med" len="med"/>
            <a:tailEnd type="none" w="med" len="med"/>
          </a:ln>
        </p:spPr>
      </p:sp>
      <p:sp>
        <p:nvSpPr>
          <p:cNvPr id="125988" name="Line 71"/>
          <p:cNvSpPr/>
          <p:nvPr/>
        </p:nvSpPr>
        <p:spPr>
          <a:xfrm>
            <a:off x="431800" y="2417763"/>
            <a:ext cx="0" cy="736600"/>
          </a:xfrm>
          <a:prstGeom prst="line">
            <a:avLst/>
          </a:prstGeom>
          <a:ln w="25400" cap="flat" cmpd="sng">
            <a:solidFill>
              <a:schemeClr val="tx1"/>
            </a:solidFill>
            <a:prstDash val="solid"/>
            <a:headEnd type="none" w="med" len="med"/>
            <a:tailEnd type="none" w="med" len="med"/>
          </a:ln>
        </p:spPr>
      </p:sp>
      <p:sp>
        <p:nvSpPr>
          <p:cNvPr id="125989" name="Line 72"/>
          <p:cNvSpPr/>
          <p:nvPr/>
        </p:nvSpPr>
        <p:spPr>
          <a:xfrm>
            <a:off x="444500" y="3167063"/>
            <a:ext cx="584200" cy="0"/>
          </a:xfrm>
          <a:prstGeom prst="line">
            <a:avLst/>
          </a:prstGeom>
          <a:ln w="25400" cap="flat" cmpd="sng">
            <a:solidFill>
              <a:schemeClr val="tx1"/>
            </a:solidFill>
            <a:prstDash val="solid"/>
            <a:headEnd type="none" w="med" len="med"/>
            <a:tailEnd type="triangle" w="med" len="med"/>
          </a:ln>
        </p:spPr>
      </p:sp>
      <p:sp>
        <p:nvSpPr>
          <p:cNvPr id="125990" name="Line 73"/>
          <p:cNvSpPr/>
          <p:nvPr/>
        </p:nvSpPr>
        <p:spPr>
          <a:xfrm flipH="1">
            <a:off x="3702050" y="2335213"/>
            <a:ext cx="88900" cy="166687"/>
          </a:xfrm>
          <a:prstGeom prst="line">
            <a:avLst/>
          </a:prstGeom>
          <a:ln w="12700" cap="flat" cmpd="sng">
            <a:solidFill>
              <a:schemeClr val="tx1"/>
            </a:solidFill>
            <a:prstDash val="solid"/>
            <a:headEnd type="none" w="med" len="med"/>
            <a:tailEnd type="none" w="med" len="med"/>
          </a:ln>
        </p:spPr>
      </p:sp>
      <p:sp>
        <p:nvSpPr>
          <p:cNvPr id="125991" name="Rectangle 74"/>
          <p:cNvSpPr/>
          <p:nvPr/>
        </p:nvSpPr>
        <p:spPr>
          <a:xfrm>
            <a:off x="3690938" y="23495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25992" name="Rectangle 75"/>
          <p:cNvSpPr/>
          <p:nvPr/>
        </p:nvSpPr>
        <p:spPr>
          <a:xfrm>
            <a:off x="4221163" y="5353050"/>
            <a:ext cx="995362" cy="396875"/>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ea typeface="华文新魏" panose="02010800040101010101" pitchFamily="2" charset="-122"/>
              </a:rPr>
              <a:t>Branch</a:t>
            </a:r>
            <a:endParaRPr lang="en-US" altLang="zh-CN" sz="2000" b="1">
              <a:solidFill>
                <a:srgbClr val="CC0000"/>
              </a:solidFill>
              <a:latin typeface="Times New Roman" panose="02020603050405020304" pitchFamily="18" charset="0"/>
              <a:ea typeface="华文新魏" panose="02010800040101010101" pitchFamily="2" charset="-122"/>
            </a:endParaRPr>
          </a:p>
        </p:txBody>
      </p:sp>
      <p:sp>
        <p:nvSpPr>
          <p:cNvPr id="125993" name="Rectangle 76"/>
          <p:cNvSpPr/>
          <p:nvPr/>
        </p:nvSpPr>
        <p:spPr>
          <a:xfrm>
            <a:off x="5294313" y="5335588"/>
            <a:ext cx="808037" cy="458787"/>
          </a:xfrm>
          <a:prstGeom prst="rect">
            <a:avLst/>
          </a:prstGeom>
          <a:noFill/>
          <a:ln w="12700">
            <a:noFill/>
          </a:ln>
        </p:spPr>
        <p:txBody>
          <a:bodyPr wrap="none" lIns="90488" tIns="44450" rIns="90488" bIns="44450">
            <a:spAutoFit/>
          </a:bodyPr>
          <a:p>
            <a:r>
              <a:rPr lang="en-US" altLang="zh-CN" sz="2400" b="1">
                <a:solidFill>
                  <a:srgbClr val="FF0000"/>
                </a:solidFill>
                <a:latin typeface="Times New Roman" panose="02020603050405020304" pitchFamily="18" charset="0"/>
                <a:ea typeface="华文新魏" panose="02010800040101010101" pitchFamily="2" charset="-122"/>
              </a:rPr>
              <a:t>Zero</a:t>
            </a:r>
            <a:endParaRPr lang="en-US" altLang="zh-CN" sz="2400" b="1">
              <a:solidFill>
                <a:srgbClr val="FF0000"/>
              </a:solidFill>
              <a:latin typeface="Times New Roman" panose="02020603050405020304" pitchFamily="18" charset="0"/>
              <a:ea typeface="华文新魏" panose="02010800040101010101" pitchFamily="2" charset="-122"/>
            </a:endParaRPr>
          </a:p>
        </p:txBody>
      </p:sp>
      <p:sp>
        <p:nvSpPr>
          <p:cNvPr id="125994" name="Rectangle 77"/>
          <p:cNvSpPr/>
          <p:nvPr/>
        </p:nvSpPr>
        <p:spPr>
          <a:xfrm>
            <a:off x="6759575" y="2646363"/>
            <a:ext cx="1355725" cy="12700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5995" name="Rectangle 78"/>
          <p:cNvSpPr/>
          <p:nvPr/>
        </p:nvSpPr>
        <p:spPr>
          <a:xfrm>
            <a:off x="6721475" y="2633663"/>
            <a:ext cx="13938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Addr&lt;31:2&gt;</a:t>
            </a:r>
            <a:endParaRPr lang="en-US" altLang="zh-CN" b="1">
              <a:latin typeface="Times New Roman" panose="02020603050405020304" pitchFamily="18" charset="0"/>
              <a:ea typeface="华文新魏" panose="02010800040101010101" pitchFamily="2" charset="-122"/>
            </a:endParaRPr>
          </a:p>
        </p:txBody>
      </p:sp>
      <p:sp>
        <p:nvSpPr>
          <p:cNvPr id="125996" name="Rectangle 79"/>
          <p:cNvSpPr/>
          <p:nvPr/>
        </p:nvSpPr>
        <p:spPr>
          <a:xfrm>
            <a:off x="6794500" y="3319463"/>
            <a:ext cx="1285875" cy="588962"/>
          </a:xfrm>
          <a:prstGeom prst="rect">
            <a:avLst/>
          </a:prstGeom>
          <a:noFill/>
          <a:ln w="12700">
            <a:noFill/>
          </a:ln>
        </p:spPr>
        <p:txBody>
          <a:bodyPr wrap="none" lIns="90488" tIns="44450" rIns="90488" bIns="44450">
            <a:spAutoFit/>
          </a:bodyPr>
          <a:p>
            <a:pPr algn="ctr">
              <a:lnSpc>
                <a:spcPct val="90000"/>
              </a:lnSpc>
            </a:pPr>
            <a:r>
              <a:rPr lang="en-US" altLang="zh-CN" b="1">
                <a:solidFill>
                  <a:srgbClr val="0000CC"/>
                </a:solidFill>
                <a:latin typeface="Times New Roman" panose="02020603050405020304" pitchFamily="18" charset="0"/>
                <a:ea typeface="华文新魏" panose="02010800040101010101" pitchFamily="2" charset="-122"/>
              </a:rPr>
              <a:t>Instruction</a:t>
            </a:r>
            <a:endParaRPr lang="en-US" altLang="zh-CN" b="1">
              <a:solidFill>
                <a:srgbClr val="0000CC"/>
              </a:solidFill>
              <a:latin typeface="Times New Roman" panose="02020603050405020304" pitchFamily="18" charset="0"/>
              <a:ea typeface="华文新魏" panose="02010800040101010101" pitchFamily="2" charset="-122"/>
            </a:endParaRPr>
          </a:p>
          <a:p>
            <a:pPr algn="ctr">
              <a:lnSpc>
                <a:spcPct val="90000"/>
              </a:lnSpc>
            </a:pPr>
            <a:r>
              <a:rPr lang="en-US" altLang="zh-CN" b="1">
                <a:solidFill>
                  <a:srgbClr val="0000CC"/>
                </a:solidFill>
                <a:latin typeface="Times New Roman" panose="02020603050405020304" pitchFamily="18" charset="0"/>
                <a:ea typeface="华文新魏" panose="02010800040101010101" pitchFamily="2" charset="-122"/>
              </a:rPr>
              <a:t>Memory</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25997" name="Rectangle 80"/>
          <p:cNvSpPr/>
          <p:nvPr/>
        </p:nvSpPr>
        <p:spPr>
          <a:xfrm>
            <a:off x="6721475" y="2938463"/>
            <a:ext cx="12795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Addr&lt;1:0&gt;</a:t>
            </a:r>
            <a:endParaRPr lang="en-US" altLang="zh-CN" b="1">
              <a:latin typeface="Times New Roman" panose="02020603050405020304" pitchFamily="18" charset="0"/>
              <a:ea typeface="华文新魏" panose="02010800040101010101" pitchFamily="2" charset="-122"/>
            </a:endParaRPr>
          </a:p>
        </p:txBody>
      </p:sp>
      <p:sp>
        <p:nvSpPr>
          <p:cNvPr id="125998" name="Line 81"/>
          <p:cNvSpPr/>
          <p:nvPr/>
        </p:nvSpPr>
        <p:spPr>
          <a:xfrm>
            <a:off x="6083300" y="3090863"/>
            <a:ext cx="660400" cy="0"/>
          </a:xfrm>
          <a:prstGeom prst="line">
            <a:avLst/>
          </a:prstGeom>
          <a:ln w="25400" cap="flat" cmpd="sng">
            <a:solidFill>
              <a:schemeClr val="tx1"/>
            </a:solidFill>
            <a:prstDash val="solid"/>
            <a:headEnd type="none" w="med" len="med"/>
            <a:tailEnd type="triangle" w="med" len="med"/>
          </a:ln>
        </p:spPr>
      </p:sp>
      <p:sp>
        <p:nvSpPr>
          <p:cNvPr id="125999" name="Rectangle 82"/>
          <p:cNvSpPr/>
          <p:nvPr/>
        </p:nvSpPr>
        <p:spPr>
          <a:xfrm>
            <a:off x="5980113" y="3090863"/>
            <a:ext cx="874712" cy="366712"/>
          </a:xfrm>
          <a:prstGeom prst="rect">
            <a:avLst/>
          </a:prstGeom>
          <a:noFill/>
          <a:ln w="12700">
            <a:noFill/>
          </a:ln>
        </p:spPr>
        <p:txBody>
          <a:bodyPr wrap="none" lIns="90488" tIns="44450" rIns="90488" bIns="44450">
            <a:spAutoFit/>
          </a:bodyPr>
          <a:p>
            <a:r>
              <a:rPr lang="zh-CN" altLang="en-US" b="1">
                <a:solidFill>
                  <a:srgbClr val="FF0000"/>
                </a:solidFill>
                <a:latin typeface="Times New Roman" panose="02020603050405020304" pitchFamily="18" charset="0"/>
                <a:ea typeface="华文新魏" panose="02010800040101010101" pitchFamily="2" charset="-122"/>
              </a:rPr>
              <a:t>“00”</a:t>
            </a:r>
            <a:endParaRPr lang="zh-CN" altLang="en-US" b="1">
              <a:solidFill>
                <a:srgbClr val="FF0000"/>
              </a:solidFill>
              <a:latin typeface="Times New Roman" panose="02020603050405020304" pitchFamily="18" charset="0"/>
              <a:ea typeface="华文新魏" panose="02010800040101010101" pitchFamily="2" charset="-122"/>
            </a:endParaRPr>
          </a:p>
        </p:txBody>
      </p:sp>
      <p:sp>
        <p:nvSpPr>
          <p:cNvPr id="126000" name="Line 84"/>
          <p:cNvSpPr/>
          <p:nvPr/>
        </p:nvSpPr>
        <p:spPr>
          <a:xfrm flipV="1">
            <a:off x="7372350" y="4303713"/>
            <a:ext cx="139700" cy="165100"/>
          </a:xfrm>
          <a:prstGeom prst="line">
            <a:avLst/>
          </a:prstGeom>
          <a:ln w="12700" cap="flat" cmpd="sng">
            <a:solidFill>
              <a:schemeClr val="tx1"/>
            </a:solidFill>
            <a:prstDash val="solid"/>
            <a:headEnd type="none" w="med" len="med"/>
            <a:tailEnd type="none" w="med" len="med"/>
          </a:ln>
        </p:spPr>
      </p:sp>
      <p:sp>
        <p:nvSpPr>
          <p:cNvPr id="126001" name="Rectangle 85"/>
          <p:cNvSpPr/>
          <p:nvPr/>
        </p:nvSpPr>
        <p:spPr>
          <a:xfrm>
            <a:off x="7504113" y="4157663"/>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26002" name="Rectangle 86"/>
          <p:cNvSpPr/>
          <p:nvPr/>
        </p:nvSpPr>
        <p:spPr>
          <a:xfrm>
            <a:off x="6465888" y="4621213"/>
            <a:ext cx="197167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Instruction&lt;31:0&gt;</a:t>
            </a:r>
            <a:endParaRPr lang="en-US" altLang="zh-CN" b="1">
              <a:latin typeface="Times New Roman" panose="02020603050405020304" pitchFamily="18" charset="0"/>
              <a:ea typeface="华文新魏" panose="02010800040101010101" pitchFamily="2" charset="-122"/>
            </a:endParaRPr>
          </a:p>
        </p:txBody>
      </p:sp>
      <p:sp>
        <p:nvSpPr>
          <p:cNvPr id="126003" name="Line 87"/>
          <p:cNvSpPr/>
          <p:nvPr/>
        </p:nvSpPr>
        <p:spPr>
          <a:xfrm flipH="1">
            <a:off x="3390900" y="3776663"/>
            <a:ext cx="482600" cy="0"/>
          </a:xfrm>
          <a:prstGeom prst="line">
            <a:avLst/>
          </a:prstGeom>
          <a:ln w="25400" cap="flat" cmpd="sng">
            <a:solidFill>
              <a:schemeClr val="tx1"/>
            </a:solidFill>
            <a:prstDash val="solid"/>
            <a:headEnd type="triangle" w="med" len="med"/>
            <a:tailEnd type="none" w="med" len="med"/>
          </a:ln>
        </p:spPr>
      </p:sp>
      <p:sp>
        <p:nvSpPr>
          <p:cNvPr id="126004" name="Line 88"/>
          <p:cNvSpPr/>
          <p:nvPr/>
        </p:nvSpPr>
        <p:spPr>
          <a:xfrm>
            <a:off x="3403600" y="3408363"/>
            <a:ext cx="0" cy="355600"/>
          </a:xfrm>
          <a:prstGeom prst="line">
            <a:avLst/>
          </a:prstGeom>
          <a:ln w="25400" cap="flat" cmpd="sng">
            <a:solidFill>
              <a:schemeClr val="tx1"/>
            </a:solidFill>
            <a:prstDash val="solid"/>
            <a:headEnd type="none" w="med" len="med"/>
            <a:tailEnd type="none" w="med" len="med"/>
          </a:ln>
        </p:spPr>
      </p:sp>
      <p:sp>
        <p:nvSpPr>
          <p:cNvPr id="126005" name="Line 89"/>
          <p:cNvSpPr/>
          <p:nvPr/>
        </p:nvSpPr>
        <p:spPr>
          <a:xfrm flipH="1">
            <a:off x="2095500" y="2786063"/>
            <a:ext cx="4673600" cy="0"/>
          </a:xfrm>
          <a:prstGeom prst="line">
            <a:avLst/>
          </a:prstGeom>
          <a:ln w="25400" cap="flat" cmpd="sng">
            <a:solidFill>
              <a:schemeClr val="tx1"/>
            </a:solidFill>
            <a:prstDash val="solid"/>
            <a:headEnd type="triangle" w="med" len="med"/>
            <a:tailEnd type="none" w="med" len="med"/>
          </a:ln>
        </p:spPr>
      </p:sp>
      <p:sp>
        <p:nvSpPr>
          <p:cNvPr id="126006" name="Line 90"/>
          <p:cNvSpPr/>
          <p:nvPr/>
        </p:nvSpPr>
        <p:spPr>
          <a:xfrm flipV="1">
            <a:off x="2108200" y="2754313"/>
            <a:ext cx="0" cy="406400"/>
          </a:xfrm>
          <a:prstGeom prst="line">
            <a:avLst/>
          </a:prstGeom>
          <a:ln w="25400" cap="flat" cmpd="sng">
            <a:solidFill>
              <a:schemeClr val="tx1"/>
            </a:solidFill>
            <a:prstDash val="solid"/>
            <a:headEnd type="none" w="med" len="med"/>
            <a:tailEnd type="none" w="med" len="med"/>
          </a:ln>
        </p:spPr>
      </p:sp>
      <p:sp>
        <p:nvSpPr>
          <p:cNvPr id="126007" name="Rectangle 91"/>
          <p:cNvSpPr/>
          <p:nvPr/>
        </p:nvSpPr>
        <p:spPr>
          <a:xfrm>
            <a:off x="346075" y="5072063"/>
            <a:ext cx="197167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Instruction&lt;15:0&gt;</a:t>
            </a:r>
            <a:endParaRPr lang="en-US" altLang="zh-CN" b="1">
              <a:latin typeface="Times New Roman" panose="02020603050405020304" pitchFamily="18" charset="0"/>
              <a:ea typeface="华文新魏" panose="02010800040101010101" pitchFamily="2" charset="-122"/>
            </a:endParaRPr>
          </a:p>
        </p:txBody>
      </p:sp>
      <p:sp>
        <p:nvSpPr>
          <p:cNvPr id="126008" name="Line 92"/>
          <p:cNvSpPr/>
          <p:nvPr/>
        </p:nvSpPr>
        <p:spPr>
          <a:xfrm flipH="1">
            <a:off x="4387850" y="2720975"/>
            <a:ext cx="88900" cy="131763"/>
          </a:xfrm>
          <a:prstGeom prst="line">
            <a:avLst/>
          </a:prstGeom>
          <a:ln w="12700" cap="flat" cmpd="sng">
            <a:solidFill>
              <a:schemeClr val="tx1"/>
            </a:solidFill>
            <a:prstDash val="solid"/>
            <a:headEnd type="none" w="med" len="med"/>
            <a:tailEnd type="none" w="med" len="med"/>
          </a:ln>
        </p:spPr>
      </p:sp>
      <p:sp>
        <p:nvSpPr>
          <p:cNvPr id="126009" name="Rectangle 93"/>
          <p:cNvSpPr/>
          <p:nvPr/>
        </p:nvSpPr>
        <p:spPr>
          <a:xfrm>
            <a:off x="4371975" y="27098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885854" name="Text Box 94"/>
          <p:cNvSpPr txBox="1"/>
          <p:nvPr/>
        </p:nvSpPr>
        <p:spPr>
          <a:xfrm>
            <a:off x="444500" y="5838825"/>
            <a:ext cx="8278813" cy="830263"/>
          </a:xfrm>
          <a:prstGeom prst="rect">
            <a:avLst/>
          </a:prstGeom>
          <a:noFill/>
          <a:ln w="25400" cap="flat" cmpd="sng">
            <a:solidFill>
              <a:srgbClr val="92D050"/>
            </a:solidFill>
            <a:prstDash val="solid"/>
            <a:miter/>
            <a:headEnd type="none" w="med" len="med"/>
            <a:tailEnd type="none" w="med" len="med"/>
          </a:ln>
        </p:spPr>
        <p:txBody>
          <a:bodyPr>
            <a:spAutoFit/>
          </a:bodyPr>
          <a:p>
            <a:r>
              <a:rPr lang="zh-CN" altLang="en-US" sz="2400" b="1">
                <a:solidFill>
                  <a:srgbClr val="0000FF"/>
                </a:solidFill>
                <a:latin typeface="Times New Roman" panose="02020603050405020304" pitchFamily="18" charset="0"/>
                <a:ea typeface="华文新魏" panose="02010800040101010101" pitchFamily="2" charset="-122"/>
              </a:rPr>
              <a:t>注意：先由当前</a:t>
            </a:r>
            <a:r>
              <a:rPr lang="en-US" altLang="zh-CN" sz="2400" b="1">
                <a:solidFill>
                  <a:srgbClr val="0000FF"/>
                </a:solidFill>
                <a:latin typeface="Times New Roman" panose="02020603050405020304" pitchFamily="18" charset="0"/>
                <a:ea typeface="华文新魏" panose="02010800040101010101" pitchFamily="2" charset="-122"/>
              </a:rPr>
              <a:t>PC</a:t>
            </a:r>
            <a:r>
              <a:rPr lang="zh-CN" altLang="en-US" sz="2400" b="1">
                <a:solidFill>
                  <a:srgbClr val="0000FF"/>
                </a:solidFill>
                <a:latin typeface="Times New Roman" panose="02020603050405020304" pitchFamily="18" charset="0"/>
                <a:ea typeface="华文新魏" panose="02010800040101010101" pitchFamily="2" charset="-122"/>
              </a:rPr>
              <a:t>取指令，计算的下条指令地址是在下一个时钟到来后才写入</a:t>
            </a:r>
            <a:r>
              <a:rPr lang="en-US" altLang="zh-CN" sz="2400" b="1">
                <a:solidFill>
                  <a:srgbClr val="0000FF"/>
                </a:solidFill>
                <a:latin typeface="Times New Roman" panose="02020603050405020304" pitchFamily="18" charset="0"/>
                <a:ea typeface="华文新魏" panose="02010800040101010101" pitchFamily="2" charset="-122"/>
              </a:rPr>
              <a:t>PC</a:t>
            </a:r>
            <a:r>
              <a:rPr lang="zh-CN" altLang="en-US" sz="2400" b="1">
                <a:solidFill>
                  <a:srgbClr val="0000FF"/>
                </a:solidFill>
                <a:latin typeface="Times New Roman" panose="02020603050405020304" pitchFamily="18" charset="0"/>
                <a:ea typeface="华文新魏" panose="02010800040101010101" pitchFamily="2" charset="-122"/>
              </a:rPr>
              <a:t>！</a:t>
            </a:r>
            <a:endParaRPr lang="zh-CN" altLang="en-US" sz="2400" b="1">
              <a:solidFill>
                <a:srgbClr val="0000FF"/>
              </a:solidFill>
              <a:latin typeface="Times New Roman" panose="02020603050405020304" pitchFamily="18" charset="0"/>
              <a:ea typeface="华文新魏" panose="02010800040101010101" pitchFamily="2" charset="-122"/>
            </a:endParaRPr>
          </a:p>
        </p:txBody>
      </p:sp>
      <p:sp>
        <p:nvSpPr>
          <p:cNvPr id="885855" name="Text Box 95"/>
          <p:cNvSpPr txBox="1"/>
          <p:nvPr/>
        </p:nvSpPr>
        <p:spPr>
          <a:xfrm>
            <a:off x="5978525" y="5127625"/>
            <a:ext cx="3130550" cy="461963"/>
          </a:xfrm>
          <a:prstGeom prst="rect">
            <a:avLst/>
          </a:prstGeom>
          <a:noFill/>
          <a:ln w="50800">
            <a:noFill/>
          </a:ln>
        </p:spPr>
        <p:txBody>
          <a:bodyPr>
            <a:spAutoFit/>
          </a:bodyPr>
          <a:p>
            <a:pP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 标志位</a:t>
            </a:r>
            <a:r>
              <a:rPr lang="en-US" altLang="zh-CN" sz="2400" b="1">
                <a:solidFill>
                  <a:srgbClr val="0000FF"/>
                </a:solidFill>
                <a:latin typeface="Times New Roman" panose="02020603050405020304" pitchFamily="18" charset="0"/>
                <a:ea typeface="华文新魏" panose="02010800040101010101" pitchFamily="2" charset="-122"/>
              </a:rPr>
              <a:t>ZF</a:t>
            </a:r>
            <a:r>
              <a:rPr lang="zh-CN" altLang="en-US" sz="2400" b="1">
                <a:solidFill>
                  <a:srgbClr val="0000FF"/>
                </a:solidFill>
                <a:latin typeface="Times New Roman" panose="02020603050405020304" pitchFamily="18" charset="0"/>
                <a:ea typeface="华文新魏" panose="02010800040101010101" pitchFamily="2" charset="-122"/>
              </a:rPr>
              <a:t>由</a:t>
            </a:r>
            <a:r>
              <a:rPr lang="en-US" altLang="zh-CN" sz="2400" b="1">
                <a:solidFill>
                  <a:srgbClr val="0000FF"/>
                </a:solidFill>
                <a:latin typeface="Times New Roman" panose="02020603050405020304" pitchFamily="18" charset="0"/>
                <a:ea typeface="华文新魏" panose="02010800040101010101" pitchFamily="2" charset="-122"/>
              </a:rPr>
              <a:t>ALU</a:t>
            </a:r>
            <a:r>
              <a:rPr lang="zh-CN" altLang="en-US" sz="2400" b="1">
                <a:solidFill>
                  <a:srgbClr val="0000FF"/>
                </a:solidFill>
                <a:latin typeface="Times New Roman" panose="02020603050405020304" pitchFamily="18" charset="0"/>
                <a:ea typeface="华文新魏" panose="02010800040101010101" pitchFamily="2" charset="-122"/>
              </a:rPr>
              <a:t>产生</a:t>
            </a:r>
            <a:endParaRPr lang="zh-CN" altLang="en-US" sz="2400" b="1">
              <a:solidFill>
                <a:srgbClr val="0000FF"/>
              </a:solidFill>
              <a:latin typeface="Times New Roman" panose="02020603050405020304" pitchFamily="18" charset="0"/>
              <a:ea typeface="华文新魏" panose="02010800040101010101" pitchFamily="2" charset="-122"/>
            </a:endParaRPr>
          </a:p>
        </p:txBody>
      </p:sp>
      <p:cxnSp>
        <p:nvCxnSpPr>
          <p:cNvPr id="98" name="直接箭头连接符 97"/>
          <p:cNvCxnSpPr>
            <a:stCxn id="125996" idx="2"/>
          </p:cNvCxnSpPr>
          <p:nvPr/>
        </p:nvCxnSpPr>
        <p:spPr>
          <a:xfrm rot="5400000">
            <a:off x="7045325" y="4300538"/>
            <a:ext cx="7842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5855"/>
                                        </p:tgtEl>
                                        <p:attrNameLst>
                                          <p:attrName>style.visibility</p:attrName>
                                        </p:attrNameLst>
                                      </p:cBhvr>
                                      <p:to>
                                        <p:strVal val="visible"/>
                                      </p:to>
                                    </p:set>
                                    <p:animEffect transition="in" filter="blinds(horizontal)">
                                      <p:cBhvr>
                                        <p:cTn id="7" dur="500"/>
                                        <p:tgtEl>
                                          <p:spTgt spid="8858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5854"/>
                                        </p:tgtEl>
                                        <p:attrNameLst>
                                          <p:attrName>style.visibility</p:attrName>
                                        </p:attrNameLst>
                                      </p:cBhvr>
                                      <p:to>
                                        <p:strVal val="visible"/>
                                      </p:to>
                                    </p:set>
                                    <p:animEffect transition="in" filter="blinds(horizontal)">
                                      <p:cBhvr>
                                        <p:cTn id="12" dur="500"/>
                                        <p:tgtEl>
                                          <p:spTgt spid="88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854" grpId="0" animBg="1"/>
      <p:bldP spid="88585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title"/>
          </p:nvPr>
        </p:nvSpPr>
        <p:spPr>
          <a:xfrm>
            <a:off x="785813" y="190500"/>
            <a:ext cx="6775450" cy="358775"/>
          </a:xfrm>
          <a:ln/>
        </p:spPr>
        <p:txBody>
          <a:bodyPr vert="horz" wrap="square" lIns="91440" tIns="45720" rIns="91440" bIns="45720" anchor="b" anchorCtr="0"/>
          <a:p>
            <a:pPr>
              <a:buFont typeface="Wingdings" panose="05000000000000000000" pitchFamily="2" charset="2"/>
              <a:buChar char="Ø"/>
            </a:pPr>
            <a:r>
              <a:rPr lang="zh-CN" altLang="en-US" sz="2000">
                <a:solidFill>
                  <a:srgbClr val="A50021"/>
                </a:solidFill>
                <a:ea typeface="微软雅黑" panose="020B0503020204020204" pitchFamily="34" charset="-122"/>
              </a:rPr>
              <a:t>无条件转移指令</a:t>
            </a:r>
            <a:endParaRPr lang="zh-CN" altLang="en-US" sz="2000">
              <a:solidFill>
                <a:srgbClr val="A50021"/>
              </a:solidFill>
              <a:ea typeface="微软雅黑" panose="020B0503020204020204" pitchFamily="34" charset="-122"/>
            </a:endParaRPr>
          </a:p>
        </p:txBody>
      </p:sp>
      <p:grpSp>
        <p:nvGrpSpPr>
          <p:cNvPr id="128002" name="Group 3"/>
          <p:cNvGrpSpPr/>
          <p:nvPr/>
        </p:nvGrpSpPr>
        <p:grpSpPr>
          <a:xfrm>
            <a:off x="3338513" y="5435600"/>
            <a:ext cx="5770562" cy="946150"/>
            <a:chOff x="1918" y="3360"/>
            <a:chExt cx="3754" cy="596"/>
          </a:xfrm>
        </p:grpSpPr>
        <p:sp>
          <p:nvSpPr>
            <p:cNvPr id="128066" name="Rectangle 4"/>
            <p:cNvSpPr/>
            <p:nvPr/>
          </p:nvSpPr>
          <p:spPr>
            <a:xfrm>
              <a:off x="1983" y="3560"/>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28067" name="Group 5"/>
            <p:cNvGrpSpPr/>
            <p:nvPr/>
          </p:nvGrpSpPr>
          <p:grpSpPr>
            <a:xfrm>
              <a:off x="1979" y="3552"/>
              <a:ext cx="624" cy="212"/>
              <a:chOff x="1979" y="3552"/>
              <a:chExt cx="624" cy="212"/>
            </a:xfrm>
          </p:grpSpPr>
          <p:sp>
            <p:nvSpPr>
              <p:cNvPr id="128075" name="Rectangle 6"/>
              <p:cNvSpPr/>
              <p:nvPr/>
            </p:nvSpPr>
            <p:spPr>
              <a:xfrm>
                <a:off x="1979" y="3556"/>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76" name="Rectangle 7"/>
              <p:cNvSpPr/>
              <p:nvPr/>
            </p:nvSpPr>
            <p:spPr>
              <a:xfrm>
                <a:off x="2161" y="3552"/>
                <a:ext cx="260"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sp>
          <p:nvSpPr>
            <p:cNvPr id="128068" name="Rectangle 8"/>
            <p:cNvSpPr/>
            <p:nvPr/>
          </p:nvSpPr>
          <p:spPr>
            <a:xfrm>
              <a:off x="2611" y="3556"/>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69" name="Rectangle 9"/>
            <p:cNvSpPr/>
            <p:nvPr/>
          </p:nvSpPr>
          <p:spPr>
            <a:xfrm>
              <a:off x="3554" y="3552"/>
              <a:ext cx="930"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target address</a:t>
              </a:r>
              <a:endParaRPr lang="en-US" altLang="zh-CN" sz="1600" b="1">
                <a:latin typeface="Times New Roman" panose="02020603050405020304" pitchFamily="18" charset="0"/>
              </a:endParaRPr>
            </a:p>
          </p:txBody>
        </p:sp>
        <p:sp>
          <p:nvSpPr>
            <p:cNvPr id="128070" name="Rectangle 10"/>
            <p:cNvSpPr/>
            <p:nvPr/>
          </p:nvSpPr>
          <p:spPr>
            <a:xfrm>
              <a:off x="5488" y="3360"/>
              <a:ext cx="18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28071" name="Rectangle 11"/>
            <p:cNvSpPr/>
            <p:nvPr/>
          </p:nvSpPr>
          <p:spPr>
            <a:xfrm>
              <a:off x="2414" y="3360"/>
              <a:ext cx="250"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28072" name="Rectangle 12"/>
            <p:cNvSpPr/>
            <p:nvPr/>
          </p:nvSpPr>
          <p:spPr>
            <a:xfrm>
              <a:off x="1918" y="3360"/>
              <a:ext cx="250"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28073" name="Rectangle 13"/>
            <p:cNvSpPr/>
            <p:nvPr/>
          </p:nvSpPr>
          <p:spPr>
            <a:xfrm>
              <a:off x="2143" y="3744"/>
              <a:ext cx="428"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74" name="Rectangle 14"/>
            <p:cNvSpPr/>
            <p:nvPr/>
          </p:nvSpPr>
          <p:spPr>
            <a:xfrm>
              <a:off x="3816" y="3744"/>
              <a:ext cx="49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28003" name="Group 15"/>
          <p:cNvGrpSpPr/>
          <p:nvPr/>
        </p:nvGrpSpPr>
        <p:grpSpPr>
          <a:xfrm>
            <a:off x="3195638" y="1403350"/>
            <a:ext cx="5830887" cy="946150"/>
            <a:chOff x="1918" y="672"/>
            <a:chExt cx="3701" cy="596"/>
          </a:xfrm>
        </p:grpSpPr>
        <p:grpSp>
          <p:nvGrpSpPr>
            <p:cNvPr id="128031" name="Group 16"/>
            <p:cNvGrpSpPr/>
            <p:nvPr/>
          </p:nvGrpSpPr>
          <p:grpSpPr>
            <a:xfrm>
              <a:off x="1918" y="672"/>
              <a:ext cx="3701" cy="404"/>
              <a:chOff x="1918" y="672"/>
              <a:chExt cx="3701" cy="404"/>
            </a:xfrm>
          </p:grpSpPr>
          <p:grpSp>
            <p:nvGrpSpPr>
              <p:cNvPr id="128038" name="Group 17"/>
              <p:cNvGrpSpPr/>
              <p:nvPr/>
            </p:nvGrpSpPr>
            <p:grpSpPr>
              <a:xfrm>
                <a:off x="1979" y="864"/>
                <a:ext cx="3607" cy="212"/>
                <a:chOff x="1979" y="864"/>
                <a:chExt cx="3607" cy="212"/>
              </a:xfrm>
            </p:grpSpPr>
            <p:sp>
              <p:nvSpPr>
                <p:cNvPr id="128046" name="Rectangle 18"/>
                <p:cNvSpPr/>
                <p:nvPr/>
              </p:nvSpPr>
              <p:spPr>
                <a:xfrm>
                  <a:off x="1983" y="87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28047" name="Group 19"/>
                <p:cNvGrpSpPr/>
                <p:nvPr/>
              </p:nvGrpSpPr>
              <p:grpSpPr>
                <a:xfrm>
                  <a:off x="1979" y="864"/>
                  <a:ext cx="3607" cy="212"/>
                  <a:chOff x="1979" y="864"/>
                  <a:chExt cx="3607" cy="212"/>
                </a:xfrm>
              </p:grpSpPr>
              <p:grpSp>
                <p:nvGrpSpPr>
                  <p:cNvPr id="128048" name="Group 20"/>
                  <p:cNvGrpSpPr/>
                  <p:nvPr/>
                </p:nvGrpSpPr>
                <p:grpSpPr>
                  <a:xfrm>
                    <a:off x="1979" y="864"/>
                    <a:ext cx="624" cy="210"/>
                    <a:chOff x="1979" y="864"/>
                    <a:chExt cx="624" cy="210"/>
                  </a:xfrm>
                </p:grpSpPr>
                <p:sp>
                  <p:nvSpPr>
                    <p:cNvPr id="128064" name="Rectangle 21"/>
                    <p:cNvSpPr/>
                    <p:nvPr/>
                  </p:nvSpPr>
                  <p:spPr>
                    <a:xfrm>
                      <a:off x="1979" y="86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65" name="Rectangle 22"/>
                    <p:cNvSpPr/>
                    <p:nvPr/>
                  </p:nvSpPr>
                  <p:spPr>
                    <a:xfrm>
                      <a:off x="2162" y="864"/>
                      <a:ext cx="251"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28049" name="Group 23"/>
                  <p:cNvGrpSpPr/>
                  <p:nvPr/>
                </p:nvGrpSpPr>
                <p:grpSpPr>
                  <a:xfrm>
                    <a:off x="2611" y="864"/>
                    <a:ext cx="580" cy="210"/>
                    <a:chOff x="2611" y="864"/>
                    <a:chExt cx="580" cy="210"/>
                  </a:xfrm>
                </p:grpSpPr>
                <p:sp>
                  <p:nvSpPr>
                    <p:cNvPr id="128062" name="Rectangle 24"/>
                    <p:cNvSpPr/>
                    <p:nvPr/>
                  </p:nvSpPr>
                  <p:spPr>
                    <a:xfrm>
                      <a:off x="2611"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63" name="Rectangle 25"/>
                    <p:cNvSpPr/>
                    <p:nvPr/>
                  </p:nvSpPr>
                  <p:spPr>
                    <a:xfrm>
                      <a:off x="2776" y="864"/>
                      <a:ext cx="223"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28050" name="Group 26"/>
                  <p:cNvGrpSpPr/>
                  <p:nvPr/>
                </p:nvGrpSpPr>
                <p:grpSpPr>
                  <a:xfrm>
                    <a:off x="3199" y="864"/>
                    <a:ext cx="579" cy="210"/>
                    <a:chOff x="3199" y="864"/>
                    <a:chExt cx="579" cy="210"/>
                  </a:xfrm>
                </p:grpSpPr>
                <p:sp>
                  <p:nvSpPr>
                    <p:cNvPr id="128060" name="Rectangle 27"/>
                    <p:cNvSpPr/>
                    <p:nvPr/>
                  </p:nvSpPr>
                  <p:spPr>
                    <a:xfrm>
                      <a:off x="3199"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61" name="Rectangle 28"/>
                    <p:cNvSpPr/>
                    <p:nvPr/>
                  </p:nvSpPr>
                  <p:spPr>
                    <a:xfrm>
                      <a:off x="3363" y="864"/>
                      <a:ext cx="21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grpSp>
                <p:nvGrpSpPr>
                  <p:cNvPr id="128051" name="Group 29"/>
                  <p:cNvGrpSpPr/>
                  <p:nvPr/>
                </p:nvGrpSpPr>
                <p:grpSpPr>
                  <a:xfrm>
                    <a:off x="3786" y="864"/>
                    <a:ext cx="579" cy="210"/>
                    <a:chOff x="3786" y="864"/>
                    <a:chExt cx="579" cy="210"/>
                  </a:xfrm>
                </p:grpSpPr>
                <p:sp>
                  <p:nvSpPr>
                    <p:cNvPr id="128058" name="Rectangle 30"/>
                    <p:cNvSpPr/>
                    <p:nvPr/>
                  </p:nvSpPr>
                  <p:spPr>
                    <a:xfrm>
                      <a:off x="3786" y="86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59" name="Rectangle 31"/>
                    <p:cNvSpPr/>
                    <p:nvPr/>
                  </p:nvSpPr>
                  <p:spPr>
                    <a:xfrm>
                      <a:off x="3951" y="864"/>
                      <a:ext cx="244"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rd</a:t>
                      </a:r>
                      <a:endParaRPr lang="en-US" altLang="zh-CN" sz="1600" b="1">
                        <a:latin typeface="Times New Roman" panose="02020603050405020304" pitchFamily="18" charset="0"/>
                      </a:endParaRPr>
                    </a:p>
                  </p:txBody>
                </p:sp>
              </p:grpSp>
              <p:grpSp>
                <p:nvGrpSpPr>
                  <p:cNvPr id="128052" name="Group 32"/>
                  <p:cNvGrpSpPr/>
                  <p:nvPr/>
                </p:nvGrpSpPr>
                <p:grpSpPr>
                  <a:xfrm>
                    <a:off x="4373" y="864"/>
                    <a:ext cx="580" cy="212"/>
                    <a:chOff x="4373" y="864"/>
                    <a:chExt cx="580" cy="212"/>
                  </a:xfrm>
                </p:grpSpPr>
                <p:sp>
                  <p:nvSpPr>
                    <p:cNvPr id="128056" name="Rectangle 33"/>
                    <p:cNvSpPr/>
                    <p:nvPr/>
                  </p:nvSpPr>
                  <p:spPr>
                    <a:xfrm>
                      <a:off x="4373" y="86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57" name="Rectangle 34"/>
                    <p:cNvSpPr/>
                    <p:nvPr/>
                  </p:nvSpPr>
                  <p:spPr>
                    <a:xfrm>
                      <a:off x="4448" y="864"/>
                      <a:ext cx="457"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shamt</a:t>
                      </a:r>
                      <a:endParaRPr lang="en-US" altLang="zh-CN" sz="1600" b="1">
                        <a:latin typeface="Times New Roman" panose="02020603050405020304" pitchFamily="18" charset="0"/>
                      </a:endParaRPr>
                    </a:p>
                  </p:txBody>
                </p:sp>
              </p:grpSp>
              <p:grpSp>
                <p:nvGrpSpPr>
                  <p:cNvPr id="128053" name="Group 35"/>
                  <p:cNvGrpSpPr/>
                  <p:nvPr/>
                </p:nvGrpSpPr>
                <p:grpSpPr>
                  <a:xfrm>
                    <a:off x="4961" y="864"/>
                    <a:ext cx="625" cy="210"/>
                    <a:chOff x="4961" y="864"/>
                    <a:chExt cx="625" cy="210"/>
                  </a:xfrm>
                </p:grpSpPr>
                <p:sp>
                  <p:nvSpPr>
                    <p:cNvPr id="128054" name="Rectangle 36"/>
                    <p:cNvSpPr/>
                    <p:nvPr/>
                  </p:nvSpPr>
                  <p:spPr>
                    <a:xfrm>
                      <a:off x="4961" y="868"/>
                      <a:ext cx="62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55" name="Rectangle 37"/>
                    <p:cNvSpPr/>
                    <p:nvPr/>
                  </p:nvSpPr>
                  <p:spPr>
                    <a:xfrm>
                      <a:off x="5144" y="864"/>
                      <a:ext cx="403"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funct</a:t>
                      </a:r>
                      <a:endParaRPr lang="en-US" altLang="zh-CN" sz="1600" b="1">
                        <a:latin typeface="Times New Roman" panose="02020603050405020304" pitchFamily="18" charset="0"/>
                      </a:endParaRPr>
                    </a:p>
                  </p:txBody>
                </p:sp>
              </p:grpSp>
            </p:grpSp>
          </p:grpSp>
          <p:sp>
            <p:nvSpPr>
              <p:cNvPr id="128039" name="Rectangle 38"/>
              <p:cNvSpPr/>
              <p:nvPr/>
            </p:nvSpPr>
            <p:spPr>
              <a:xfrm>
                <a:off x="5438" y="672"/>
                <a:ext cx="181"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28040" name="Rectangle 39"/>
              <p:cNvSpPr/>
              <p:nvPr/>
            </p:nvSpPr>
            <p:spPr>
              <a:xfrm>
                <a:off x="4810" y="672"/>
                <a:ext cx="181"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a:t>
                </a:r>
                <a:endParaRPr lang="zh-CN" altLang="en-US" sz="1600" b="1">
                  <a:latin typeface="Times New Roman" panose="02020603050405020304" pitchFamily="18" charset="0"/>
                </a:endParaRPr>
              </a:p>
            </p:txBody>
          </p:sp>
          <p:sp>
            <p:nvSpPr>
              <p:cNvPr id="128041" name="Rectangle 40"/>
              <p:cNvSpPr/>
              <p:nvPr/>
            </p:nvSpPr>
            <p:spPr>
              <a:xfrm>
                <a:off x="4177" y="672"/>
                <a:ext cx="24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11</a:t>
                </a:r>
                <a:endParaRPr lang="zh-CN" altLang="en-US" sz="1600" b="1">
                  <a:latin typeface="Times New Roman" panose="02020603050405020304" pitchFamily="18" charset="0"/>
                </a:endParaRPr>
              </a:p>
            </p:txBody>
          </p:sp>
          <p:sp>
            <p:nvSpPr>
              <p:cNvPr id="128042" name="Rectangle 41"/>
              <p:cNvSpPr/>
              <p:nvPr/>
            </p:nvSpPr>
            <p:spPr>
              <a:xfrm>
                <a:off x="3591" y="672"/>
                <a:ext cx="24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28043" name="Rectangle 42"/>
              <p:cNvSpPr/>
              <p:nvPr/>
            </p:nvSpPr>
            <p:spPr>
              <a:xfrm>
                <a:off x="3002" y="672"/>
                <a:ext cx="24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28044" name="Rectangle 43"/>
              <p:cNvSpPr/>
              <p:nvPr/>
            </p:nvSpPr>
            <p:spPr>
              <a:xfrm>
                <a:off x="2414" y="672"/>
                <a:ext cx="24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28045" name="Rectangle 44"/>
              <p:cNvSpPr/>
              <p:nvPr/>
            </p:nvSpPr>
            <p:spPr>
              <a:xfrm>
                <a:off x="1918" y="672"/>
                <a:ext cx="244"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grpSp>
        <p:sp>
          <p:nvSpPr>
            <p:cNvPr id="128032" name="Rectangle 45"/>
            <p:cNvSpPr/>
            <p:nvPr/>
          </p:nvSpPr>
          <p:spPr>
            <a:xfrm>
              <a:off x="2143"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33" name="Rectangle 46"/>
            <p:cNvSpPr/>
            <p:nvPr/>
          </p:nvSpPr>
          <p:spPr>
            <a:xfrm>
              <a:off x="5126"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34" name="Rectangle 47"/>
            <p:cNvSpPr/>
            <p:nvPr/>
          </p:nvSpPr>
          <p:spPr>
            <a:xfrm>
              <a:off x="4493"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35" name="Rectangle 48"/>
            <p:cNvSpPr/>
            <p:nvPr/>
          </p:nvSpPr>
          <p:spPr>
            <a:xfrm>
              <a:off x="3906"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36" name="Rectangle 49"/>
            <p:cNvSpPr/>
            <p:nvPr/>
          </p:nvSpPr>
          <p:spPr>
            <a:xfrm>
              <a:off x="3318"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37" name="Rectangle 50"/>
            <p:cNvSpPr/>
            <p:nvPr/>
          </p:nvSpPr>
          <p:spPr>
            <a:xfrm>
              <a:off x="2731" y="1056"/>
              <a:ext cx="417"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grpSp>
        <p:nvGrpSpPr>
          <p:cNvPr id="128004" name="Group 51"/>
          <p:cNvGrpSpPr/>
          <p:nvPr/>
        </p:nvGrpSpPr>
        <p:grpSpPr>
          <a:xfrm>
            <a:off x="3260725" y="2692400"/>
            <a:ext cx="5762625" cy="946150"/>
            <a:chOff x="1918" y="1392"/>
            <a:chExt cx="3703" cy="596"/>
          </a:xfrm>
        </p:grpSpPr>
        <p:sp>
          <p:nvSpPr>
            <p:cNvPr id="128010" name="Rectangle 52"/>
            <p:cNvSpPr/>
            <p:nvPr/>
          </p:nvSpPr>
          <p:spPr>
            <a:xfrm>
              <a:off x="1983" y="1592"/>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28011" name="Group 53"/>
            <p:cNvGrpSpPr/>
            <p:nvPr/>
          </p:nvGrpSpPr>
          <p:grpSpPr>
            <a:xfrm>
              <a:off x="1979" y="1584"/>
              <a:ext cx="624" cy="212"/>
              <a:chOff x="1979" y="1584"/>
              <a:chExt cx="624" cy="212"/>
            </a:xfrm>
          </p:grpSpPr>
          <p:sp>
            <p:nvSpPr>
              <p:cNvPr id="128029" name="Rectangle 54"/>
              <p:cNvSpPr/>
              <p:nvPr/>
            </p:nvSpPr>
            <p:spPr>
              <a:xfrm>
                <a:off x="1979" y="1588"/>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30" name="Rectangle 55"/>
              <p:cNvSpPr/>
              <p:nvPr/>
            </p:nvSpPr>
            <p:spPr>
              <a:xfrm>
                <a:off x="2161" y="1584"/>
                <a:ext cx="256"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op</a:t>
                </a:r>
                <a:endParaRPr lang="en-US" altLang="zh-CN" sz="1600" b="1">
                  <a:latin typeface="Times New Roman" panose="02020603050405020304" pitchFamily="18" charset="0"/>
                </a:endParaRPr>
              </a:p>
            </p:txBody>
          </p:sp>
        </p:grpSp>
        <p:grpSp>
          <p:nvGrpSpPr>
            <p:cNvPr id="128012" name="Group 56"/>
            <p:cNvGrpSpPr/>
            <p:nvPr/>
          </p:nvGrpSpPr>
          <p:grpSpPr>
            <a:xfrm>
              <a:off x="2611" y="1584"/>
              <a:ext cx="580" cy="212"/>
              <a:chOff x="2611" y="1584"/>
              <a:chExt cx="580" cy="212"/>
            </a:xfrm>
          </p:grpSpPr>
          <p:sp>
            <p:nvSpPr>
              <p:cNvPr id="128027" name="Rectangle 57"/>
              <p:cNvSpPr/>
              <p:nvPr/>
            </p:nvSpPr>
            <p:spPr>
              <a:xfrm>
                <a:off x="2611" y="1588"/>
                <a:ext cx="58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28" name="Rectangle 58"/>
              <p:cNvSpPr/>
              <p:nvPr/>
            </p:nvSpPr>
            <p:spPr>
              <a:xfrm>
                <a:off x="2776" y="1584"/>
                <a:ext cx="228" cy="212"/>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rs</a:t>
                </a:r>
                <a:endParaRPr lang="en-US" altLang="zh-CN" sz="1600" b="1">
                  <a:latin typeface="Times New Roman" panose="02020603050405020304" pitchFamily="18" charset="0"/>
                </a:endParaRPr>
              </a:p>
            </p:txBody>
          </p:sp>
        </p:grpSp>
        <p:grpSp>
          <p:nvGrpSpPr>
            <p:cNvPr id="128013" name="Group 59"/>
            <p:cNvGrpSpPr/>
            <p:nvPr/>
          </p:nvGrpSpPr>
          <p:grpSpPr>
            <a:xfrm>
              <a:off x="3199" y="1584"/>
              <a:ext cx="579" cy="210"/>
              <a:chOff x="3199" y="1584"/>
              <a:chExt cx="579" cy="210"/>
            </a:xfrm>
          </p:grpSpPr>
          <p:sp>
            <p:nvSpPr>
              <p:cNvPr id="128025" name="Rectangle 60"/>
              <p:cNvSpPr/>
              <p:nvPr/>
            </p:nvSpPr>
            <p:spPr>
              <a:xfrm>
                <a:off x="3199" y="1588"/>
                <a:ext cx="579"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26" name="Rectangle 61"/>
              <p:cNvSpPr/>
              <p:nvPr/>
            </p:nvSpPr>
            <p:spPr>
              <a:xfrm>
                <a:off x="3363" y="1584"/>
                <a:ext cx="219"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rt</a:t>
                </a:r>
                <a:endParaRPr lang="en-US" altLang="zh-CN" sz="1600" b="1">
                  <a:latin typeface="Times New Roman" panose="02020603050405020304" pitchFamily="18" charset="0"/>
                </a:endParaRPr>
              </a:p>
            </p:txBody>
          </p:sp>
        </p:grpSp>
        <p:sp>
          <p:nvSpPr>
            <p:cNvPr id="128014" name="Rectangle 62"/>
            <p:cNvSpPr/>
            <p:nvPr/>
          </p:nvSpPr>
          <p:spPr>
            <a:xfrm>
              <a:off x="3786" y="1588"/>
              <a:ext cx="1800"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28015" name="Rectangle 63"/>
            <p:cNvSpPr/>
            <p:nvPr/>
          </p:nvSpPr>
          <p:spPr>
            <a:xfrm>
              <a:off x="4289" y="1584"/>
              <a:ext cx="706" cy="210"/>
            </a:xfrm>
            <a:prstGeom prst="rect">
              <a:avLst/>
            </a:prstGeom>
            <a:noFill/>
            <a:ln w="12700">
              <a:noFill/>
            </a:ln>
          </p:spPr>
          <p:txBody>
            <a:bodyPr wrap="none" lIns="90488" tIns="44450" rIns="90488" bIns="44450">
              <a:spAutoFit/>
            </a:bodyPr>
            <a:p>
              <a:r>
                <a:rPr lang="en-US" altLang="zh-CN" sz="1600" b="1">
                  <a:latin typeface="Times New Roman" panose="02020603050405020304" pitchFamily="18" charset="0"/>
                </a:rPr>
                <a:t>immediate</a:t>
              </a:r>
              <a:endParaRPr lang="en-US" altLang="zh-CN" sz="1600" b="1">
                <a:latin typeface="Times New Roman" panose="02020603050405020304" pitchFamily="18" charset="0"/>
              </a:endParaRPr>
            </a:p>
          </p:txBody>
        </p:sp>
        <p:sp>
          <p:nvSpPr>
            <p:cNvPr id="128016" name="Rectangle 64"/>
            <p:cNvSpPr/>
            <p:nvPr/>
          </p:nvSpPr>
          <p:spPr>
            <a:xfrm>
              <a:off x="5439" y="1392"/>
              <a:ext cx="182"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28017" name="Rectangle 65"/>
            <p:cNvSpPr/>
            <p:nvPr/>
          </p:nvSpPr>
          <p:spPr>
            <a:xfrm>
              <a:off x="3590" y="1392"/>
              <a:ext cx="247"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a:t>
              </a:r>
              <a:endParaRPr lang="zh-CN" altLang="en-US" sz="1600" b="1">
                <a:latin typeface="Times New Roman" panose="02020603050405020304" pitchFamily="18" charset="0"/>
              </a:endParaRPr>
            </a:p>
          </p:txBody>
        </p:sp>
        <p:sp>
          <p:nvSpPr>
            <p:cNvPr id="128018" name="Rectangle 66"/>
            <p:cNvSpPr/>
            <p:nvPr/>
          </p:nvSpPr>
          <p:spPr>
            <a:xfrm>
              <a:off x="3002" y="1392"/>
              <a:ext cx="247"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21</a:t>
              </a:r>
              <a:endParaRPr lang="zh-CN" altLang="en-US" sz="1600" b="1">
                <a:latin typeface="Times New Roman" panose="02020603050405020304" pitchFamily="18" charset="0"/>
              </a:endParaRPr>
            </a:p>
          </p:txBody>
        </p:sp>
        <p:sp>
          <p:nvSpPr>
            <p:cNvPr id="128019" name="Rectangle 67"/>
            <p:cNvSpPr/>
            <p:nvPr/>
          </p:nvSpPr>
          <p:spPr>
            <a:xfrm>
              <a:off x="2414" y="1392"/>
              <a:ext cx="247"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28020" name="Rectangle 68"/>
            <p:cNvSpPr/>
            <p:nvPr/>
          </p:nvSpPr>
          <p:spPr>
            <a:xfrm>
              <a:off x="1918" y="1392"/>
              <a:ext cx="247" cy="210"/>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28021" name="Rectangle 69"/>
            <p:cNvSpPr/>
            <p:nvPr/>
          </p:nvSpPr>
          <p:spPr>
            <a:xfrm>
              <a:off x="2143" y="1776"/>
              <a:ext cx="422"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22" name="Rectangle 70"/>
            <p:cNvSpPr/>
            <p:nvPr/>
          </p:nvSpPr>
          <p:spPr>
            <a:xfrm>
              <a:off x="4448" y="1776"/>
              <a:ext cx="488"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16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23" name="Rectangle 71"/>
            <p:cNvSpPr/>
            <p:nvPr/>
          </p:nvSpPr>
          <p:spPr>
            <a:xfrm>
              <a:off x="3318" y="1776"/>
              <a:ext cx="422"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28024" name="Rectangle 72"/>
            <p:cNvSpPr/>
            <p:nvPr/>
          </p:nvSpPr>
          <p:spPr>
            <a:xfrm>
              <a:off x="2731" y="1776"/>
              <a:ext cx="422"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5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128005" name="Rectangle 73"/>
          <p:cNvSpPr>
            <a:spLocks noGrp="1"/>
          </p:cNvSpPr>
          <p:nvPr>
            <p:ph idx="1"/>
          </p:nvPr>
        </p:nvSpPr>
        <p:spPr>
          <a:xfrm>
            <a:off x="242888" y="684213"/>
            <a:ext cx="3529012" cy="5535612"/>
          </a:xfrm>
          <a:ln/>
        </p:spPr>
        <p:txBody>
          <a:bodyPr vert="horz" wrap="square" lIns="63500" tIns="25400" rIns="63500" bIns="25400" anchor="t" anchorCtr="0">
            <a:spAutoFit/>
          </a:bodyPr>
          <a:p>
            <a:pPr marL="342900" indent="-342900">
              <a:spcBef>
                <a:spcPct val="0"/>
              </a:spcBef>
              <a:buNone/>
            </a:pPr>
            <a:r>
              <a:rPr lang="zh-CN" altLang="en-US" sz="2600">
                <a:solidFill>
                  <a:srgbClr val="FF0000"/>
                </a:solidFill>
              </a:rPr>
              <a:t>实现目标</a:t>
            </a:r>
            <a:r>
              <a:rPr lang="en-US" altLang="zh-CN" sz="2600">
                <a:solidFill>
                  <a:srgbClr val="FF0000"/>
                </a:solidFill>
              </a:rPr>
              <a:t>(7</a:t>
            </a:r>
            <a:r>
              <a:rPr lang="zh-CN" altLang="en-US" sz="2600">
                <a:solidFill>
                  <a:srgbClr val="FF0000"/>
                </a:solidFill>
              </a:rPr>
              <a:t>条指令</a:t>
            </a:r>
            <a:r>
              <a:rPr lang="en-US" altLang="zh-CN" sz="2600">
                <a:solidFill>
                  <a:srgbClr val="FF0000"/>
                </a:solidFill>
              </a:rPr>
              <a:t>)</a:t>
            </a:r>
            <a:endParaRPr lang="en-US" altLang="zh-CN" sz="2600">
              <a:solidFill>
                <a:srgbClr val="FF0000"/>
              </a:solidFill>
            </a:endParaRPr>
          </a:p>
          <a:p>
            <a:pPr marL="342900" indent="-342900">
              <a:spcBef>
                <a:spcPct val="0"/>
              </a:spcBef>
            </a:pPr>
            <a:r>
              <a:rPr lang="en-US" altLang="zh-CN" sz="2600">
                <a:solidFill>
                  <a:srgbClr val="6D6D6D"/>
                </a:solidFill>
              </a:rPr>
              <a:t>ADD and Subtract</a:t>
            </a:r>
            <a:endParaRPr lang="en-US" altLang="zh-CN" sz="2600">
              <a:solidFill>
                <a:srgbClr val="6D6D6D"/>
              </a:solidFill>
            </a:endParaRPr>
          </a:p>
          <a:p>
            <a:pPr marL="742950" lvl="1" indent="-285750">
              <a:spcBef>
                <a:spcPct val="0"/>
              </a:spcBef>
            </a:pPr>
            <a:r>
              <a:rPr lang="en-US" altLang="zh-CN" sz="2400">
                <a:solidFill>
                  <a:srgbClr val="6D6D6D"/>
                </a:solidFill>
              </a:rPr>
              <a:t>add rd, rs, rt</a:t>
            </a:r>
            <a:endParaRPr lang="en-US" altLang="zh-CN" sz="2400">
              <a:solidFill>
                <a:srgbClr val="6D6D6D"/>
              </a:solidFill>
            </a:endParaRPr>
          </a:p>
          <a:p>
            <a:pPr marL="742950" lvl="1" indent="-285750">
              <a:spcBef>
                <a:spcPct val="0"/>
              </a:spcBef>
            </a:pPr>
            <a:r>
              <a:rPr lang="en-US" altLang="zh-CN" sz="2400">
                <a:solidFill>
                  <a:srgbClr val="6D6D6D"/>
                </a:solidFill>
              </a:rPr>
              <a:t>sub rd, rs, rt</a:t>
            </a:r>
            <a:endParaRPr lang="en-US" altLang="zh-CN" sz="2400">
              <a:solidFill>
                <a:srgbClr val="6D6D6D"/>
              </a:solidFill>
            </a:endParaRPr>
          </a:p>
          <a:p>
            <a:pPr marL="342900" indent="-342900">
              <a:spcBef>
                <a:spcPct val="0"/>
              </a:spcBef>
            </a:pPr>
            <a:r>
              <a:rPr lang="en-US" altLang="zh-CN" sz="2600">
                <a:solidFill>
                  <a:srgbClr val="6D6D6D"/>
                </a:solidFill>
              </a:rPr>
              <a:t>OR Immediate</a:t>
            </a:r>
            <a:endParaRPr lang="en-US" altLang="zh-CN" sz="2600">
              <a:solidFill>
                <a:srgbClr val="6D6D6D"/>
              </a:solidFill>
            </a:endParaRPr>
          </a:p>
          <a:p>
            <a:pPr marL="742950" lvl="1" indent="-285750">
              <a:spcBef>
                <a:spcPct val="0"/>
              </a:spcBef>
            </a:pPr>
            <a:r>
              <a:rPr lang="en-US" altLang="zh-CN" sz="2400">
                <a:solidFill>
                  <a:srgbClr val="6D6D6D"/>
                </a:solidFill>
              </a:rPr>
              <a:t>ori  rt, rs, imm16</a:t>
            </a:r>
            <a:endParaRPr lang="en-US" altLang="zh-CN" sz="2400">
              <a:solidFill>
                <a:srgbClr val="6D6D6D"/>
              </a:solidFill>
            </a:endParaRPr>
          </a:p>
          <a:p>
            <a:pPr marL="342900" indent="-342900">
              <a:spcBef>
                <a:spcPct val="0"/>
              </a:spcBef>
            </a:pPr>
            <a:r>
              <a:rPr lang="en-US" altLang="zh-CN" sz="2600">
                <a:solidFill>
                  <a:srgbClr val="6D6D6D"/>
                </a:solidFill>
              </a:rPr>
              <a:t>LOAD and STORE</a:t>
            </a:r>
            <a:endParaRPr lang="en-US" altLang="zh-CN" sz="2600">
              <a:solidFill>
                <a:srgbClr val="6D6D6D"/>
              </a:solidFill>
            </a:endParaRPr>
          </a:p>
          <a:p>
            <a:pPr marL="742950" lvl="1" indent="-285750">
              <a:spcBef>
                <a:spcPct val="0"/>
              </a:spcBef>
            </a:pPr>
            <a:r>
              <a:rPr lang="en-US" altLang="zh-CN" sz="2400">
                <a:solidFill>
                  <a:srgbClr val="6D6D6D"/>
                </a:solidFill>
              </a:rPr>
              <a:t>lw rt, rs, imm16</a:t>
            </a:r>
            <a:endParaRPr lang="en-US" altLang="zh-CN" sz="2400">
              <a:solidFill>
                <a:srgbClr val="6D6D6D"/>
              </a:solidFill>
            </a:endParaRPr>
          </a:p>
          <a:p>
            <a:pPr marL="742950" lvl="1" indent="-285750">
              <a:spcBef>
                <a:spcPct val="0"/>
              </a:spcBef>
            </a:pPr>
            <a:r>
              <a:rPr lang="en-US" altLang="zh-CN" sz="2400">
                <a:solidFill>
                  <a:srgbClr val="6D6D6D"/>
                </a:solidFill>
              </a:rPr>
              <a:t>sw rt, rs, imm16</a:t>
            </a:r>
            <a:endParaRPr lang="en-US" altLang="zh-CN" sz="2400">
              <a:solidFill>
                <a:srgbClr val="6D6D6D"/>
              </a:solidFill>
            </a:endParaRPr>
          </a:p>
          <a:p>
            <a:pPr marL="342900" indent="-342900">
              <a:spcBef>
                <a:spcPct val="0"/>
              </a:spcBef>
            </a:pPr>
            <a:r>
              <a:rPr lang="en-US" altLang="zh-CN" sz="2600">
                <a:solidFill>
                  <a:srgbClr val="6D6D6D"/>
                </a:solidFill>
              </a:rPr>
              <a:t>BRANCH</a:t>
            </a:r>
            <a:endParaRPr lang="en-US" altLang="zh-CN" sz="2600">
              <a:solidFill>
                <a:srgbClr val="6D6D6D"/>
              </a:solidFill>
            </a:endParaRPr>
          </a:p>
          <a:p>
            <a:pPr marL="742950" lvl="1" indent="-285750">
              <a:spcBef>
                <a:spcPct val="0"/>
              </a:spcBef>
            </a:pPr>
            <a:r>
              <a:rPr lang="en-US" altLang="zh-CN" sz="2400">
                <a:solidFill>
                  <a:srgbClr val="6D6D6D"/>
                </a:solidFill>
              </a:rPr>
              <a:t>beq rs, rt, imm16</a:t>
            </a:r>
            <a:endParaRPr lang="en-US" altLang="zh-CN" sz="2400">
              <a:solidFill>
                <a:srgbClr val="6D6D6D"/>
              </a:solidFill>
            </a:endParaRPr>
          </a:p>
          <a:p>
            <a:pPr marL="342900" indent="-342900">
              <a:spcBef>
                <a:spcPct val="0"/>
              </a:spcBef>
            </a:pPr>
            <a:r>
              <a:rPr lang="en-US" altLang="zh-CN" sz="2600"/>
              <a:t>JUMP</a:t>
            </a:r>
            <a:endParaRPr lang="en-US" altLang="zh-CN" sz="2600"/>
          </a:p>
          <a:p>
            <a:pPr marL="742950" lvl="1" indent="-285750">
              <a:spcBef>
                <a:spcPct val="0"/>
              </a:spcBef>
            </a:pPr>
            <a:r>
              <a:rPr lang="en-US" altLang="zh-CN" sz="2400"/>
              <a:t>j  target</a:t>
            </a:r>
            <a:endParaRPr lang="en-US" altLang="zh-CN" sz="2400"/>
          </a:p>
        </p:txBody>
      </p:sp>
      <p:sp>
        <p:nvSpPr>
          <p:cNvPr id="889930" name="Text Box 74"/>
          <p:cNvSpPr txBox="1"/>
          <p:nvPr/>
        </p:nvSpPr>
        <p:spPr>
          <a:xfrm>
            <a:off x="3748088" y="4714875"/>
            <a:ext cx="5076825" cy="461963"/>
          </a:xfrm>
          <a:prstGeom prst="rect">
            <a:avLst/>
          </a:prstGeom>
          <a:noFill/>
          <a:ln w="50800">
            <a:noFill/>
          </a:ln>
        </p:spPr>
        <p:txBody>
          <a:bodyPr>
            <a:spAutoFit/>
          </a:bodyPr>
          <a:p>
            <a:pP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Jump</a:t>
            </a:r>
            <a:r>
              <a:rPr lang="zh-CN" altLang="en-US" sz="2400" b="1">
                <a:solidFill>
                  <a:srgbClr val="0000FF"/>
                </a:solidFill>
                <a:latin typeface="Times New Roman" panose="02020603050405020304" pitchFamily="18" charset="0"/>
                <a:ea typeface="华文新魏" panose="02010800040101010101" pitchFamily="2" charset="-122"/>
              </a:rPr>
              <a:t>指令</a:t>
            </a:r>
            <a:r>
              <a:rPr lang="en-US" altLang="zh-CN" sz="2400" b="1">
                <a:solidFill>
                  <a:srgbClr val="0000FF"/>
                </a:solidFill>
                <a:latin typeface="Times New Roman" panose="02020603050405020304" pitchFamily="18" charset="0"/>
                <a:ea typeface="华文新魏" panose="02010800040101010101" pitchFamily="2" charset="-122"/>
              </a:rPr>
              <a:t>(</a:t>
            </a:r>
            <a:r>
              <a:rPr lang="zh-CN" altLang="en-US" sz="2400" b="1">
                <a:solidFill>
                  <a:srgbClr val="0000FF"/>
                </a:solidFill>
                <a:latin typeface="Times New Roman" panose="02020603050405020304" pitchFamily="18" charset="0"/>
                <a:ea typeface="华文新魏" panose="02010800040101010101" pitchFamily="2" charset="-122"/>
              </a:rPr>
              <a:t>无条件转移指令的代表</a:t>
            </a:r>
            <a:r>
              <a:rPr lang="en-US" altLang="zh-CN" sz="2400" b="1">
                <a:solidFill>
                  <a:srgbClr val="0000FF"/>
                </a:solidFill>
                <a:latin typeface="Times New Roman" panose="02020603050405020304" pitchFamily="18" charset="0"/>
                <a:ea typeface="华文新魏" panose="02010800040101010101" pitchFamily="2" charset="-122"/>
              </a:rPr>
              <a:t>)</a:t>
            </a:r>
            <a:endParaRPr lang="en-US" altLang="zh-CN" sz="2400" b="1">
              <a:solidFill>
                <a:srgbClr val="0000FF"/>
              </a:solidFill>
              <a:latin typeface="Times New Roman" panose="02020603050405020304" pitchFamily="18" charset="0"/>
              <a:ea typeface="华文新魏" panose="02010800040101010101" pitchFamily="2" charset="-122"/>
            </a:endParaRPr>
          </a:p>
        </p:txBody>
      </p:sp>
      <p:grpSp>
        <p:nvGrpSpPr>
          <p:cNvPr id="18" name="Group 78"/>
          <p:cNvGrpSpPr/>
          <p:nvPr/>
        </p:nvGrpSpPr>
        <p:grpSpPr>
          <a:xfrm>
            <a:off x="746125" y="5507038"/>
            <a:ext cx="8316913" cy="865187"/>
            <a:chOff x="567" y="3496"/>
            <a:chExt cx="5239" cy="635"/>
          </a:xfrm>
        </p:grpSpPr>
        <p:sp>
          <p:nvSpPr>
            <p:cNvPr id="128008" name="Text Box 76"/>
            <p:cNvSpPr txBox="1"/>
            <p:nvPr/>
          </p:nvSpPr>
          <p:spPr>
            <a:xfrm>
              <a:off x="567" y="3715"/>
              <a:ext cx="1179" cy="247"/>
            </a:xfrm>
            <a:prstGeom prst="rect">
              <a:avLst/>
            </a:prstGeom>
            <a:solidFill>
              <a:srgbClr val="FF99CC">
                <a:alpha val="41960"/>
              </a:srgbClr>
            </a:solidFill>
            <a:ln w="50800">
              <a:noFill/>
            </a:ln>
          </p:spPr>
          <p:txBody>
            <a:bodyPr>
              <a:spAutoFit/>
            </a:bodyPr>
            <a:p>
              <a:pPr>
                <a:spcBef>
                  <a:spcPct val="50000"/>
                </a:spcBef>
              </a:pPr>
              <a:endParaRPr lang="zh-CN" altLang="en-US" sz="1600">
                <a:latin typeface="Times New Roman" panose="02020603050405020304" pitchFamily="18" charset="0"/>
              </a:endParaRPr>
            </a:p>
          </p:txBody>
        </p:sp>
        <p:sp>
          <p:nvSpPr>
            <p:cNvPr id="128009" name="Rectangle 77"/>
            <p:cNvSpPr/>
            <p:nvPr/>
          </p:nvSpPr>
          <p:spPr>
            <a:xfrm>
              <a:off x="2154" y="3496"/>
              <a:ext cx="3652" cy="635"/>
            </a:xfrm>
            <a:prstGeom prst="rect">
              <a:avLst/>
            </a:prstGeom>
            <a:solidFill>
              <a:srgbClr val="FF99CC">
                <a:alpha val="34901"/>
              </a:srgbClr>
            </a:solidFill>
            <a:ln w="50800">
              <a:noFill/>
            </a:ln>
          </p:spPr>
          <p:txBody>
            <a:bodyPr wrap="none" anchor="ctr" anchorCtr="0"/>
            <a:p>
              <a:pPr eaLnBrk="1" hangingPunct="1"/>
              <a:endParaRPr lang="zh-CN" altLang="en-US">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9930"/>
                                        </p:tgtEl>
                                        <p:attrNameLst>
                                          <p:attrName>style.visibility</p:attrName>
                                        </p:attrNameLst>
                                      </p:cBhvr>
                                      <p:to>
                                        <p:strVal val="visible"/>
                                      </p:to>
                                    </p:set>
                                    <p:animEffect transition="in" filter="blinds(horizontal)">
                                      <p:cBhvr>
                                        <p:cTn id="7" dur="500"/>
                                        <p:tgtEl>
                                          <p:spTgt spid="8899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9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1906" name="Rectangle 2"/>
          <p:cNvSpPr>
            <a:spLocks noGrp="1" noChangeArrowheads="1"/>
          </p:cNvSpPr>
          <p:nvPr>
            <p:ph type="title"/>
          </p:nvPr>
        </p:nvSpPr>
        <p:spPr>
          <a:xfrm>
            <a:off x="825500" y="309563"/>
            <a:ext cx="5318125" cy="239713"/>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4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rPr>
              <a:t>RTL: The Jump Instruction</a:t>
            </a:r>
            <a:endParaRPr kumimoji="0" lang="en-US" altLang="zh-CN" sz="2400" b="1" i="0" u="none" strike="noStrike" kern="1200" cap="none" spc="0" normalizeH="0" baseline="0" noProof="0" dirty="0">
              <a:ln>
                <a:noFill/>
              </a:ln>
              <a:solidFill>
                <a:srgbClr val="A50021"/>
              </a:solidFill>
              <a:effectLst/>
              <a:uLnTx/>
              <a:uFillTx/>
              <a:latin typeface="Weibei SC" charset="-122"/>
              <a:ea typeface="微软雅黑" panose="020B0503020204020204" pitchFamily="34" charset="-122"/>
              <a:cs typeface="+mn-cs"/>
            </a:endParaRPr>
          </a:p>
        </p:txBody>
      </p:sp>
      <p:sp>
        <p:nvSpPr>
          <p:cNvPr id="891907" name="Rectangle 3"/>
          <p:cNvSpPr>
            <a:spLocks noGrp="1"/>
          </p:cNvSpPr>
          <p:nvPr>
            <p:ph idx="1"/>
          </p:nvPr>
        </p:nvSpPr>
        <p:spPr>
          <a:xfrm>
            <a:off x="250825" y="714375"/>
            <a:ext cx="8675688" cy="1965325"/>
          </a:xfrm>
          <a:ln/>
        </p:spPr>
        <p:txBody>
          <a:bodyPr vert="horz" wrap="square" lIns="63500" tIns="25400" rIns="63500" bIns="25400" anchor="t" anchorCtr="0">
            <a:spAutoFit/>
          </a:bodyPr>
          <a:p>
            <a:r>
              <a:rPr lang="en-US" altLang="zh-CN" sz="2800"/>
              <a:t>j</a:t>
            </a:r>
            <a:r>
              <a:rPr lang="zh-CN" altLang="en-US" sz="2800"/>
              <a:t> </a:t>
            </a:r>
            <a:r>
              <a:rPr lang="en-US" altLang="zh-CN" sz="2800"/>
              <a:t>target</a:t>
            </a:r>
            <a:endParaRPr lang="en-US" altLang="zh-CN" sz="2800"/>
          </a:p>
          <a:p>
            <a:pPr lvl="1"/>
            <a:endParaRPr lang="en-US" altLang="zh-CN" sz="2400"/>
          </a:p>
          <a:p>
            <a:pPr lvl="1">
              <a:buClr>
                <a:schemeClr val="tx2"/>
              </a:buClr>
            </a:pPr>
            <a:r>
              <a:rPr lang="en-US" altLang="zh-CN" sz="2400">
                <a:solidFill>
                  <a:srgbClr val="FF0000"/>
                </a:solidFill>
              </a:rPr>
              <a:t>M[PC]</a:t>
            </a:r>
            <a:r>
              <a:rPr lang="zh-CN" altLang="en-US" sz="2400">
                <a:solidFill>
                  <a:srgbClr val="FF0000"/>
                </a:solidFill>
              </a:rPr>
              <a:t>：</a:t>
            </a:r>
            <a:r>
              <a:rPr lang="zh-CN" altLang="en-US" sz="2400"/>
              <a:t>取指令</a:t>
            </a:r>
            <a:r>
              <a:rPr lang="en-US" altLang="zh-CN" sz="2400"/>
              <a:t>(</a:t>
            </a:r>
            <a:r>
              <a:rPr lang="zh-CN" altLang="en-US" sz="2400"/>
              <a:t>公共操作，取指部件完成</a:t>
            </a:r>
            <a:r>
              <a:rPr lang="en-US" altLang="zh-CN" sz="2400"/>
              <a:t>)</a:t>
            </a:r>
            <a:endParaRPr lang="en-US" altLang="zh-CN" sz="2400"/>
          </a:p>
          <a:p>
            <a:pPr lvl="1">
              <a:buClr>
                <a:schemeClr val="tx2"/>
              </a:buClr>
            </a:pPr>
            <a:r>
              <a:rPr lang="en-US" altLang="zh-CN" sz="2400">
                <a:solidFill>
                  <a:srgbClr val="FF0000"/>
                </a:solidFill>
              </a:rPr>
              <a:t>PC&lt;31:2&gt; </a:t>
            </a:r>
            <a:r>
              <a:rPr lang="en-US" altLang="zh-CN" sz="2400">
                <a:solidFill>
                  <a:srgbClr val="FF0000"/>
                </a:solidFill>
                <a:sym typeface="Wingdings" panose="05000000000000000000" pitchFamily="2" charset="2"/>
              </a:rPr>
              <a:t>←</a:t>
            </a:r>
            <a:r>
              <a:rPr lang="en-US" altLang="zh-CN" sz="2400">
                <a:solidFill>
                  <a:srgbClr val="FF0000"/>
                </a:solidFill>
              </a:rPr>
              <a:t> PC&lt;31:28&gt; </a:t>
            </a:r>
            <a:r>
              <a:rPr lang="zh-CN" altLang="en-US" sz="2400">
                <a:solidFill>
                  <a:srgbClr val="FF0000"/>
                </a:solidFill>
              </a:rPr>
              <a:t>串接  </a:t>
            </a:r>
            <a:r>
              <a:rPr lang="en-US" altLang="zh-CN" sz="2400">
                <a:solidFill>
                  <a:srgbClr val="FF0000"/>
                </a:solidFill>
              </a:rPr>
              <a:t>target&lt;25:0&gt;</a:t>
            </a:r>
            <a:r>
              <a:rPr lang="zh-CN" altLang="en-US" sz="2400">
                <a:solidFill>
                  <a:srgbClr val="FF0000"/>
                </a:solidFill>
              </a:rPr>
              <a:t>：</a:t>
            </a:r>
            <a:r>
              <a:rPr lang="zh-CN" altLang="en-US" sz="2400"/>
              <a:t>计算目标地址</a:t>
            </a:r>
            <a:endParaRPr lang="zh-CN" altLang="en-US" sz="2400"/>
          </a:p>
        </p:txBody>
      </p:sp>
      <p:grpSp>
        <p:nvGrpSpPr>
          <p:cNvPr id="130051" name="Group 4"/>
          <p:cNvGrpSpPr/>
          <p:nvPr/>
        </p:nvGrpSpPr>
        <p:grpSpPr>
          <a:xfrm>
            <a:off x="2339975" y="620713"/>
            <a:ext cx="5902325" cy="946150"/>
            <a:chOff x="1102" y="576"/>
            <a:chExt cx="3718" cy="596"/>
          </a:xfrm>
        </p:grpSpPr>
        <p:sp>
          <p:nvSpPr>
            <p:cNvPr id="130072" name="Rectangle 5"/>
            <p:cNvSpPr/>
            <p:nvPr/>
          </p:nvSpPr>
          <p:spPr>
            <a:xfrm>
              <a:off x="1167" y="776"/>
              <a:ext cx="3599" cy="176"/>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grpSp>
          <p:nvGrpSpPr>
            <p:cNvPr id="130073" name="Group 6"/>
            <p:cNvGrpSpPr/>
            <p:nvPr/>
          </p:nvGrpSpPr>
          <p:grpSpPr>
            <a:xfrm>
              <a:off x="1163" y="747"/>
              <a:ext cx="624" cy="231"/>
              <a:chOff x="1163" y="747"/>
              <a:chExt cx="624" cy="231"/>
            </a:xfrm>
          </p:grpSpPr>
          <p:sp>
            <p:nvSpPr>
              <p:cNvPr id="130081" name="Rectangle 7"/>
              <p:cNvSpPr/>
              <p:nvPr/>
            </p:nvSpPr>
            <p:spPr>
              <a:xfrm>
                <a:off x="1163" y="772"/>
                <a:ext cx="624"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0082" name="Rectangle 8"/>
              <p:cNvSpPr/>
              <p:nvPr/>
            </p:nvSpPr>
            <p:spPr>
              <a:xfrm>
                <a:off x="1352" y="747"/>
                <a:ext cx="269"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op</a:t>
                </a:r>
                <a:endParaRPr lang="en-US" altLang="zh-CN" b="1">
                  <a:latin typeface="Times New Roman" panose="02020603050405020304" pitchFamily="18" charset="0"/>
                </a:endParaRPr>
              </a:p>
            </p:txBody>
          </p:sp>
        </p:grpSp>
        <p:sp>
          <p:nvSpPr>
            <p:cNvPr id="130074" name="Rectangle 9"/>
            <p:cNvSpPr/>
            <p:nvPr/>
          </p:nvSpPr>
          <p:spPr>
            <a:xfrm>
              <a:off x="1795" y="772"/>
              <a:ext cx="2975" cy="184"/>
            </a:xfrm>
            <a:prstGeom prst="rect">
              <a:avLst/>
            </a:prstGeom>
            <a:noFill/>
            <a:ln w="127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0075" name="Rectangle 10"/>
            <p:cNvSpPr/>
            <p:nvPr/>
          </p:nvSpPr>
          <p:spPr>
            <a:xfrm>
              <a:off x="2731" y="754"/>
              <a:ext cx="997"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rPr>
                <a:t>target address</a:t>
              </a:r>
              <a:endParaRPr lang="en-US" altLang="zh-CN" b="1">
                <a:latin typeface="Times New Roman" panose="02020603050405020304" pitchFamily="18" charset="0"/>
              </a:endParaRPr>
            </a:p>
          </p:txBody>
        </p:sp>
        <p:sp>
          <p:nvSpPr>
            <p:cNvPr id="130076" name="Rectangle 11"/>
            <p:cNvSpPr/>
            <p:nvPr/>
          </p:nvSpPr>
          <p:spPr>
            <a:xfrm>
              <a:off x="4640" y="576"/>
              <a:ext cx="180"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0</a:t>
              </a:r>
              <a:endParaRPr lang="zh-CN" altLang="en-US" sz="1600" b="1">
                <a:latin typeface="Times New Roman" panose="02020603050405020304" pitchFamily="18" charset="0"/>
              </a:endParaRPr>
            </a:p>
          </p:txBody>
        </p:sp>
        <p:sp>
          <p:nvSpPr>
            <p:cNvPr id="130077" name="Rectangle 12"/>
            <p:cNvSpPr/>
            <p:nvPr/>
          </p:nvSpPr>
          <p:spPr>
            <a:xfrm>
              <a:off x="1598" y="57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a:t>
              </a:r>
              <a:endParaRPr lang="zh-CN" altLang="en-US" sz="1600" b="1">
                <a:latin typeface="Times New Roman" panose="02020603050405020304" pitchFamily="18" charset="0"/>
              </a:endParaRPr>
            </a:p>
          </p:txBody>
        </p:sp>
        <p:sp>
          <p:nvSpPr>
            <p:cNvPr id="130078" name="Rectangle 13"/>
            <p:cNvSpPr/>
            <p:nvPr/>
          </p:nvSpPr>
          <p:spPr>
            <a:xfrm>
              <a:off x="1102" y="576"/>
              <a:ext cx="24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31</a:t>
              </a:r>
              <a:endParaRPr lang="zh-CN" altLang="en-US" sz="1600" b="1">
                <a:latin typeface="Times New Roman" panose="02020603050405020304" pitchFamily="18" charset="0"/>
              </a:endParaRPr>
            </a:p>
          </p:txBody>
        </p:sp>
        <p:sp>
          <p:nvSpPr>
            <p:cNvPr id="130079" name="Rectangle 14"/>
            <p:cNvSpPr/>
            <p:nvPr/>
          </p:nvSpPr>
          <p:spPr>
            <a:xfrm>
              <a:off x="1327" y="960"/>
              <a:ext cx="414"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sp>
          <p:nvSpPr>
            <p:cNvPr id="130080" name="Rectangle 15"/>
            <p:cNvSpPr/>
            <p:nvPr/>
          </p:nvSpPr>
          <p:spPr>
            <a:xfrm>
              <a:off x="3000" y="960"/>
              <a:ext cx="479" cy="212"/>
            </a:xfrm>
            <a:prstGeom prst="rect">
              <a:avLst/>
            </a:prstGeom>
            <a:noFill/>
            <a:ln w="12700">
              <a:noFill/>
            </a:ln>
          </p:spPr>
          <p:txBody>
            <a:bodyPr wrap="none" lIns="90488" tIns="44450" rIns="90488" bIns="44450">
              <a:spAutoFit/>
            </a:bodyPr>
            <a:p>
              <a:r>
                <a:rPr lang="zh-CN" altLang="en-US" sz="1600" b="1">
                  <a:latin typeface="Times New Roman" panose="02020603050405020304" pitchFamily="18" charset="0"/>
                </a:rPr>
                <a:t>26 </a:t>
              </a:r>
              <a:r>
                <a:rPr lang="en-US" altLang="zh-CN" sz="1600" b="1">
                  <a:latin typeface="Times New Roman" panose="02020603050405020304" pitchFamily="18" charset="0"/>
                </a:rPr>
                <a:t>bits</a:t>
              </a:r>
              <a:endParaRPr lang="en-US" altLang="zh-CN" sz="1600" b="1">
                <a:latin typeface="Times New Roman" panose="02020603050405020304" pitchFamily="18" charset="0"/>
              </a:endParaRPr>
            </a:p>
          </p:txBody>
        </p:sp>
      </p:grpSp>
      <p:sp>
        <p:nvSpPr>
          <p:cNvPr id="891920" name="Text Box 16"/>
          <p:cNvSpPr txBox="1"/>
          <p:nvPr/>
        </p:nvSpPr>
        <p:spPr>
          <a:xfrm>
            <a:off x="682625" y="5116513"/>
            <a:ext cx="5113338" cy="904875"/>
          </a:xfrm>
          <a:prstGeom prst="rect">
            <a:avLst/>
          </a:prstGeom>
          <a:noFill/>
          <a:ln w="25400">
            <a:noFill/>
          </a:ln>
        </p:spPr>
        <p:txBody>
          <a:bodyPr>
            <a:spAutoFit/>
          </a:bodyPr>
          <a:p>
            <a:pPr>
              <a:lnSpc>
                <a:spcPct val="110000"/>
              </a:lnSpc>
              <a:spcBef>
                <a:spcPts val="1200"/>
              </a:spcBef>
            </a:pPr>
            <a:r>
              <a:rPr lang="zh-CN" altLang="en-US" sz="2400" b="1">
                <a:latin typeface="Times New Roman" panose="02020603050405020304" pitchFamily="18" charset="0"/>
                <a:ea typeface="华文新魏" panose="02010800040101010101" pitchFamily="2" charset="-122"/>
              </a:rPr>
              <a:t>问题</a:t>
            </a:r>
            <a:r>
              <a:rPr lang="en-US" altLang="zh-CN" sz="2400" b="1">
                <a:latin typeface="Times New Roman" panose="02020603050405020304" pitchFamily="18" charset="0"/>
                <a:ea typeface="华文新魏" panose="02010800040101010101" pitchFamily="2" charset="-122"/>
              </a:rPr>
              <a:t>2</a:t>
            </a:r>
            <a:r>
              <a:rPr lang="zh-CN" altLang="en-US" sz="2400" b="1">
                <a:latin typeface="Times New Roman" panose="02020603050405020304" pitchFamily="18" charset="0"/>
                <a:ea typeface="华文新魏" panose="02010800040101010101" pitchFamily="2" charset="-122"/>
              </a:rPr>
              <a:t>：应在原数据通路上加哪些元件和连线？需要什么样的控制信号？</a:t>
            </a:r>
            <a:endParaRPr lang="zh-CN" altLang="en-US" sz="2400" b="1">
              <a:latin typeface="Times New Roman" panose="02020603050405020304" pitchFamily="18" charset="0"/>
              <a:ea typeface="华文新魏" panose="02010800040101010101" pitchFamily="2" charset="-122"/>
            </a:endParaRPr>
          </a:p>
        </p:txBody>
      </p:sp>
      <p:sp>
        <p:nvSpPr>
          <p:cNvPr id="891921" name="Text Box 17"/>
          <p:cNvSpPr txBox="1"/>
          <p:nvPr/>
        </p:nvSpPr>
        <p:spPr>
          <a:xfrm>
            <a:off x="647700" y="2871788"/>
            <a:ext cx="5327650" cy="1384300"/>
          </a:xfrm>
          <a:prstGeom prst="rect">
            <a:avLst/>
          </a:prstGeom>
          <a:noFill/>
          <a:ln w="50800">
            <a:noFill/>
          </a:ln>
        </p:spPr>
        <p:txBody>
          <a:bodyPr>
            <a:spAutoFit/>
          </a:bodyPr>
          <a:p>
            <a:pPr>
              <a:lnSpc>
                <a:spcPct val="110000"/>
              </a:lnSpc>
              <a:spcBef>
                <a:spcPct val="20000"/>
              </a:spcBef>
              <a:buNone/>
            </a:pPr>
            <a:r>
              <a:rPr lang="zh-CN" altLang="en-US" sz="2400" b="1">
                <a:latin typeface="Times New Roman" panose="02020603050405020304" pitchFamily="18" charset="0"/>
                <a:ea typeface="华文新魏" panose="02010800040101010101" pitchFamily="2" charset="-122"/>
              </a:rPr>
              <a:t>问题</a:t>
            </a:r>
            <a:r>
              <a:rPr lang="en-US" altLang="zh-CN" sz="2400" b="1">
                <a:latin typeface="Times New Roman" panose="02020603050405020304" pitchFamily="18" charset="0"/>
                <a:ea typeface="华文新魏" panose="02010800040101010101" pitchFamily="2" charset="-122"/>
              </a:rPr>
              <a:t>1</a:t>
            </a:r>
            <a:r>
              <a:rPr lang="zh-CN" altLang="en-US" sz="2400" b="1">
                <a:latin typeface="Times New Roman" panose="02020603050405020304" pitchFamily="18" charset="0"/>
                <a:ea typeface="华文新魏" panose="02010800040101010101" pitchFamily="2" charset="-122"/>
              </a:rPr>
              <a:t>：跳转指令的转移范围有多大？</a:t>
            </a:r>
            <a:endParaRPr lang="zh-CN" altLang="en-US" sz="2400" b="1">
              <a:latin typeface="Times New Roman" panose="02020603050405020304" pitchFamily="18" charset="0"/>
              <a:ea typeface="华文新魏" panose="02010800040101010101" pitchFamily="2" charset="-122"/>
            </a:endParaRPr>
          </a:p>
          <a:p>
            <a:pPr>
              <a:lnSpc>
                <a:spcPct val="110000"/>
              </a:lnSpc>
              <a:spcBef>
                <a:spcPct val="20000"/>
              </a:spcBef>
              <a:buNone/>
            </a:pPr>
            <a:r>
              <a:rPr lang="zh-CN" altLang="en-US" sz="2400" b="1">
                <a:latin typeface="Times New Roman" panose="02020603050405020304" pitchFamily="18" charset="0"/>
                <a:ea typeface="华文新魏" panose="02010800040101010101" pitchFamily="2" charset="-122"/>
              </a:rPr>
              <a:t>是当前指令前后的</a:t>
            </a:r>
            <a:r>
              <a:rPr lang="en-US" altLang="zh-CN" sz="2400" b="1">
                <a:latin typeface="Times New Roman" panose="02020603050405020304" pitchFamily="18" charset="0"/>
                <a:ea typeface="华文新魏" panose="02010800040101010101" pitchFamily="2" charset="-122"/>
              </a:rPr>
              <a:t>0x(PC&lt;31:28&gt;) 0000000~0xFFFFFFC </a:t>
            </a:r>
            <a:r>
              <a:rPr lang="zh-CN" altLang="en-US" sz="2400" b="1">
                <a:latin typeface="Times New Roman" panose="02020603050405020304" pitchFamily="18" charset="0"/>
                <a:ea typeface="华文新魏" panose="02010800040101010101" pitchFamily="2" charset="-122"/>
              </a:rPr>
              <a:t>处？</a:t>
            </a:r>
            <a:endParaRPr lang="zh-CN" altLang="en-US" sz="2400" b="1">
              <a:latin typeface="Times New Roman" panose="02020603050405020304" pitchFamily="18" charset="0"/>
              <a:ea typeface="华文新魏" panose="02010800040101010101" pitchFamily="2" charset="-122"/>
            </a:endParaRPr>
          </a:p>
        </p:txBody>
      </p:sp>
      <p:sp>
        <p:nvSpPr>
          <p:cNvPr id="891922" name="Text Box 18"/>
          <p:cNvSpPr txBox="1">
            <a:spLocks noChangeArrowheads="1"/>
          </p:cNvSpPr>
          <p:nvPr/>
        </p:nvSpPr>
        <p:spPr bwMode="auto">
          <a:xfrm>
            <a:off x="434975" y="4406900"/>
            <a:ext cx="4864100" cy="46196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a:spcBef>
                <a:spcPct val="50000"/>
              </a:spcBef>
              <a:buNone/>
            </a:pPr>
            <a:r>
              <a:rPr lang="en-US" altLang="zh-CN" sz="2400" b="1">
                <a:solidFill>
                  <a:srgbClr val="0000FF"/>
                </a:solidFill>
                <a:latin typeface="Times New Roman" panose="02020603050405020304" pitchFamily="18" charset="0"/>
                <a:ea typeface="华文新魏" panose="02010800040101010101" pitchFamily="2" charset="-122"/>
              </a:rPr>
              <a:t>j</a:t>
            </a:r>
            <a:r>
              <a:rPr lang="zh-CN" altLang="en-US" sz="2400" b="1">
                <a:solidFill>
                  <a:srgbClr val="0000FF"/>
                </a:solidFill>
                <a:latin typeface="Times New Roman" panose="02020603050405020304" pitchFamily="18" charset="0"/>
                <a:ea typeface="华文新魏" panose="02010800040101010101" pitchFamily="2" charset="-122"/>
              </a:rPr>
              <a:t>指令是绝对寻址，不是相对寻址！</a:t>
            </a:r>
            <a:endParaRPr lang="zh-CN" altLang="en-US" sz="2400" b="1">
              <a:solidFill>
                <a:srgbClr val="0000FF"/>
              </a:solidFill>
              <a:latin typeface="Times New Roman" panose="02020603050405020304" pitchFamily="18" charset="0"/>
              <a:ea typeface="华文新魏" panose="02010800040101010101" pitchFamily="2" charset="-122"/>
            </a:endParaRPr>
          </a:p>
        </p:txBody>
      </p:sp>
      <p:grpSp>
        <p:nvGrpSpPr>
          <p:cNvPr id="4" name="组合 40"/>
          <p:cNvGrpSpPr/>
          <p:nvPr/>
        </p:nvGrpSpPr>
        <p:grpSpPr>
          <a:xfrm>
            <a:off x="5486400" y="2787650"/>
            <a:ext cx="3370263" cy="3589338"/>
            <a:chOff x="5738943" y="2788435"/>
            <a:chExt cx="3370132" cy="3587543"/>
          </a:xfrm>
        </p:grpSpPr>
        <p:grpSp>
          <p:nvGrpSpPr>
            <p:cNvPr id="130058" name="Group 19"/>
            <p:cNvGrpSpPr/>
            <p:nvPr/>
          </p:nvGrpSpPr>
          <p:grpSpPr>
            <a:xfrm>
              <a:off x="5738943" y="2788435"/>
              <a:ext cx="3370132" cy="3587543"/>
              <a:chOff x="3764" y="1947"/>
              <a:chExt cx="1870" cy="2415"/>
            </a:xfrm>
          </p:grpSpPr>
          <p:grpSp>
            <p:nvGrpSpPr>
              <p:cNvPr id="130060" name="Group 20"/>
              <p:cNvGrpSpPr/>
              <p:nvPr/>
            </p:nvGrpSpPr>
            <p:grpSpPr>
              <a:xfrm>
                <a:off x="3768" y="1947"/>
                <a:ext cx="1866" cy="2415"/>
                <a:chOff x="3768" y="1947"/>
                <a:chExt cx="1866" cy="2415"/>
              </a:xfrm>
            </p:grpSpPr>
            <p:sp>
              <p:nvSpPr>
                <p:cNvPr id="130062" name="Rectangle 21"/>
                <p:cNvSpPr/>
                <p:nvPr/>
              </p:nvSpPr>
              <p:spPr>
                <a:xfrm>
                  <a:off x="3942" y="1968"/>
                  <a:ext cx="924" cy="2244"/>
                </a:xfrm>
                <a:prstGeom prst="rect">
                  <a:avLst/>
                </a:prstGeom>
                <a:noFill/>
                <a:ln w="50800" cap="flat" cmpd="sng">
                  <a:solidFill>
                    <a:schemeClr val="accent2"/>
                  </a:solidFill>
                  <a:prstDash val="solid"/>
                  <a:miter/>
                  <a:headEnd type="none" w="med" len="med"/>
                  <a:tailEnd type="none" w="med" len="med"/>
                </a:ln>
              </p:spPr>
              <p:txBody>
                <a:bodyPr wrap="none" anchor="ctr" anchorCtr="0"/>
                <a:p>
                  <a:pPr algn="ctr" eaLnBrk="1" hangingPunct="1"/>
                  <a:endParaRPr lang="zh-CN" altLang="en-US" b="1">
                    <a:solidFill>
                      <a:srgbClr val="3333FF"/>
                    </a:solidFill>
                    <a:latin typeface="Arial" panose="020B0604020202020204" pitchFamily="34" charset="0"/>
                  </a:endParaRPr>
                </a:p>
              </p:txBody>
            </p:sp>
            <p:sp>
              <p:nvSpPr>
                <p:cNvPr id="130063" name="Text Box 22"/>
                <p:cNvSpPr txBox="1"/>
                <p:nvPr/>
              </p:nvSpPr>
              <p:spPr>
                <a:xfrm>
                  <a:off x="4866" y="1947"/>
                  <a:ext cx="768" cy="2415"/>
                </a:xfrm>
                <a:prstGeom prst="rect">
                  <a:avLst/>
                </a:prstGeom>
                <a:noFill/>
                <a:ln w="50800">
                  <a:noFill/>
                </a:ln>
              </p:spPr>
              <p:txBody>
                <a:bodyPr>
                  <a:spAutoFit/>
                </a:bodyPr>
                <a:p>
                  <a:pPr>
                    <a:lnSpc>
                      <a:spcPct val="80000"/>
                    </a:lnSpc>
                  </a:pPr>
                  <a:r>
                    <a:rPr lang="en-US" altLang="zh-CN" sz="1600" b="1">
                      <a:latin typeface="Times New Roman" panose="02020603050405020304" pitchFamily="18" charset="0"/>
                    </a:rPr>
                    <a:t>FFFF FFFF</a:t>
                  </a:r>
                  <a:endParaRPr lang="en-US" altLang="zh-CN" sz="1600" b="1">
                    <a:latin typeface="Times New Roman" panose="02020603050405020304" pitchFamily="18" charset="0"/>
                  </a:endParaRPr>
                </a:p>
                <a:p>
                  <a:pPr>
                    <a:lnSpc>
                      <a:spcPct val="80000"/>
                    </a:lnSpc>
                  </a:pPr>
                  <a:endParaRPr lang="en-US" altLang="zh-CN" sz="1600" b="1">
                    <a:latin typeface="Times New Roman" panose="02020603050405020304" pitchFamily="18" charset="0"/>
                  </a:endParaRPr>
                </a:p>
                <a:p>
                  <a:pPr>
                    <a:lnSpc>
                      <a:spcPct val="80000"/>
                    </a:lnSpc>
                  </a:pPr>
                  <a:r>
                    <a:rPr lang="en-US" altLang="zh-CN" sz="1600" b="1">
                      <a:latin typeface="Times New Roman" panose="02020603050405020304" pitchFamily="18" charset="0"/>
                    </a:rPr>
                    <a:t>F000 0000</a:t>
                  </a:r>
                  <a:endParaRPr lang="en-US" altLang="zh-CN" sz="1600" b="1">
                    <a:latin typeface="Times New Roman" panose="02020603050405020304" pitchFamily="18" charset="0"/>
                  </a:endParaRPr>
                </a:p>
                <a:p>
                  <a:pPr>
                    <a:lnSpc>
                      <a:spcPct val="80000"/>
                    </a:lnSpc>
                  </a:pPr>
                  <a:endParaRPr lang="en-US" altLang="zh-CN" sz="1600" b="1">
                    <a:latin typeface="Times New Roman" panose="02020603050405020304" pitchFamily="18" charset="0"/>
                  </a:endParaRPr>
                </a:p>
                <a:p>
                  <a:pPr>
                    <a:lnSpc>
                      <a:spcPct val="80000"/>
                    </a:lnSpc>
                  </a:pPr>
                  <a:r>
                    <a:rPr lang="en-US" altLang="zh-CN" sz="1600" b="1">
                      <a:latin typeface="Times New Roman" panose="02020603050405020304" pitchFamily="18" charset="0"/>
                    </a:rPr>
                    <a:t>AFFF FFFC</a:t>
                  </a:r>
                  <a:endParaRPr lang="en-US" altLang="zh-CN" sz="1600" b="1">
                    <a:latin typeface="Times New Roman" panose="02020603050405020304" pitchFamily="18" charset="0"/>
                  </a:endParaRPr>
                </a:p>
                <a:p>
                  <a:pPr>
                    <a:lnSpc>
                      <a:spcPct val="80000"/>
                    </a:lnSpc>
                  </a:pPr>
                  <a:endParaRPr lang="en-US" altLang="zh-CN" sz="16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endParaRPr lang="en-US" altLang="zh-CN" sz="1000" b="1">
                    <a:latin typeface="Times New Roman" panose="02020603050405020304" pitchFamily="18" charset="0"/>
                  </a:endParaRPr>
                </a:p>
                <a:p>
                  <a:pPr>
                    <a:lnSpc>
                      <a:spcPct val="80000"/>
                    </a:lnSpc>
                  </a:pPr>
                  <a:r>
                    <a:rPr lang="en-US" altLang="zh-CN" sz="1600" b="1">
                      <a:latin typeface="Times New Roman" panose="02020603050405020304" pitchFamily="18" charset="0"/>
                    </a:rPr>
                    <a:t>A000 0000</a:t>
                  </a:r>
                  <a:endParaRPr lang="en-US" altLang="zh-CN" sz="1600" b="1">
                    <a:latin typeface="Times New Roman" panose="02020603050405020304" pitchFamily="18" charset="0"/>
                  </a:endParaRPr>
                </a:p>
                <a:p>
                  <a:pPr>
                    <a:lnSpc>
                      <a:spcPct val="80000"/>
                    </a:lnSpc>
                  </a:pPr>
                  <a:endParaRPr lang="en-US" altLang="zh-CN" sz="1600" b="1">
                    <a:latin typeface="Times New Roman" panose="02020603050405020304" pitchFamily="18" charset="0"/>
                  </a:endParaRPr>
                </a:p>
                <a:p>
                  <a:pPr>
                    <a:lnSpc>
                      <a:spcPct val="80000"/>
                    </a:lnSpc>
                  </a:pPr>
                  <a:endParaRPr lang="en-US" altLang="zh-CN" sz="1600" b="1">
                    <a:latin typeface="Times New Roman" panose="02020603050405020304" pitchFamily="18" charset="0"/>
                  </a:endParaRPr>
                </a:p>
                <a:p>
                  <a:pPr>
                    <a:lnSpc>
                      <a:spcPct val="80000"/>
                    </a:lnSpc>
                  </a:pPr>
                  <a:r>
                    <a:rPr lang="en-US" altLang="zh-CN" sz="1600" b="1">
                      <a:latin typeface="Times New Roman" panose="02020603050405020304" pitchFamily="18" charset="0"/>
                    </a:rPr>
                    <a:t>0FFF FFFF</a:t>
                  </a:r>
                  <a:endParaRPr lang="en-US" altLang="zh-CN" sz="1600" b="1">
                    <a:latin typeface="Times New Roman" panose="02020603050405020304" pitchFamily="18" charset="0"/>
                  </a:endParaRPr>
                </a:p>
                <a:p>
                  <a:pPr>
                    <a:lnSpc>
                      <a:spcPct val="80000"/>
                    </a:lnSpc>
                  </a:pPr>
                  <a:endParaRPr lang="en-US" altLang="zh-CN" sz="2800" b="1">
                    <a:latin typeface="Times New Roman" panose="02020603050405020304" pitchFamily="18" charset="0"/>
                  </a:endParaRPr>
                </a:p>
                <a:p>
                  <a:pPr>
                    <a:lnSpc>
                      <a:spcPct val="80000"/>
                    </a:lnSpc>
                  </a:pPr>
                  <a:r>
                    <a:rPr lang="en-US" altLang="zh-CN" sz="1600" b="1">
                      <a:latin typeface="Times New Roman" panose="02020603050405020304" pitchFamily="18" charset="0"/>
                    </a:rPr>
                    <a:t>0000 0000</a:t>
                  </a:r>
                  <a:endParaRPr lang="en-US" altLang="zh-CN" sz="1600" b="1">
                    <a:latin typeface="Times New Roman" panose="02020603050405020304" pitchFamily="18" charset="0"/>
                  </a:endParaRPr>
                </a:p>
              </p:txBody>
            </p:sp>
            <p:sp>
              <p:nvSpPr>
                <p:cNvPr id="130064" name="Line 23"/>
                <p:cNvSpPr/>
                <p:nvPr/>
              </p:nvSpPr>
              <p:spPr>
                <a:xfrm>
                  <a:off x="3930" y="2370"/>
                  <a:ext cx="924" cy="0"/>
                </a:xfrm>
                <a:prstGeom prst="line">
                  <a:avLst/>
                </a:prstGeom>
                <a:ln w="50800" cap="flat" cmpd="sng">
                  <a:solidFill>
                    <a:schemeClr val="accent2"/>
                  </a:solidFill>
                  <a:prstDash val="solid"/>
                  <a:headEnd type="none" w="med" len="med"/>
                  <a:tailEnd type="none" w="med" len="med"/>
                </a:ln>
              </p:spPr>
            </p:sp>
            <p:sp>
              <p:nvSpPr>
                <p:cNvPr id="130065" name="Line 24"/>
                <p:cNvSpPr/>
                <p:nvPr/>
              </p:nvSpPr>
              <p:spPr>
                <a:xfrm>
                  <a:off x="3941" y="2591"/>
                  <a:ext cx="924" cy="0"/>
                </a:xfrm>
                <a:prstGeom prst="line">
                  <a:avLst/>
                </a:prstGeom>
                <a:ln w="50800" cap="flat" cmpd="sng">
                  <a:solidFill>
                    <a:schemeClr val="accent2"/>
                  </a:solidFill>
                  <a:prstDash val="solid"/>
                  <a:headEnd type="none" w="med" len="med"/>
                  <a:tailEnd type="none" w="med" len="med"/>
                </a:ln>
              </p:spPr>
            </p:sp>
            <p:sp>
              <p:nvSpPr>
                <p:cNvPr id="130066" name="Line 25"/>
                <p:cNvSpPr/>
                <p:nvPr/>
              </p:nvSpPr>
              <p:spPr>
                <a:xfrm>
                  <a:off x="3935" y="3280"/>
                  <a:ext cx="924" cy="0"/>
                </a:xfrm>
                <a:prstGeom prst="line">
                  <a:avLst/>
                </a:prstGeom>
                <a:ln w="50800" cap="flat" cmpd="sng">
                  <a:solidFill>
                    <a:schemeClr val="accent2"/>
                  </a:solidFill>
                  <a:prstDash val="solid"/>
                  <a:headEnd type="none" w="med" len="med"/>
                  <a:tailEnd type="none" w="med" len="med"/>
                </a:ln>
              </p:spPr>
            </p:sp>
            <p:sp>
              <p:nvSpPr>
                <p:cNvPr id="130067" name="Line 26"/>
                <p:cNvSpPr/>
                <p:nvPr/>
              </p:nvSpPr>
              <p:spPr>
                <a:xfrm>
                  <a:off x="3941" y="3509"/>
                  <a:ext cx="924" cy="0"/>
                </a:xfrm>
                <a:prstGeom prst="line">
                  <a:avLst/>
                </a:prstGeom>
                <a:ln w="50800" cap="flat" cmpd="sng">
                  <a:solidFill>
                    <a:schemeClr val="accent2"/>
                  </a:solidFill>
                  <a:prstDash val="solid"/>
                  <a:headEnd type="none" w="med" len="med"/>
                  <a:tailEnd type="none" w="med" len="med"/>
                </a:ln>
              </p:spPr>
            </p:sp>
            <p:sp>
              <p:nvSpPr>
                <p:cNvPr id="130068" name="Line 28"/>
                <p:cNvSpPr/>
                <p:nvPr/>
              </p:nvSpPr>
              <p:spPr>
                <a:xfrm flipH="1">
                  <a:off x="4392" y="2791"/>
                  <a:ext cx="6" cy="246"/>
                </a:xfrm>
                <a:prstGeom prst="line">
                  <a:avLst/>
                </a:prstGeom>
                <a:ln w="50800" cap="flat" cmpd="sng">
                  <a:solidFill>
                    <a:srgbClr val="CC0000"/>
                  </a:solidFill>
                  <a:prstDash val="sysDot"/>
                  <a:headEnd type="none" w="med" len="med"/>
                  <a:tailEnd type="none" w="med" len="med"/>
                </a:ln>
              </p:spPr>
            </p:sp>
            <p:sp>
              <p:nvSpPr>
                <p:cNvPr id="130069" name="Line 29"/>
                <p:cNvSpPr/>
                <p:nvPr/>
              </p:nvSpPr>
              <p:spPr>
                <a:xfrm flipH="1">
                  <a:off x="4391" y="3736"/>
                  <a:ext cx="6" cy="246"/>
                </a:xfrm>
                <a:prstGeom prst="line">
                  <a:avLst/>
                </a:prstGeom>
                <a:ln w="50800" cap="flat" cmpd="sng">
                  <a:solidFill>
                    <a:srgbClr val="CC0000"/>
                  </a:solidFill>
                  <a:prstDash val="sysDot"/>
                  <a:headEnd type="none" w="med" len="med"/>
                  <a:tailEnd type="none" w="med" len="med"/>
                </a:ln>
              </p:spPr>
            </p:sp>
            <p:sp>
              <p:nvSpPr>
                <p:cNvPr id="130070" name="Text Box 30"/>
                <p:cNvSpPr txBox="1"/>
                <p:nvPr/>
              </p:nvSpPr>
              <p:spPr>
                <a:xfrm>
                  <a:off x="4068" y="3244"/>
                  <a:ext cx="674" cy="269"/>
                </a:xfrm>
                <a:prstGeom prst="rect">
                  <a:avLst/>
                </a:prstGeom>
                <a:noFill/>
                <a:ln w="50800">
                  <a:noFill/>
                </a:ln>
              </p:spPr>
              <p:txBody>
                <a:bodyPr>
                  <a:spAutoFit/>
                </a:bodyPr>
                <a:p>
                  <a:pPr>
                    <a:spcBef>
                      <a:spcPct val="50000"/>
                    </a:spcBef>
                  </a:pPr>
                  <a:r>
                    <a:rPr lang="en-US" altLang="zh-CN" sz="2000" b="1">
                      <a:latin typeface="Times New Roman" panose="02020603050405020304" pitchFamily="18" charset="0"/>
                    </a:rPr>
                    <a:t>j </a:t>
                  </a:r>
                  <a:r>
                    <a:rPr lang="zh-CN" altLang="en-US" sz="2000" b="1">
                      <a:latin typeface="Times New Roman" panose="02020603050405020304" pitchFamily="18" charset="0"/>
                    </a:rPr>
                    <a:t>  </a:t>
                  </a:r>
                  <a:r>
                    <a:rPr lang="en-US" altLang="zh-CN" sz="2000" b="1">
                      <a:latin typeface="Times New Roman" panose="02020603050405020304" pitchFamily="18" charset="0"/>
                    </a:rPr>
                    <a:t>target</a:t>
                  </a:r>
                  <a:endParaRPr lang="en-US" altLang="zh-CN" sz="2000" b="1">
                    <a:latin typeface="Times New Roman" panose="02020603050405020304" pitchFamily="18" charset="0"/>
                  </a:endParaRPr>
                </a:p>
              </p:txBody>
            </p:sp>
            <p:sp>
              <p:nvSpPr>
                <p:cNvPr id="130071" name="Line 31"/>
                <p:cNvSpPr/>
                <p:nvPr/>
              </p:nvSpPr>
              <p:spPr>
                <a:xfrm flipH="1">
                  <a:off x="3768" y="3380"/>
                  <a:ext cx="168" cy="0"/>
                </a:xfrm>
                <a:prstGeom prst="line">
                  <a:avLst/>
                </a:prstGeom>
                <a:ln w="50800" cap="flat" cmpd="sng">
                  <a:solidFill>
                    <a:srgbClr val="7030A0"/>
                  </a:solidFill>
                  <a:prstDash val="solid"/>
                  <a:headEnd type="none" w="med" len="med"/>
                  <a:tailEnd type="none" w="med" len="med"/>
                </a:ln>
              </p:spPr>
            </p:sp>
          </p:grpSp>
          <p:sp>
            <p:nvSpPr>
              <p:cNvPr id="130061" name="Line 35"/>
              <p:cNvSpPr/>
              <p:nvPr/>
            </p:nvSpPr>
            <p:spPr>
              <a:xfrm>
                <a:off x="3764" y="2474"/>
                <a:ext cx="186" cy="0"/>
              </a:xfrm>
              <a:prstGeom prst="line">
                <a:avLst/>
              </a:prstGeom>
              <a:ln w="50800" cap="flat" cmpd="sng">
                <a:solidFill>
                  <a:srgbClr val="7030A0"/>
                </a:solidFill>
                <a:prstDash val="solid"/>
                <a:headEnd type="none" w="med" len="med"/>
                <a:tailEnd type="triangle" w="med" len="med"/>
              </a:ln>
            </p:spPr>
          </p:sp>
        </p:grpSp>
        <p:cxnSp>
          <p:nvCxnSpPr>
            <p:cNvPr id="40" name="直接连接符 39"/>
            <p:cNvCxnSpPr/>
            <p:nvPr/>
          </p:nvCxnSpPr>
          <p:spPr>
            <a:xfrm rot="16200000" flipH="1">
              <a:off x="5093960" y="4241064"/>
              <a:ext cx="1343941" cy="6350"/>
            </a:xfrm>
            <a:prstGeom prst="line">
              <a:avLst/>
            </a:prstGeom>
            <a:ln w="444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5262563" y="3857625"/>
            <a:ext cx="431800" cy="584200"/>
          </a:xfrm>
          <a:prstGeom prst="rect">
            <a:avLst/>
          </a:prstGeom>
          <a:noFill/>
          <a:ln w="9525">
            <a:noFill/>
          </a:ln>
        </p:spPr>
        <p:txBody>
          <a:bodyPr wrap="none">
            <a:spAutoFit/>
          </a:bodyPr>
          <a:p>
            <a:pPr eaLnBrk="1" hangingPunct="1"/>
            <a:r>
              <a:rPr lang="en-US" altLang="zh-CN" sz="3200" b="1">
                <a:solidFill>
                  <a:srgbClr val="FF0000"/>
                </a:solidFill>
                <a:latin typeface="微软雅黑" panose="020B0503020204020204" pitchFamily="34" charset="-122"/>
                <a:ea typeface="微软雅黑" panose="020B0503020204020204" pitchFamily="34" charset="-122"/>
              </a:rPr>
              <a:t>╳</a:t>
            </a:r>
            <a:endParaRPr lang="zh-CN" altLang="en-US" sz="3200" b="1">
              <a:latin typeface="微软雅黑" panose="020B0503020204020204" pitchFamily="34" charset="-122"/>
              <a:ea typeface="微软雅黑" panose="020B0503020204020204" pitchFamily="34" charset="-122"/>
            </a:endParaRPr>
          </a:p>
        </p:txBody>
      </p:sp>
      <p:sp>
        <p:nvSpPr>
          <p:cNvPr id="2" name="矩形 1"/>
          <p:cNvSpPr/>
          <p:nvPr/>
        </p:nvSpPr>
        <p:spPr>
          <a:xfrm>
            <a:off x="4067175" y="3716338"/>
            <a:ext cx="431800" cy="585787"/>
          </a:xfrm>
          <a:prstGeom prst="rect">
            <a:avLst/>
          </a:prstGeom>
          <a:noFill/>
          <a:ln w="9525">
            <a:noFill/>
          </a:ln>
        </p:spPr>
        <p:txBody>
          <a:bodyPr wrap="none">
            <a:spAutoFit/>
          </a:bodyPr>
          <a:p>
            <a:pPr eaLnBrk="1" hangingPunct="1"/>
            <a:r>
              <a:rPr lang="en-US" altLang="zh-CN" sz="3200" b="1">
                <a:solidFill>
                  <a:srgbClr val="FF0000"/>
                </a:solidFill>
                <a:latin typeface="微软雅黑" panose="020B0503020204020204" pitchFamily="34" charset="-122"/>
                <a:ea typeface="微软雅黑" panose="020B0503020204020204" pitchFamily="34" charset="-122"/>
              </a:rPr>
              <a:t>╳</a:t>
            </a:r>
            <a:endParaRPr lang="zh-CN" altLang="en-US" sz="3200" b="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1907">
                                            <p:txEl>
                                              <p:charRg st="10" end="33"/>
                                            </p:txEl>
                                          </p:spTgt>
                                        </p:tgtEl>
                                        <p:attrNameLst>
                                          <p:attrName>style.visibility</p:attrName>
                                        </p:attrNameLst>
                                      </p:cBhvr>
                                      <p:to>
                                        <p:strVal val="visible"/>
                                      </p:to>
                                    </p:set>
                                    <p:animEffect transition="in" filter="blinds(horizontal)">
                                      <p:cBhvr>
                                        <p:cTn id="7" dur="500"/>
                                        <p:tgtEl>
                                          <p:spTgt spid="891907">
                                            <p:txEl>
                                              <p:charRg st="10" end="3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1907">
                                            <p:txEl>
                                              <p:charRg st="33" end="78"/>
                                            </p:txEl>
                                          </p:spTgt>
                                        </p:tgtEl>
                                        <p:attrNameLst>
                                          <p:attrName>style.visibility</p:attrName>
                                        </p:attrNameLst>
                                      </p:cBhvr>
                                      <p:to>
                                        <p:strVal val="visible"/>
                                      </p:to>
                                    </p:set>
                                    <p:animEffect transition="in" filter="blinds(horizontal)">
                                      <p:cBhvr>
                                        <p:cTn id="12" dur="500"/>
                                        <p:tgtEl>
                                          <p:spTgt spid="891907">
                                            <p:txEl>
                                              <p:charRg st="33" end="7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91921">
                                            <p:txEl>
                                              <p:charRg st="0" end="18"/>
                                            </p:txEl>
                                          </p:spTgt>
                                        </p:tgtEl>
                                        <p:attrNameLst>
                                          <p:attrName>style.visibility</p:attrName>
                                        </p:attrNameLst>
                                      </p:cBhvr>
                                      <p:to>
                                        <p:strVal val="visible"/>
                                      </p:to>
                                    </p:set>
                                    <p:animEffect transition="in" filter="blinds(horizontal)">
                                      <p:cBhvr>
                                        <p:cTn id="17" dur="500"/>
                                        <p:tgtEl>
                                          <p:spTgt spid="891921">
                                            <p:txEl>
                                              <p:charRg st="0"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91921">
                                            <p:txEl>
                                              <p:charRg st="18" end="61"/>
                                            </p:txEl>
                                          </p:spTgt>
                                        </p:tgtEl>
                                        <p:attrNameLst>
                                          <p:attrName>style.visibility</p:attrName>
                                        </p:attrNameLst>
                                      </p:cBhvr>
                                      <p:to>
                                        <p:strVal val="visible"/>
                                      </p:to>
                                    </p:set>
                                    <p:animEffect transition="in" filter="blinds(horizontal)">
                                      <p:cBhvr>
                                        <p:cTn id="22" dur="500"/>
                                        <p:tgtEl>
                                          <p:spTgt spid="891921">
                                            <p:txEl>
                                              <p:charRg st="18" end="61"/>
                                            </p:txEl>
                                          </p:spTgt>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91922"/>
                                        </p:tgtEl>
                                        <p:attrNameLst>
                                          <p:attrName>style.visibility</p:attrName>
                                        </p:attrNameLst>
                                      </p:cBhvr>
                                      <p:to>
                                        <p:strVal val="visible"/>
                                      </p:to>
                                    </p:set>
                                    <p:animEffect transition="in" filter="blinds(horizontal)">
                                      <p:cBhvr>
                                        <p:cTn id="38" dur="500"/>
                                        <p:tgtEl>
                                          <p:spTgt spid="89192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891920"/>
                                        </p:tgtEl>
                                        <p:attrNameLst>
                                          <p:attrName>style.visibility</p:attrName>
                                        </p:attrNameLst>
                                      </p:cBhvr>
                                      <p:to>
                                        <p:strVal val="visible"/>
                                      </p:to>
                                    </p:set>
                                    <p:animEffect transition="in" filter="checkerboard(across)">
                                      <p:cBhvr>
                                        <p:cTn id="43" dur="500"/>
                                        <p:tgtEl>
                                          <p:spTgt spid="891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20" grpId="0"/>
      <p:bldP spid="891922" grpId="0" animBg="1"/>
      <p:bldP spid="34"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Text Box 126"/>
          <p:cNvSpPr txBox="1"/>
          <p:nvPr/>
        </p:nvSpPr>
        <p:spPr>
          <a:xfrm>
            <a:off x="214313" y="3348038"/>
            <a:ext cx="1370012" cy="1754187"/>
          </a:xfrm>
          <a:prstGeom prst="rect">
            <a:avLst/>
          </a:prstGeom>
          <a:noFill/>
          <a:ln w="25400">
            <a:noFill/>
          </a:ln>
        </p:spPr>
        <p:txBody>
          <a:bodyPr>
            <a:spAutoFit/>
          </a:bodyPr>
          <a:p>
            <a:pPr>
              <a:lnSpc>
                <a:spcPct val="90000"/>
              </a:lnSpc>
            </a:pPr>
            <a:r>
              <a:rPr lang="en-US" altLang="zh-CN" sz="2400" b="1">
                <a:solidFill>
                  <a:srgbClr val="FF0000"/>
                </a:solidFill>
                <a:latin typeface="Times New Roman" panose="02020603050405020304" pitchFamily="18" charset="0"/>
                <a:ea typeface="华文新魏" panose="02010800040101010101" pitchFamily="2" charset="-122"/>
              </a:rPr>
              <a:t>PC</a:t>
            </a:r>
            <a:r>
              <a:rPr lang="zh-CN" altLang="en-US" sz="2400" b="1">
                <a:solidFill>
                  <a:srgbClr val="FF0000"/>
                </a:solidFill>
                <a:latin typeface="Times New Roman" panose="02020603050405020304" pitchFamily="18" charset="0"/>
                <a:ea typeface="华文新魏" panose="02010800040101010101" pitchFamily="2" charset="-122"/>
              </a:rPr>
              <a:t>的改变在下个</a:t>
            </a:r>
            <a:r>
              <a:rPr lang="en-US" altLang="zh-CN" sz="2400" b="1">
                <a:solidFill>
                  <a:srgbClr val="FF0000"/>
                </a:solidFill>
                <a:latin typeface="Times New Roman" panose="02020603050405020304" pitchFamily="18" charset="0"/>
                <a:ea typeface="华文新魏" panose="02010800040101010101" pitchFamily="2" charset="-122"/>
              </a:rPr>
              <a:t>Clk</a:t>
            </a:r>
            <a:endParaRPr lang="en-US" altLang="zh-CN" sz="2400" b="1">
              <a:solidFill>
                <a:srgbClr val="FF0000"/>
              </a:solidFill>
              <a:latin typeface="Times New Roman" panose="02020603050405020304" pitchFamily="18" charset="0"/>
              <a:ea typeface="华文新魏" panose="02010800040101010101" pitchFamily="2" charset="-122"/>
            </a:endParaRPr>
          </a:p>
          <a:p>
            <a:pPr>
              <a:lnSpc>
                <a:spcPct val="90000"/>
              </a:lnSpc>
            </a:pPr>
            <a:r>
              <a:rPr lang="zh-CN" altLang="en-US" sz="2400" b="1">
                <a:solidFill>
                  <a:srgbClr val="FF0000"/>
                </a:solidFill>
                <a:latin typeface="Times New Roman" panose="02020603050405020304" pitchFamily="18" charset="0"/>
                <a:ea typeface="华文新魏" panose="02010800040101010101" pitchFamily="2" charset="-122"/>
              </a:rPr>
              <a:t>到达后发生！</a:t>
            </a:r>
            <a:endParaRPr lang="zh-CN" altLang="en-US" sz="2400" b="1">
              <a:solidFill>
                <a:srgbClr val="FF0000"/>
              </a:solidFill>
              <a:latin typeface="Times New Roman" panose="02020603050405020304" pitchFamily="18" charset="0"/>
              <a:ea typeface="华文新魏" panose="02010800040101010101" pitchFamily="2" charset="-122"/>
            </a:endParaRPr>
          </a:p>
        </p:txBody>
      </p:sp>
      <p:grpSp>
        <p:nvGrpSpPr>
          <p:cNvPr id="132098" name="Group 2"/>
          <p:cNvGrpSpPr/>
          <p:nvPr/>
        </p:nvGrpSpPr>
        <p:grpSpPr>
          <a:xfrm>
            <a:off x="2016125" y="3924300"/>
            <a:ext cx="2808288" cy="1647825"/>
            <a:chOff x="1065" y="2774"/>
            <a:chExt cx="1865" cy="1046"/>
          </a:xfrm>
        </p:grpSpPr>
        <p:sp>
          <p:nvSpPr>
            <p:cNvPr id="132222" name="Oval 3"/>
            <p:cNvSpPr/>
            <p:nvPr/>
          </p:nvSpPr>
          <p:spPr>
            <a:xfrm rot="-2400000">
              <a:off x="1065" y="2774"/>
              <a:ext cx="1865" cy="876"/>
            </a:xfrm>
            <a:prstGeom prst="ellipse">
              <a:avLst/>
            </a:prstGeom>
            <a:solidFill>
              <a:srgbClr val="CCCCFF"/>
            </a:solidFill>
            <a:ln w="127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223" name="Line 4"/>
            <p:cNvSpPr/>
            <p:nvPr/>
          </p:nvSpPr>
          <p:spPr>
            <a:xfrm>
              <a:off x="2488" y="3352"/>
              <a:ext cx="298" cy="468"/>
            </a:xfrm>
            <a:prstGeom prst="line">
              <a:avLst/>
            </a:prstGeom>
            <a:ln w="12700" cap="flat" cmpd="sng">
              <a:solidFill>
                <a:srgbClr val="0000FF"/>
              </a:solidFill>
              <a:prstDash val="solid"/>
              <a:headEnd type="none" w="med" len="med"/>
              <a:tailEnd type="triangle" w="med" len="med"/>
            </a:ln>
          </p:spPr>
        </p:sp>
      </p:grpSp>
      <p:sp>
        <p:nvSpPr>
          <p:cNvPr id="893957" name="Rectangle 5"/>
          <p:cNvSpPr>
            <a:spLocks noGrp="1" noChangeArrowheads="1"/>
          </p:cNvSpPr>
          <p:nvPr>
            <p:ph type="title"/>
          </p:nvPr>
        </p:nvSpPr>
        <p:spPr>
          <a:xfrm>
            <a:off x="758825" y="117475"/>
            <a:ext cx="7885113" cy="358775"/>
          </a:xfrm>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rPr>
              <a:t>Instruction Fetch Unit</a:t>
            </a:r>
            <a:r>
              <a:rPr kumimoji="0" lang="zh-CN" altLang="en-US"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rPr>
              <a:t>：取指部件</a:t>
            </a:r>
            <a:endParaRPr kumimoji="0" lang="zh-CN" altLang="en-US" sz="2000" b="1" i="0" u="none" strike="noStrike" kern="1200" cap="none" spc="0" normalizeH="0" baseline="0" noProof="0">
              <a:ln>
                <a:noFill/>
              </a:ln>
              <a:solidFill>
                <a:srgbClr val="A50021"/>
              </a:solidFill>
              <a:effectLst/>
              <a:uLnTx/>
              <a:uFillTx/>
              <a:latin typeface="Weibei SC" charset="-122"/>
              <a:ea typeface="微软雅黑" panose="020B0503020204020204" pitchFamily="34" charset="-122"/>
              <a:cs typeface="+mn-cs"/>
            </a:endParaRPr>
          </a:p>
        </p:txBody>
      </p:sp>
      <p:sp>
        <p:nvSpPr>
          <p:cNvPr id="132100" name="Line 6"/>
          <p:cNvSpPr/>
          <p:nvPr/>
        </p:nvSpPr>
        <p:spPr>
          <a:xfrm>
            <a:off x="1735138" y="3246438"/>
            <a:ext cx="889000" cy="0"/>
          </a:xfrm>
          <a:prstGeom prst="line">
            <a:avLst/>
          </a:prstGeom>
          <a:ln w="25400" cap="flat" cmpd="sng">
            <a:solidFill>
              <a:schemeClr val="tx1"/>
            </a:solidFill>
            <a:prstDash val="solid"/>
            <a:headEnd type="none" w="med" len="med"/>
            <a:tailEnd type="triangle" w="med" len="med"/>
          </a:ln>
        </p:spPr>
      </p:sp>
      <p:sp>
        <p:nvSpPr>
          <p:cNvPr id="132101" name="Line 7"/>
          <p:cNvSpPr/>
          <p:nvPr/>
        </p:nvSpPr>
        <p:spPr>
          <a:xfrm flipH="1">
            <a:off x="2097088" y="3181350"/>
            <a:ext cx="88900" cy="131763"/>
          </a:xfrm>
          <a:prstGeom prst="line">
            <a:avLst/>
          </a:prstGeom>
          <a:ln w="12700" cap="flat" cmpd="sng">
            <a:solidFill>
              <a:schemeClr val="tx1"/>
            </a:solidFill>
            <a:prstDash val="solid"/>
            <a:headEnd type="none" w="med" len="med"/>
            <a:tailEnd type="none" w="med" len="med"/>
          </a:ln>
        </p:spPr>
      </p:sp>
      <p:sp>
        <p:nvSpPr>
          <p:cNvPr id="132102" name="Rectangle 8"/>
          <p:cNvSpPr/>
          <p:nvPr/>
        </p:nvSpPr>
        <p:spPr>
          <a:xfrm>
            <a:off x="2038350" y="32051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03" name="Line 9"/>
          <p:cNvSpPr/>
          <p:nvPr/>
        </p:nvSpPr>
        <p:spPr>
          <a:xfrm>
            <a:off x="3106738" y="3475038"/>
            <a:ext cx="1727200" cy="0"/>
          </a:xfrm>
          <a:prstGeom prst="line">
            <a:avLst/>
          </a:prstGeom>
          <a:ln w="25400" cap="flat" cmpd="sng">
            <a:solidFill>
              <a:schemeClr val="tx1"/>
            </a:solidFill>
            <a:prstDash val="solid"/>
            <a:headEnd type="none" w="med" len="med"/>
            <a:tailEnd type="triangle" w="med" len="med"/>
          </a:ln>
        </p:spPr>
      </p:sp>
      <p:sp>
        <p:nvSpPr>
          <p:cNvPr id="132104" name="Line 10"/>
          <p:cNvSpPr/>
          <p:nvPr/>
        </p:nvSpPr>
        <p:spPr>
          <a:xfrm flipH="1">
            <a:off x="4383088" y="3405188"/>
            <a:ext cx="88900" cy="166687"/>
          </a:xfrm>
          <a:prstGeom prst="line">
            <a:avLst/>
          </a:prstGeom>
          <a:ln w="12700" cap="flat" cmpd="sng">
            <a:solidFill>
              <a:schemeClr val="tx1"/>
            </a:solidFill>
            <a:prstDash val="solid"/>
            <a:headEnd type="none" w="med" len="med"/>
            <a:tailEnd type="none" w="med" len="med"/>
          </a:ln>
        </p:spPr>
      </p:sp>
      <p:sp>
        <p:nvSpPr>
          <p:cNvPr id="132105" name="Rectangle 11"/>
          <p:cNvSpPr/>
          <p:nvPr/>
        </p:nvSpPr>
        <p:spPr>
          <a:xfrm>
            <a:off x="4349750" y="3433763"/>
            <a:ext cx="414338"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06" name="Rectangle 12"/>
          <p:cNvSpPr/>
          <p:nvPr/>
        </p:nvSpPr>
        <p:spPr>
          <a:xfrm rot="5400000">
            <a:off x="2344738" y="4765675"/>
            <a:ext cx="965200" cy="368300"/>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SignExt</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32107" name="Line 13"/>
          <p:cNvSpPr/>
          <p:nvPr/>
        </p:nvSpPr>
        <p:spPr>
          <a:xfrm>
            <a:off x="4173538" y="4308475"/>
            <a:ext cx="660400" cy="0"/>
          </a:xfrm>
          <a:prstGeom prst="line">
            <a:avLst/>
          </a:prstGeom>
          <a:ln w="25400" cap="flat" cmpd="sng">
            <a:solidFill>
              <a:schemeClr val="tx1"/>
            </a:solidFill>
            <a:prstDash val="solid"/>
            <a:headEnd type="none" w="med" len="med"/>
            <a:tailEnd type="triangle" w="med" len="med"/>
          </a:ln>
        </p:spPr>
      </p:sp>
      <p:sp>
        <p:nvSpPr>
          <p:cNvPr id="132108" name="Rectangle 14"/>
          <p:cNvSpPr/>
          <p:nvPr/>
        </p:nvSpPr>
        <p:spPr>
          <a:xfrm>
            <a:off x="4335463" y="424815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09" name="Line 15"/>
          <p:cNvSpPr/>
          <p:nvPr/>
        </p:nvSpPr>
        <p:spPr>
          <a:xfrm flipH="1">
            <a:off x="4383088" y="4243388"/>
            <a:ext cx="88900" cy="139700"/>
          </a:xfrm>
          <a:prstGeom prst="line">
            <a:avLst/>
          </a:prstGeom>
          <a:ln w="12700" cap="flat" cmpd="sng">
            <a:solidFill>
              <a:schemeClr val="tx1"/>
            </a:solidFill>
            <a:prstDash val="solid"/>
            <a:headEnd type="none" w="med" len="med"/>
            <a:tailEnd type="none" w="med" len="med"/>
          </a:ln>
        </p:spPr>
      </p:sp>
      <p:sp>
        <p:nvSpPr>
          <p:cNvPr id="132110" name="Line 16"/>
          <p:cNvSpPr/>
          <p:nvPr/>
        </p:nvSpPr>
        <p:spPr>
          <a:xfrm>
            <a:off x="1963738" y="4999038"/>
            <a:ext cx="660400" cy="0"/>
          </a:xfrm>
          <a:prstGeom prst="line">
            <a:avLst/>
          </a:prstGeom>
          <a:ln w="25400" cap="flat" cmpd="sng">
            <a:solidFill>
              <a:schemeClr val="tx1"/>
            </a:solidFill>
            <a:prstDash val="solid"/>
            <a:headEnd type="none" w="med" len="med"/>
            <a:tailEnd type="triangle" w="med" len="med"/>
          </a:ln>
        </p:spPr>
      </p:sp>
      <p:sp>
        <p:nvSpPr>
          <p:cNvPr id="132111" name="Line 17"/>
          <p:cNvSpPr/>
          <p:nvPr/>
        </p:nvSpPr>
        <p:spPr>
          <a:xfrm flipH="1">
            <a:off x="2173288" y="4916488"/>
            <a:ext cx="88900" cy="133350"/>
          </a:xfrm>
          <a:prstGeom prst="line">
            <a:avLst/>
          </a:prstGeom>
          <a:ln w="12700" cap="flat" cmpd="sng">
            <a:solidFill>
              <a:schemeClr val="tx1"/>
            </a:solidFill>
            <a:prstDash val="solid"/>
            <a:headEnd type="none" w="med" len="med"/>
            <a:tailEnd type="none" w="med" len="med"/>
          </a:ln>
        </p:spPr>
      </p:sp>
      <p:sp>
        <p:nvSpPr>
          <p:cNvPr id="132112" name="Rectangle 18"/>
          <p:cNvSpPr/>
          <p:nvPr/>
        </p:nvSpPr>
        <p:spPr>
          <a:xfrm>
            <a:off x="2157413" y="4932363"/>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16</a:t>
            </a:r>
            <a:endParaRPr lang="zh-CN" altLang="en-US" b="1">
              <a:latin typeface="Times New Roman" panose="02020603050405020304" pitchFamily="18" charset="0"/>
              <a:ea typeface="华文新魏" panose="02010800040101010101" pitchFamily="2" charset="-122"/>
            </a:endParaRPr>
          </a:p>
        </p:txBody>
      </p:sp>
      <p:sp>
        <p:nvSpPr>
          <p:cNvPr id="132113" name="Rectangle 19"/>
          <p:cNvSpPr/>
          <p:nvPr/>
        </p:nvSpPr>
        <p:spPr>
          <a:xfrm>
            <a:off x="1184275" y="4767263"/>
            <a:ext cx="862013"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imm16</a:t>
            </a:r>
            <a:endParaRPr lang="en-US" altLang="zh-CN" b="1">
              <a:latin typeface="Times New Roman" panose="02020603050405020304" pitchFamily="18" charset="0"/>
              <a:ea typeface="华文新魏" panose="02010800040101010101" pitchFamily="2" charset="-122"/>
            </a:endParaRPr>
          </a:p>
        </p:txBody>
      </p:sp>
      <p:sp>
        <p:nvSpPr>
          <p:cNvPr id="132114" name="Line 20"/>
          <p:cNvSpPr/>
          <p:nvPr/>
        </p:nvSpPr>
        <p:spPr>
          <a:xfrm>
            <a:off x="2116138" y="4114800"/>
            <a:ext cx="508000" cy="0"/>
          </a:xfrm>
          <a:prstGeom prst="line">
            <a:avLst/>
          </a:prstGeom>
          <a:ln w="25400" cap="flat" cmpd="sng">
            <a:solidFill>
              <a:schemeClr val="tx1"/>
            </a:solidFill>
            <a:prstDash val="solid"/>
            <a:headEnd type="none" w="med" len="med"/>
            <a:tailEnd type="triangle" w="med" len="med"/>
          </a:ln>
        </p:spPr>
      </p:sp>
      <p:sp>
        <p:nvSpPr>
          <p:cNvPr id="132115" name="Rectangle 21"/>
          <p:cNvSpPr/>
          <p:nvPr/>
        </p:nvSpPr>
        <p:spPr>
          <a:xfrm>
            <a:off x="2649538" y="4478338"/>
            <a:ext cx="355600" cy="9652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116" name="Line 22"/>
          <p:cNvSpPr/>
          <p:nvPr/>
        </p:nvSpPr>
        <p:spPr>
          <a:xfrm>
            <a:off x="4846638" y="3228975"/>
            <a:ext cx="0" cy="1300163"/>
          </a:xfrm>
          <a:prstGeom prst="line">
            <a:avLst/>
          </a:prstGeom>
          <a:ln w="25400" cap="flat" cmpd="sng">
            <a:solidFill>
              <a:schemeClr val="tx1"/>
            </a:solidFill>
            <a:prstDash val="solid"/>
            <a:headEnd type="none" w="med" len="med"/>
            <a:tailEnd type="none" w="med" len="med"/>
          </a:ln>
        </p:spPr>
      </p:sp>
      <p:sp>
        <p:nvSpPr>
          <p:cNvPr id="132117" name="Line 23"/>
          <p:cNvSpPr/>
          <p:nvPr/>
        </p:nvSpPr>
        <p:spPr>
          <a:xfrm>
            <a:off x="4859338" y="3228975"/>
            <a:ext cx="309562" cy="193675"/>
          </a:xfrm>
          <a:prstGeom prst="line">
            <a:avLst/>
          </a:prstGeom>
          <a:ln w="25400" cap="flat" cmpd="sng">
            <a:solidFill>
              <a:schemeClr val="tx1"/>
            </a:solidFill>
            <a:prstDash val="solid"/>
            <a:headEnd type="none" w="med" len="med"/>
            <a:tailEnd type="none" w="med" len="med"/>
          </a:ln>
        </p:spPr>
      </p:sp>
      <p:sp>
        <p:nvSpPr>
          <p:cNvPr id="132118" name="Line 24"/>
          <p:cNvSpPr/>
          <p:nvPr/>
        </p:nvSpPr>
        <p:spPr>
          <a:xfrm flipV="1">
            <a:off x="4843463" y="4324350"/>
            <a:ext cx="309562" cy="215900"/>
          </a:xfrm>
          <a:prstGeom prst="line">
            <a:avLst/>
          </a:prstGeom>
          <a:ln w="25400" cap="flat" cmpd="sng">
            <a:solidFill>
              <a:schemeClr val="tx1"/>
            </a:solidFill>
            <a:prstDash val="solid"/>
            <a:headEnd type="none" w="med" len="med"/>
            <a:tailEnd type="none" w="med" len="med"/>
          </a:ln>
        </p:spPr>
      </p:sp>
      <p:sp>
        <p:nvSpPr>
          <p:cNvPr id="132119" name="Line 25"/>
          <p:cNvSpPr/>
          <p:nvPr/>
        </p:nvSpPr>
        <p:spPr>
          <a:xfrm>
            <a:off x="5151438" y="3405188"/>
            <a:ext cx="0" cy="947737"/>
          </a:xfrm>
          <a:prstGeom prst="line">
            <a:avLst/>
          </a:prstGeom>
          <a:ln w="25400" cap="flat" cmpd="sng">
            <a:solidFill>
              <a:schemeClr val="tx1"/>
            </a:solidFill>
            <a:prstDash val="solid"/>
            <a:headEnd type="none" w="med" len="med"/>
            <a:tailEnd type="none" w="med" len="med"/>
          </a:ln>
        </p:spPr>
      </p:sp>
      <p:sp>
        <p:nvSpPr>
          <p:cNvPr id="132120" name="Rectangle 26"/>
          <p:cNvSpPr/>
          <p:nvPr/>
        </p:nvSpPr>
        <p:spPr>
          <a:xfrm rot="5400000">
            <a:off x="4660900" y="3725863"/>
            <a:ext cx="644525" cy="368300"/>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Mux</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32121" name="Rectangle 27"/>
          <p:cNvSpPr/>
          <p:nvPr/>
        </p:nvSpPr>
        <p:spPr>
          <a:xfrm>
            <a:off x="4797425" y="3309938"/>
            <a:ext cx="298450"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0</a:t>
            </a:r>
            <a:endParaRPr lang="zh-CN" altLang="en-US" b="1">
              <a:latin typeface="Times New Roman" panose="02020603050405020304" pitchFamily="18" charset="0"/>
              <a:ea typeface="华文新魏" panose="02010800040101010101" pitchFamily="2" charset="-122"/>
            </a:endParaRPr>
          </a:p>
        </p:txBody>
      </p:sp>
      <p:sp>
        <p:nvSpPr>
          <p:cNvPr id="132122" name="Rectangle 28"/>
          <p:cNvSpPr/>
          <p:nvPr/>
        </p:nvSpPr>
        <p:spPr>
          <a:xfrm>
            <a:off x="4786313" y="4102100"/>
            <a:ext cx="298450"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a:t>
            </a:r>
            <a:endParaRPr lang="zh-CN" altLang="en-US" b="1">
              <a:latin typeface="Times New Roman" panose="02020603050405020304" pitchFamily="18" charset="0"/>
              <a:ea typeface="华文新魏" panose="02010800040101010101" pitchFamily="2" charset="-122"/>
            </a:endParaRPr>
          </a:p>
        </p:txBody>
      </p:sp>
      <p:sp>
        <p:nvSpPr>
          <p:cNvPr id="132123" name="Line 29"/>
          <p:cNvSpPr/>
          <p:nvPr/>
        </p:nvSpPr>
        <p:spPr>
          <a:xfrm>
            <a:off x="2636838" y="3114675"/>
            <a:ext cx="0" cy="292100"/>
          </a:xfrm>
          <a:prstGeom prst="line">
            <a:avLst/>
          </a:prstGeom>
          <a:ln w="25400" cap="flat" cmpd="sng">
            <a:solidFill>
              <a:schemeClr val="tx1"/>
            </a:solidFill>
            <a:prstDash val="solid"/>
            <a:headEnd type="none" w="med" len="med"/>
            <a:tailEnd type="none" w="med" len="med"/>
          </a:ln>
        </p:spPr>
      </p:sp>
      <p:sp>
        <p:nvSpPr>
          <p:cNvPr id="132124" name="Line 30"/>
          <p:cNvSpPr/>
          <p:nvPr/>
        </p:nvSpPr>
        <p:spPr>
          <a:xfrm>
            <a:off x="2649538" y="3114675"/>
            <a:ext cx="446087" cy="292100"/>
          </a:xfrm>
          <a:prstGeom prst="line">
            <a:avLst/>
          </a:prstGeom>
          <a:ln w="25400" cap="flat" cmpd="sng">
            <a:solidFill>
              <a:schemeClr val="tx1"/>
            </a:solidFill>
            <a:prstDash val="solid"/>
            <a:headEnd type="none" w="med" len="med"/>
            <a:tailEnd type="none" w="med" len="med"/>
          </a:ln>
        </p:spPr>
      </p:sp>
      <p:sp>
        <p:nvSpPr>
          <p:cNvPr id="132125" name="Line 31"/>
          <p:cNvSpPr/>
          <p:nvPr/>
        </p:nvSpPr>
        <p:spPr>
          <a:xfrm>
            <a:off x="2649538" y="3403600"/>
            <a:ext cx="203200" cy="120650"/>
          </a:xfrm>
          <a:prstGeom prst="line">
            <a:avLst/>
          </a:prstGeom>
          <a:ln w="25400" cap="flat" cmpd="sng">
            <a:solidFill>
              <a:schemeClr val="tx1"/>
            </a:solidFill>
            <a:prstDash val="solid"/>
            <a:headEnd type="none" w="med" len="med"/>
            <a:tailEnd type="none" w="med" len="med"/>
          </a:ln>
        </p:spPr>
      </p:sp>
      <p:sp>
        <p:nvSpPr>
          <p:cNvPr id="132126" name="Line 32"/>
          <p:cNvSpPr/>
          <p:nvPr/>
        </p:nvSpPr>
        <p:spPr>
          <a:xfrm>
            <a:off x="2865438" y="3549650"/>
            <a:ext cx="0" cy="263525"/>
          </a:xfrm>
          <a:prstGeom prst="line">
            <a:avLst/>
          </a:prstGeom>
          <a:ln w="25400" cap="flat" cmpd="sng">
            <a:solidFill>
              <a:schemeClr val="tx1"/>
            </a:solidFill>
            <a:prstDash val="solid"/>
            <a:headEnd type="none" w="med" len="med"/>
            <a:tailEnd type="none" w="med" len="med"/>
          </a:ln>
        </p:spPr>
      </p:sp>
      <p:sp>
        <p:nvSpPr>
          <p:cNvPr id="132127" name="Line 33"/>
          <p:cNvSpPr/>
          <p:nvPr/>
        </p:nvSpPr>
        <p:spPr>
          <a:xfrm>
            <a:off x="3094038" y="3403600"/>
            <a:ext cx="0" cy="554038"/>
          </a:xfrm>
          <a:prstGeom prst="line">
            <a:avLst/>
          </a:prstGeom>
          <a:ln w="25400" cap="flat" cmpd="sng">
            <a:solidFill>
              <a:schemeClr val="tx1"/>
            </a:solidFill>
            <a:prstDash val="solid"/>
            <a:headEnd type="none" w="med" len="med"/>
            <a:tailEnd type="none" w="med" len="med"/>
          </a:ln>
        </p:spPr>
      </p:sp>
      <p:sp>
        <p:nvSpPr>
          <p:cNvPr id="132128" name="Line 34"/>
          <p:cNvSpPr/>
          <p:nvPr/>
        </p:nvSpPr>
        <p:spPr>
          <a:xfrm flipV="1">
            <a:off x="2649538" y="3813175"/>
            <a:ext cx="203200" cy="169863"/>
          </a:xfrm>
          <a:prstGeom prst="line">
            <a:avLst/>
          </a:prstGeom>
          <a:ln w="25400" cap="flat" cmpd="sng">
            <a:solidFill>
              <a:schemeClr val="tx1"/>
            </a:solidFill>
            <a:prstDash val="solid"/>
            <a:headEnd type="none" w="med" len="med"/>
            <a:tailEnd type="none" w="med" len="med"/>
          </a:ln>
        </p:spPr>
      </p:sp>
      <p:sp>
        <p:nvSpPr>
          <p:cNvPr id="132129" name="Line 35"/>
          <p:cNvSpPr/>
          <p:nvPr/>
        </p:nvSpPr>
        <p:spPr>
          <a:xfrm>
            <a:off x="2636838" y="3983038"/>
            <a:ext cx="0" cy="306387"/>
          </a:xfrm>
          <a:prstGeom prst="line">
            <a:avLst/>
          </a:prstGeom>
          <a:ln w="25400" cap="flat" cmpd="sng">
            <a:solidFill>
              <a:schemeClr val="tx1"/>
            </a:solidFill>
            <a:prstDash val="solid"/>
            <a:headEnd type="none" w="med" len="med"/>
            <a:tailEnd type="none" w="med" len="med"/>
          </a:ln>
        </p:spPr>
      </p:sp>
      <p:sp>
        <p:nvSpPr>
          <p:cNvPr id="132130" name="Line 36"/>
          <p:cNvSpPr/>
          <p:nvPr/>
        </p:nvSpPr>
        <p:spPr>
          <a:xfrm flipV="1">
            <a:off x="2649538" y="3929063"/>
            <a:ext cx="460375" cy="342900"/>
          </a:xfrm>
          <a:prstGeom prst="line">
            <a:avLst/>
          </a:prstGeom>
          <a:ln w="25400" cap="flat" cmpd="sng">
            <a:solidFill>
              <a:schemeClr val="tx1"/>
            </a:solidFill>
            <a:prstDash val="solid"/>
            <a:headEnd type="none" w="med" len="med"/>
            <a:tailEnd type="none" w="med" len="med"/>
          </a:ln>
        </p:spPr>
      </p:sp>
      <p:sp>
        <p:nvSpPr>
          <p:cNvPr id="132131" name="Rectangle 37"/>
          <p:cNvSpPr/>
          <p:nvPr/>
        </p:nvSpPr>
        <p:spPr>
          <a:xfrm rot="5400000">
            <a:off x="2578100" y="3508375"/>
            <a:ext cx="809625" cy="368300"/>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Adder</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32132" name="Rectangle 38"/>
          <p:cNvSpPr/>
          <p:nvPr/>
        </p:nvSpPr>
        <p:spPr>
          <a:xfrm>
            <a:off x="1860550" y="3779838"/>
            <a:ext cx="760413"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a:t>
            </a:r>
            <a:endParaRPr lang="zh-CN" altLang="en-US" b="1">
              <a:latin typeface="Times New Roman" panose="02020603050405020304" pitchFamily="18" charset="0"/>
              <a:ea typeface="华文新魏" panose="02010800040101010101" pitchFamily="2" charset="-122"/>
            </a:endParaRPr>
          </a:p>
        </p:txBody>
      </p:sp>
      <p:grpSp>
        <p:nvGrpSpPr>
          <p:cNvPr id="132133" name="Group 39"/>
          <p:cNvGrpSpPr/>
          <p:nvPr/>
        </p:nvGrpSpPr>
        <p:grpSpPr>
          <a:xfrm>
            <a:off x="1320800" y="2649538"/>
            <a:ext cx="541338" cy="2074862"/>
            <a:chOff x="803" y="1880"/>
            <a:chExt cx="341" cy="1307"/>
          </a:xfrm>
        </p:grpSpPr>
        <p:sp>
          <p:nvSpPr>
            <p:cNvPr id="132217" name="Rectangle 40"/>
            <p:cNvSpPr/>
            <p:nvPr/>
          </p:nvSpPr>
          <p:spPr>
            <a:xfrm>
              <a:off x="872" y="1880"/>
              <a:ext cx="176" cy="752"/>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218" name="Oval 41"/>
            <p:cNvSpPr/>
            <p:nvPr/>
          </p:nvSpPr>
          <p:spPr>
            <a:xfrm>
              <a:off x="920" y="2648"/>
              <a:ext cx="80" cy="80"/>
            </a:xfrm>
            <a:prstGeom prst="ellipse">
              <a:avLst/>
            </a:prstGeom>
            <a:noFill/>
            <a:ln w="25400" cap="flat" cmpd="sng">
              <a:solidFill>
                <a:schemeClr val="tx1"/>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219" name="Line 42"/>
            <p:cNvSpPr/>
            <p:nvPr/>
          </p:nvSpPr>
          <p:spPr>
            <a:xfrm>
              <a:off x="960" y="2744"/>
              <a:ext cx="0" cy="224"/>
            </a:xfrm>
            <a:prstGeom prst="line">
              <a:avLst/>
            </a:prstGeom>
            <a:ln w="25400" cap="flat" cmpd="sng">
              <a:solidFill>
                <a:schemeClr val="tx1"/>
              </a:solidFill>
              <a:prstDash val="solid"/>
              <a:headEnd type="none" w="med" len="med"/>
              <a:tailEnd type="none" w="med" len="med"/>
            </a:ln>
          </p:spPr>
        </p:sp>
        <p:sp>
          <p:nvSpPr>
            <p:cNvPr id="132220" name="Rectangle 43"/>
            <p:cNvSpPr/>
            <p:nvPr/>
          </p:nvSpPr>
          <p:spPr>
            <a:xfrm rot="5400000">
              <a:off x="792" y="2174"/>
              <a:ext cx="331" cy="250"/>
            </a:xfrm>
            <a:prstGeom prst="rect">
              <a:avLst/>
            </a:prstGeom>
            <a:noFill/>
            <a:ln w="12700">
              <a:noFill/>
            </a:ln>
          </p:spPr>
          <p:txBody>
            <a:bodyPr wrap="none" lIns="90488" tIns="44450" rIns="90488" bIns="44450">
              <a:spAutoFit/>
            </a:bodyPr>
            <a:p>
              <a:r>
                <a:rPr lang="en-US" altLang="zh-CN" sz="2000" b="1">
                  <a:latin typeface="Times New Roman" panose="02020603050405020304" pitchFamily="18" charset="0"/>
                  <a:ea typeface="华文新魏" panose="02010800040101010101" pitchFamily="2" charset="-122"/>
                </a:rPr>
                <a:t>PC</a:t>
              </a:r>
              <a:endParaRPr lang="en-US" altLang="zh-CN" sz="2000" b="1">
                <a:latin typeface="Times New Roman" panose="02020603050405020304" pitchFamily="18" charset="0"/>
                <a:ea typeface="华文新魏" panose="02010800040101010101" pitchFamily="2" charset="-122"/>
              </a:endParaRPr>
            </a:p>
          </p:txBody>
        </p:sp>
        <p:sp>
          <p:nvSpPr>
            <p:cNvPr id="132221" name="Rectangle 44"/>
            <p:cNvSpPr/>
            <p:nvPr/>
          </p:nvSpPr>
          <p:spPr>
            <a:xfrm>
              <a:off x="803" y="2956"/>
              <a:ext cx="341" cy="231"/>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ea typeface="华文新魏" panose="02010800040101010101" pitchFamily="2" charset="-122"/>
                </a:rPr>
                <a:t>Clk</a:t>
              </a:r>
              <a:endParaRPr lang="en-US" altLang="zh-CN" b="1">
                <a:solidFill>
                  <a:srgbClr val="0000FF"/>
                </a:solidFill>
                <a:latin typeface="Times New Roman" panose="02020603050405020304" pitchFamily="18" charset="0"/>
                <a:ea typeface="华文新魏" panose="02010800040101010101" pitchFamily="2" charset="-122"/>
              </a:endParaRPr>
            </a:p>
          </p:txBody>
        </p:sp>
      </p:grpSp>
      <p:grpSp>
        <p:nvGrpSpPr>
          <p:cNvPr id="132134" name="Group 45"/>
          <p:cNvGrpSpPr/>
          <p:nvPr/>
        </p:nvGrpSpPr>
        <p:grpSpPr>
          <a:xfrm>
            <a:off x="3703638" y="3724275"/>
            <a:ext cx="534987" cy="1157288"/>
            <a:chOff x="2304" y="2557"/>
            <a:chExt cx="337" cy="729"/>
          </a:xfrm>
        </p:grpSpPr>
        <p:grpSp>
          <p:nvGrpSpPr>
            <p:cNvPr id="132207" name="Group 46"/>
            <p:cNvGrpSpPr/>
            <p:nvPr/>
          </p:nvGrpSpPr>
          <p:grpSpPr>
            <a:xfrm>
              <a:off x="2304" y="2557"/>
              <a:ext cx="288" cy="729"/>
              <a:chOff x="2304" y="2557"/>
              <a:chExt cx="288" cy="729"/>
            </a:xfrm>
          </p:grpSpPr>
          <p:sp>
            <p:nvSpPr>
              <p:cNvPr id="132209" name="Line 47"/>
              <p:cNvSpPr/>
              <p:nvPr/>
            </p:nvSpPr>
            <p:spPr>
              <a:xfrm>
                <a:off x="2304" y="2557"/>
                <a:ext cx="0" cy="166"/>
              </a:xfrm>
              <a:prstGeom prst="line">
                <a:avLst/>
              </a:prstGeom>
              <a:ln w="25400" cap="flat" cmpd="sng">
                <a:solidFill>
                  <a:schemeClr val="tx1"/>
                </a:solidFill>
                <a:prstDash val="solid"/>
                <a:headEnd type="none" w="med" len="med"/>
                <a:tailEnd type="none" w="med" len="med"/>
              </a:ln>
            </p:spPr>
          </p:sp>
          <p:sp>
            <p:nvSpPr>
              <p:cNvPr id="132210" name="Line 48"/>
              <p:cNvSpPr/>
              <p:nvPr/>
            </p:nvSpPr>
            <p:spPr>
              <a:xfrm>
                <a:off x="2312" y="2557"/>
                <a:ext cx="272" cy="166"/>
              </a:xfrm>
              <a:prstGeom prst="line">
                <a:avLst/>
              </a:prstGeom>
              <a:ln w="25400" cap="flat" cmpd="sng">
                <a:solidFill>
                  <a:schemeClr val="tx1"/>
                </a:solidFill>
                <a:prstDash val="solid"/>
                <a:headEnd type="none" w="med" len="med"/>
                <a:tailEnd type="none" w="med" len="med"/>
              </a:ln>
            </p:spPr>
          </p:sp>
          <p:sp>
            <p:nvSpPr>
              <p:cNvPr id="132211" name="Line 49"/>
              <p:cNvSpPr/>
              <p:nvPr/>
            </p:nvSpPr>
            <p:spPr>
              <a:xfrm>
                <a:off x="2312" y="2739"/>
                <a:ext cx="128" cy="76"/>
              </a:xfrm>
              <a:prstGeom prst="line">
                <a:avLst/>
              </a:prstGeom>
              <a:ln w="25400" cap="flat" cmpd="sng">
                <a:solidFill>
                  <a:schemeClr val="tx1"/>
                </a:solidFill>
                <a:prstDash val="solid"/>
                <a:headEnd type="none" w="med" len="med"/>
                <a:tailEnd type="none" w="med" len="med"/>
              </a:ln>
            </p:spPr>
          </p:sp>
          <p:sp>
            <p:nvSpPr>
              <p:cNvPr id="132212" name="Line 50"/>
              <p:cNvSpPr/>
              <p:nvPr/>
            </p:nvSpPr>
            <p:spPr>
              <a:xfrm>
                <a:off x="2448" y="2831"/>
                <a:ext cx="0" cy="166"/>
              </a:xfrm>
              <a:prstGeom prst="line">
                <a:avLst/>
              </a:prstGeom>
              <a:ln w="25400" cap="flat" cmpd="sng">
                <a:solidFill>
                  <a:schemeClr val="tx1"/>
                </a:solidFill>
                <a:prstDash val="solid"/>
                <a:headEnd type="none" w="med" len="med"/>
                <a:tailEnd type="none" w="med" len="med"/>
              </a:ln>
            </p:spPr>
          </p:sp>
          <p:sp>
            <p:nvSpPr>
              <p:cNvPr id="132213" name="Line 51"/>
              <p:cNvSpPr/>
              <p:nvPr/>
            </p:nvSpPr>
            <p:spPr>
              <a:xfrm>
                <a:off x="2592" y="2739"/>
                <a:ext cx="0" cy="349"/>
              </a:xfrm>
              <a:prstGeom prst="line">
                <a:avLst/>
              </a:prstGeom>
              <a:ln w="25400" cap="flat" cmpd="sng">
                <a:solidFill>
                  <a:schemeClr val="tx1"/>
                </a:solidFill>
                <a:prstDash val="solid"/>
                <a:headEnd type="none" w="med" len="med"/>
                <a:tailEnd type="none" w="med" len="med"/>
              </a:ln>
            </p:spPr>
          </p:sp>
          <p:sp>
            <p:nvSpPr>
              <p:cNvPr id="132214" name="Line 52"/>
              <p:cNvSpPr/>
              <p:nvPr/>
            </p:nvSpPr>
            <p:spPr>
              <a:xfrm flipV="1">
                <a:off x="2312" y="2997"/>
                <a:ext cx="128" cy="107"/>
              </a:xfrm>
              <a:prstGeom prst="line">
                <a:avLst/>
              </a:prstGeom>
              <a:ln w="25400" cap="flat" cmpd="sng">
                <a:solidFill>
                  <a:schemeClr val="tx1"/>
                </a:solidFill>
                <a:prstDash val="solid"/>
                <a:headEnd type="none" w="med" len="med"/>
                <a:tailEnd type="none" w="med" len="med"/>
              </a:ln>
            </p:spPr>
          </p:sp>
          <p:sp>
            <p:nvSpPr>
              <p:cNvPr id="132215" name="Line 53"/>
              <p:cNvSpPr/>
              <p:nvPr/>
            </p:nvSpPr>
            <p:spPr>
              <a:xfrm>
                <a:off x="2304" y="3104"/>
                <a:ext cx="0" cy="166"/>
              </a:xfrm>
              <a:prstGeom prst="line">
                <a:avLst/>
              </a:prstGeom>
              <a:ln w="25400" cap="flat" cmpd="sng">
                <a:solidFill>
                  <a:schemeClr val="tx1"/>
                </a:solidFill>
                <a:prstDash val="solid"/>
                <a:headEnd type="none" w="med" len="med"/>
                <a:tailEnd type="none" w="med" len="med"/>
              </a:ln>
            </p:spPr>
          </p:sp>
          <p:sp>
            <p:nvSpPr>
              <p:cNvPr id="132216" name="Line 54"/>
              <p:cNvSpPr/>
              <p:nvPr/>
            </p:nvSpPr>
            <p:spPr>
              <a:xfrm flipV="1">
                <a:off x="2312" y="3088"/>
                <a:ext cx="272" cy="198"/>
              </a:xfrm>
              <a:prstGeom prst="line">
                <a:avLst/>
              </a:prstGeom>
              <a:ln w="25400" cap="flat" cmpd="sng">
                <a:solidFill>
                  <a:schemeClr val="tx1"/>
                </a:solidFill>
                <a:prstDash val="solid"/>
                <a:headEnd type="none" w="med" len="med"/>
                <a:tailEnd type="none" w="med" len="med"/>
              </a:ln>
            </p:spPr>
          </p:sp>
        </p:grpSp>
        <p:sp>
          <p:nvSpPr>
            <p:cNvPr id="132208" name="Rectangle 55"/>
            <p:cNvSpPr/>
            <p:nvPr/>
          </p:nvSpPr>
          <p:spPr>
            <a:xfrm rot="5400000">
              <a:off x="2270" y="2805"/>
              <a:ext cx="511" cy="231"/>
            </a:xfrm>
            <a:prstGeom prst="rect">
              <a:avLst/>
            </a:prstGeom>
            <a:noFill/>
            <a:ln w="12700">
              <a:noFill/>
            </a:ln>
          </p:spPr>
          <p:txBody>
            <a:bodyPr wrap="none" lIns="90488" tIns="44450" rIns="90488" bIns="44450">
              <a:spAutoFit/>
            </a:bodyPr>
            <a:p>
              <a:r>
                <a:rPr lang="en-US" altLang="zh-CN" b="1">
                  <a:solidFill>
                    <a:srgbClr val="0000CC"/>
                  </a:solidFill>
                  <a:latin typeface="Times New Roman" panose="02020603050405020304" pitchFamily="18" charset="0"/>
                  <a:ea typeface="华文新魏" panose="02010800040101010101" pitchFamily="2" charset="-122"/>
                </a:rPr>
                <a:t>Adder</a:t>
              </a:r>
              <a:endParaRPr lang="en-US" altLang="zh-CN" b="1">
                <a:solidFill>
                  <a:srgbClr val="0000CC"/>
                </a:solidFill>
                <a:latin typeface="Times New Roman" panose="02020603050405020304" pitchFamily="18" charset="0"/>
                <a:ea typeface="华文新魏" panose="02010800040101010101" pitchFamily="2" charset="-122"/>
              </a:endParaRPr>
            </a:p>
          </p:txBody>
        </p:sp>
      </p:grpSp>
      <p:sp>
        <p:nvSpPr>
          <p:cNvPr id="132135" name="Line 56"/>
          <p:cNvSpPr/>
          <p:nvPr/>
        </p:nvSpPr>
        <p:spPr>
          <a:xfrm>
            <a:off x="3030538" y="4765675"/>
            <a:ext cx="660400" cy="0"/>
          </a:xfrm>
          <a:prstGeom prst="line">
            <a:avLst/>
          </a:prstGeom>
          <a:ln w="25400" cap="flat" cmpd="sng">
            <a:solidFill>
              <a:schemeClr val="tx1"/>
            </a:solidFill>
            <a:prstDash val="solid"/>
            <a:headEnd type="none" w="med" len="med"/>
            <a:tailEnd type="triangle" w="med" len="med"/>
          </a:ln>
        </p:spPr>
      </p:sp>
      <p:sp>
        <p:nvSpPr>
          <p:cNvPr id="132136" name="Rectangle 57"/>
          <p:cNvSpPr/>
          <p:nvPr/>
        </p:nvSpPr>
        <p:spPr>
          <a:xfrm>
            <a:off x="3192463" y="4699000"/>
            <a:ext cx="414337"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37" name="Line 58"/>
          <p:cNvSpPr/>
          <p:nvPr/>
        </p:nvSpPr>
        <p:spPr>
          <a:xfrm flipH="1">
            <a:off x="3240088" y="4700588"/>
            <a:ext cx="88900" cy="139700"/>
          </a:xfrm>
          <a:prstGeom prst="line">
            <a:avLst/>
          </a:prstGeom>
          <a:ln w="12700" cap="flat" cmpd="sng">
            <a:solidFill>
              <a:schemeClr val="tx1"/>
            </a:solidFill>
            <a:prstDash val="solid"/>
            <a:headEnd type="none" w="med" len="med"/>
            <a:tailEnd type="none" w="med" len="med"/>
          </a:ln>
        </p:spPr>
      </p:sp>
      <p:grpSp>
        <p:nvGrpSpPr>
          <p:cNvPr id="132138" name="Group 59"/>
          <p:cNvGrpSpPr/>
          <p:nvPr/>
        </p:nvGrpSpPr>
        <p:grpSpPr>
          <a:xfrm>
            <a:off x="4845050" y="4752975"/>
            <a:ext cx="385763" cy="385763"/>
            <a:chOff x="3023" y="3205"/>
            <a:chExt cx="243" cy="243"/>
          </a:xfrm>
        </p:grpSpPr>
        <p:sp>
          <p:nvSpPr>
            <p:cNvPr id="132202" name="Arc 60"/>
            <p:cNvSpPr/>
            <p:nvPr/>
          </p:nvSpPr>
          <p:spPr>
            <a:xfrm rot="-5400000">
              <a:off x="3035" y="3193"/>
              <a:ext cx="91" cy="115"/>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cap="rnd" cmpd="sng">
              <a:solidFill>
                <a:schemeClr val="tx1">
                  <a:alpha val="100000"/>
                </a:schemeClr>
              </a:solidFill>
              <a:prstDash val="solid"/>
              <a:round/>
              <a:headEnd type="none" w="med" len="med"/>
              <a:tailEnd type="none" w="med" len="med"/>
            </a:ln>
          </p:spPr>
          <p:txBody>
            <a:bodyPr/>
            <a:p>
              <a:endParaRPr lang="zh-CN" altLang="en-US"/>
            </a:p>
          </p:txBody>
        </p:sp>
        <p:sp>
          <p:nvSpPr>
            <p:cNvPr id="132203" name="Arc 61"/>
            <p:cNvSpPr/>
            <p:nvPr/>
          </p:nvSpPr>
          <p:spPr>
            <a:xfrm rot="5400000">
              <a:off x="3163" y="3193"/>
              <a:ext cx="91" cy="115"/>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1" y="21411"/>
                  </a:moveTo>
                  <a:cubicBezTo>
                    <a:pt x="101" y="9647"/>
                    <a:pt x="9599" y="128"/>
                    <a:pt x="21363" y="0"/>
                  </a:cubicBezTo>
                </a:path>
                <a:path w="21599" h="21599" stroke="0">
                  <a:moveTo>
                    <a:pt x="-1" y="21411"/>
                  </a:moveTo>
                  <a:cubicBezTo>
                    <a:pt x="101" y="9647"/>
                    <a:pt x="9599" y="128"/>
                    <a:pt x="21363" y="0"/>
                  </a:cubicBezTo>
                  <a:lnTo>
                    <a:pt x="21599" y="21599"/>
                  </a:lnTo>
                  <a:lnTo>
                    <a:pt x="-1" y="21411"/>
                  </a:lnTo>
                  <a:close/>
                </a:path>
              </a:pathLst>
            </a:custGeom>
            <a:noFill/>
            <a:ln w="25400" cap="rnd" cmpd="sng">
              <a:solidFill>
                <a:schemeClr val="tx1">
                  <a:alpha val="100000"/>
                </a:schemeClr>
              </a:solidFill>
              <a:prstDash val="solid"/>
              <a:round/>
              <a:headEnd type="none" w="med" len="med"/>
              <a:tailEnd type="none" w="med" len="med"/>
            </a:ln>
          </p:spPr>
          <p:txBody>
            <a:bodyPr/>
            <a:p>
              <a:endParaRPr lang="zh-CN" altLang="en-US"/>
            </a:p>
          </p:txBody>
        </p:sp>
        <p:sp>
          <p:nvSpPr>
            <p:cNvPr id="132204" name="Line 62"/>
            <p:cNvSpPr/>
            <p:nvPr/>
          </p:nvSpPr>
          <p:spPr>
            <a:xfrm>
              <a:off x="3024" y="3303"/>
              <a:ext cx="0" cy="137"/>
            </a:xfrm>
            <a:prstGeom prst="line">
              <a:avLst/>
            </a:prstGeom>
            <a:ln w="25400" cap="flat" cmpd="sng">
              <a:solidFill>
                <a:schemeClr val="tx1"/>
              </a:solidFill>
              <a:prstDash val="solid"/>
              <a:headEnd type="none" w="med" len="med"/>
              <a:tailEnd type="none" w="med" len="med"/>
            </a:ln>
          </p:spPr>
        </p:sp>
        <p:sp>
          <p:nvSpPr>
            <p:cNvPr id="132205" name="Line 63"/>
            <p:cNvSpPr/>
            <p:nvPr/>
          </p:nvSpPr>
          <p:spPr>
            <a:xfrm>
              <a:off x="3032" y="3448"/>
              <a:ext cx="224" cy="0"/>
            </a:xfrm>
            <a:prstGeom prst="line">
              <a:avLst/>
            </a:prstGeom>
            <a:ln w="25400" cap="flat" cmpd="sng">
              <a:solidFill>
                <a:schemeClr val="tx1"/>
              </a:solidFill>
              <a:prstDash val="solid"/>
              <a:headEnd type="none" w="med" len="med"/>
              <a:tailEnd type="none" w="med" len="med"/>
            </a:ln>
          </p:spPr>
        </p:sp>
        <p:sp>
          <p:nvSpPr>
            <p:cNvPr id="132206" name="Line 64"/>
            <p:cNvSpPr/>
            <p:nvPr/>
          </p:nvSpPr>
          <p:spPr>
            <a:xfrm>
              <a:off x="3264" y="3303"/>
              <a:ext cx="0" cy="137"/>
            </a:xfrm>
            <a:prstGeom prst="line">
              <a:avLst/>
            </a:prstGeom>
            <a:ln w="25400" cap="flat" cmpd="sng">
              <a:solidFill>
                <a:schemeClr val="tx1"/>
              </a:solidFill>
              <a:prstDash val="solid"/>
              <a:headEnd type="none" w="med" len="med"/>
              <a:tailEnd type="none" w="med" len="med"/>
            </a:ln>
          </p:spPr>
        </p:sp>
      </p:grpSp>
      <p:sp>
        <p:nvSpPr>
          <p:cNvPr id="132139" name="Line 65"/>
          <p:cNvSpPr/>
          <p:nvPr/>
        </p:nvSpPr>
        <p:spPr>
          <a:xfrm flipV="1">
            <a:off x="5037138" y="4395788"/>
            <a:ext cx="0" cy="352425"/>
          </a:xfrm>
          <a:prstGeom prst="line">
            <a:avLst/>
          </a:prstGeom>
          <a:ln w="25400" cap="flat" cmpd="sng">
            <a:solidFill>
              <a:schemeClr val="tx1"/>
            </a:solidFill>
            <a:prstDash val="solid"/>
            <a:headEnd type="none" w="med" len="med"/>
            <a:tailEnd type="none" w="med" len="med"/>
          </a:ln>
        </p:spPr>
      </p:sp>
      <p:sp>
        <p:nvSpPr>
          <p:cNvPr id="132140" name="Line 66"/>
          <p:cNvSpPr/>
          <p:nvPr/>
        </p:nvSpPr>
        <p:spPr>
          <a:xfrm>
            <a:off x="4922838" y="5145088"/>
            <a:ext cx="0" cy="355600"/>
          </a:xfrm>
          <a:prstGeom prst="line">
            <a:avLst/>
          </a:prstGeom>
          <a:ln w="25400" cap="flat" cmpd="sng">
            <a:solidFill>
              <a:schemeClr val="tx1"/>
            </a:solidFill>
            <a:prstDash val="solid"/>
            <a:headEnd type="none" w="med" len="med"/>
            <a:tailEnd type="none" w="med" len="med"/>
          </a:ln>
        </p:spPr>
      </p:sp>
      <p:sp>
        <p:nvSpPr>
          <p:cNvPr id="132141" name="Line 67"/>
          <p:cNvSpPr/>
          <p:nvPr/>
        </p:nvSpPr>
        <p:spPr>
          <a:xfrm>
            <a:off x="5151438" y="5145088"/>
            <a:ext cx="0" cy="468312"/>
          </a:xfrm>
          <a:prstGeom prst="line">
            <a:avLst/>
          </a:prstGeom>
          <a:ln w="25400" cap="flat" cmpd="sng">
            <a:solidFill>
              <a:schemeClr val="tx1"/>
            </a:solidFill>
            <a:prstDash val="solid"/>
            <a:headEnd type="none" w="med" len="med"/>
            <a:tailEnd type="none" w="med" len="med"/>
          </a:ln>
        </p:spPr>
      </p:sp>
      <p:sp>
        <p:nvSpPr>
          <p:cNvPr id="132142" name="Line 68"/>
          <p:cNvSpPr/>
          <p:nvPr/>
        </p:nvSpPr>
        <p:spPr>
          <a:xfrm>
            <a:off x="6230938" y="3094038"/>
            <a:ext cx="217487" cy="0"/>
          </a:xfrm>
          <a:prstGeom prst="line">
            <a:avLst/>
          </a:prstGeom>
          <a:ln w="25400" cap="flat" cmpd="sng">
            <a:solidFill>
              <a:schemeClr val="tx1"/>
            </a:solidFill>
            <a:prstDash val="solid"/>
            <a:headEnd type="none" w="med" len="med"/>
            <a:tailEnd type="none" w="med" len="med"/>
          </a:ln>
        </p:spPr>
      </p:sp>
      <p:sp>
        <p:nvSpPr>
          <p:cNvPr id="132143" name="Line 69"/>
          <p:cNvSpPr/>
          <p:nvPr/>
        </p:nvSpPr>
        <p:spPr>
          <a:xfrm flipV="1">
            <a:off x="6446838" y="1557338"/>
            <a:ext cx="0" cy="1549400"/>
          </a:xfrm>
          <a:prstGeom prst="line">
            <a:avLst/>
          </a:prstGeom>
          <a:ln w="25400" cap="flat" cmpd="sng">
            <a:solidFill>
              <a:schemeClr val="tx1"/>
            </a:solidFill>
            <a:prstDash val="solid"/>
            <a:headEnd type="none" w="med" len="med"/>
            <a:tailEnd type="none" w="med" len="med"/>
          </a:ln>
        </p:spPr>
      </p:sp>
      <p:sp>
        <p:nvSpPr>
          <p:cNvPr id="132144" name="Line 70"/>
          <p:cNvSpPr/>
          <p:nvPr/>
        </p:nvSpPr>
        <p:spPr>
          <a:xfrm flipH="1">
            <a:off x="795338" y="1570038"/>
            <a:ext cx="5664200" cy="0"/>
          </a:xfrm>
          <a:prstGeom prst="line">
            <a:avLst/>
          </a:prstGeom>
          <a:ln w="25400" cap="flat" cmpd="sng">
            <a:solidFill>
              <a:schemeClr val="tx1"/>
            </a:solidFill>
            <a:prstDash val="solid"/>
            <a:headEnd type="none" w="med" len="med"/>
            <a:tailEnd type="none" w="med" len="med"/>
          </a:ln>
        </p:spPr>
      </p:sp>
      <p:sp>
        <p:nvSpPr>
          <p:cNvPr id="132145" name="Line 71"/>
          <p:cNvSpPr/>
          <p:nvPr/>
        </p:nvSpPr>
        <p:spPr>
          <a:xfrm>
            <a:off x="808038" y="1582738"/>
            <a:ext cx="0" cy="1651000"/>
          </a:xfrm>
          <a:prstGeom prst="line">
            <a:avLst/>
          </a:prstGeom>
          <a:ln w="25400" cap="flat" cmpd="sng">
            <a:solidFill>
              <a:schemeClr val="tx1"/>
            </a:solidFill>
            <a:prstDash val="solid"/>
            <a:headEnd type="none" w="med" len="med"/>
            <a:tailEnd type="none" w="med" len="med"/>
          </a:ln>
        </p:spPr>
      </p:sp>
      <p:sp>
        <p:nvSpPr>
          <p:cNvPr id="132146" name="Line 72"/>
          <p:cNvSpPr/>
          <p:nvPr/>
        </p:nvSpPr>
        <p:spPr>
          <a:xfrm>
            <a:off x="820738" y="3246438"/>
            <a:ext cx="584200" cy="0"/>
          </a:xfrm>
          <a:prstGeom prst="line">
            <a:avLst/>
          </a:prstGeom>
          <a:ln w="25400" cap="flat" cmpd="sng">
            <a:solidFill>
              <a:schemeClr val="tx1"/>
            </a:solidFill>
            <a:prstDash val="solid"/>
            <a:headEnd type="none" w="med" len="med"/>
            <a:tailEnd type="triangle" w="med" len="med"/>
          </a:ln>
        </p:spPr>
      </p:sp>
      <p:sp>
        <p:nvSpPr>
          <p:cNvPr id="132147" name="Line 73"/>
          <p:cNvSpPr/>
          <p:nvPr/>
        </p:nvSpPr>
        <p:spPr>
          <a:xfrm flipH="1">
            <a:off x="4078288" y="1500188"/>
            <a:ext cx="88900" cy="166687"/>
          </a:xfrm>
          <a:prstGeom prst="line">
            <a:avLst/>
          </a:prstGeom>
          <a:ln w="12700" cap="flat" cmpd="sng">
            <a:solidFill>
              <a:schemeClr val="tx1"/>
            </a:solidFill>
            <a:prstDash val="solid"/>
            <a:headEnd type="none" w="med" len="med"/>
            <a:tailEnd type="none" w="med" len="med"/>
          </a:ln>
        </p:spPr>
      </p:sp>
      <p:sp>
        <p:nvSpPr>
          <p:cNvPr id="132148" name="Rectangle 74"/>
          <p:cNvSpPr/>
          <p:nvPr/>
        </p:nvSpPr>
        <p:spPr>
          <a:xfrm>
            <a:off x="4065588" y="151288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49" name="Rectangle 75"/>
          <p:cNvSpPr/>
          <p:nvPr/>
        </p:nvSpPr>
        <p:spPr>
          <a:xfrm>
            <a:off x="4111625" y="5472113"/>
            <a:ext cx="995363" cy="396875"/>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ea typeface="华文新魏" panose="02010800040101010101" pitchFamily="2" charset="-122"/>
              </a:rPr>
              <a:t>Branch</a:t>
            </a:r>
            <a:endParaRPr lang="en-US" altLang="zh-CN" sz="2000" b="1">
              <a:solidFill>
                <a:srgbClr val="CC0000"/>
              </a:solidFill>
              <a:latin typeface="Times New Roman" panose="02020603050405020304" pitchFamily="18" charset="0"/>
              <a:ea typeface="华文新魏" panose="02010800040101010101" pitchFamily="2" charset="-122"/>
            </a:endParaRPr>
          </a:p>
        </p:txBody>
      </p:sp>
      <p:sp>
        <p:nvSpPr>
          <p:cNvPr id="132150" name="Rectangle 76"/>
          <p:cNvSpPr/>
          <p:nvPr/>
        </p:nvSpPr>
        <p:spPr>
          <a:xfrm>
            <a:off x="5076825" y="5516563"/>
            <a:ext cx="704850" cy="398462"/>
          </a:xfrm>
          <a:prstGeom prst="rect">
            <a:avLst/>
          </a:prstGeom>
          <a:noFill/>
          <a:ln w="12700">
            <a:noFill/>
          </a:ln>
        </p:spPr>
        <p:txBody>
          <a:bodyPr wrap="none" lIns="90488" tIns="44450" rIns="90488" bIns="44450">
            <a:spAutoFit/>
          </a:bodyPr>
          <a:p>
            <a:r>
              <a:rPr lang="en-US" altLang="zh-CN" sz="2000" b="1">
                <a:solidFill>
                  <a:srgbClr val="FF0000"/>
                </a:solidFill>
                <a:latin typeface="Times New Roman" panose="02020603050405020304" pitchFamily="18" charset="0"/>
                <a:ea typeface="华文新魏" panose="02010800040101010101" pitchFamily="2" charset="-122"/>
              </a:rPr>
              <a:t>Zero</a:t>
            </a:r>
            <a:endParaRPr lang="en-US" altLang="zh-CN" sz="2000" b="1">
              <a:solidFill>
                <a:srgbClr val="FF0000"/>
              </a:solidFill>
              <a:latin typeface="Times New Roman" panose="02020603050405020304" pitchFamily="18" charset="0"/>
              <a:ea typeface="华文新魏" panose="02010800040101010101" pitchFamily="2" charset="-122"/>
            </a:endParaRPr>
          </a:p>
        </p:txBody>
      </p:sp>
      <p:sp>
        <p:nvSpPr>
          <p:cNvPr id="132151" name="Line 77"/>
          <p:cNvSpPr/>
          <p:nvPr/>
        </p:nvSpPr>
        <p:spPr>
          <a:xfrm>
            <a:off x="6611938" y="2255838"/>
            <a:ext cx="584200" cy="0"/>
          </a:xfrm>
          <a:prstGeom prst="line">
            <a:avLst/>
          </a:prstGeom>
          <a:ln w="25400" cap="flat" cmpd="sng">
            <a:solidFill>
              <a:schemeClr val="tx1"/>
            </a:solidFill>
            <a:prstDash val="solid"/>
            <a:headEnd type="none" w="med" len="med"/>
            <a:tailEnd type="triangle" w="med" len="med"/>
          </a:ln>
        </p:spPr>
      </p:sp>
      <p:sp>
        <p:nvSpPr>
          <p:cNvPr id="132152" name="Rectangle 78"/>
          <p:cNvSpPr/>
          <p:nvPr/>
        </p:nvSpPr>
        <p:spPr>
          <a:xfrm>
            <a:off x="6392863" y="2255838"/>
            <a:ext cx="952500" cy="396875"/>
          </a:xfrm>
          <a:prstGeom prst="rect">
            <a:avLst/>
          </a:prstGeom>
          <a:noFill/>
          <a:ln w="12700">
            <a:noFill/>
          </a:ln>
        </p:spPr>
        <p:txBody>
          <a:bodyPr wrap="none" lIns="90488" tIns="44450" rIns="90488" bIns="44450">
            <a:spAutoFit/>
          </a:bodyPr>
          <a:p>
            <a:r>
              <a:rPr lang="zh-CN" altLang="en-US" sz="2000" b="1">
                <a:solidFill>
                  <a:srgbClr val="FF0000"/>
                </a:solidFill>
                <a:latin typeface="Times New Roman" panose="02020603050405020304" pitchFamily="18" charset="0"/>
                <a:ea typeface="华文新魏" panose="02010800040101010101" pitchFamily="2" charset="-122"/>
              </a:rPr>
              <a:t>“00”</a:t>
            </a:r>
            <a:endParaRPr lang="zh-CN" altLang="en-US" sz="2000" b="1">
              <a:solidFill>
                <a:srgbClr val="FF0000"/>
              </a:solidFill>
              <a:latin typeface="Times New Roman" panose="02020603050405020304" pitchFamily="18" charset="0"/>
              <a:ea typeface="华文新魏" panose="02010800040101010101" pitchFamily="2" charset="-122"/>
            </a:endParaRPr>
          </a:p>
        </p:txBody>
      </p:sp>
      <p:sp>
        <p:nvSpPr>
          <p:cNvPr id="132153" name="Rectangle 79"/>
          <p:cNvSpPr/>
          <p:nvPr/>
        </p:nvSpPr>
        <p:spPr>
          <a:xfrm>
            <a:off x="7212013" y="1811338"/>
            <a:ext cx="1355725" cy="1270000"/>
          </a:xfrm>
          <a:prstGeom prst="rect">
            <a:avLst/>
          </a:prstGeom>
          <a:noFill/>
          <a:ln w="25400" cap="flat" cmpd="sng">
            <a:solidFill>
              <a:schemeClr val="tx1"/>
            </a:solidFill>
            <a:prstDash val="solid"/>
            <a:miter/>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154" name="Rectangle 80"/>
          <p:cNvSpPr/>
          <p:nvPr/>
        </p:nvSpPr>
        <p:spPr>
          <a:xfrm>
            <a:off x="7173913" y="1765300"/>
            <a:ext cx="139382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Addr&lt;31:2&gt;</a:t>
            </a:r>
            <a:endParaRPr lang="en-US" altLang="zh-CN" b="1">
              <a:latin typeface="Times New Roman" panose="02020603050405020304" pitchFamily="18" charset="0"/>
              <a:ea typeface="华文新魏" panose="02010800040101010101" pitchFamily="2" charset="-122"/>
            </a:endParaRPr>
          </a:p>
        </p:txBody>
      </p:sp>
      <p:sp>
        <p:nvSpPr>
          <p:cNvPr id="132155" name="Rectangle 81"/>
          <p:cNvSpPr/>
          <p:nvPr/>
        </p:nvSpPr>
        <p:spPr>
          <a:xfrm>
            <a:off x="7239000" y="2484438"/>
            <a:ext cx="1285875" cy="588962"/>
          </a:xfrm>
          <a:prstGeom prst="rect">
            <a:avLst/>
          </a:prstGeom>
          <a:noFill/>
          <a:ln w="12700">
            <a:noFill/>
          </a:ln>
        </p:spPr>
        <p:txBody>
          <a:bodyPr wrap="none" lIns="90488" tIns="44450" rIns="90488" bIns="44450">
            <a:spAutoFit/>
          </a:bodyPr>
          <a:p>
            <a:pPr algn="ctr">
              <a:lnSpc>
                <a:spcPct val="90000"/>
              </a:lnSpc>
            </a:pPr>
            <a:r>
              <a:rPr lang="en-US" altLang="zh-CN" b="1">
                <a:solidFill>
                  <a:srgbClr val="0000CC"/>
                </a:solidFill>
                <a:latin typeface="Times New Roman" panose="02020603050405020304" pitchFamily="18" charset="0"/>
                <a:ea typeface="华文新魏" panose="02010800040101010101" pitchFamily="2" charset="-122"/>
              </a:rPr>
              <a:t>Instruction</a:t>
            </a:r>
            <a:endParaRPr lang="en-US" altLang="zh-CN" b="1">
              <a:solidFill>
                <a:srgbClr val="0000CC"/>
              </a:solidFill>
              <a:latin typeface="Times New Roman" panose="02020603050405020304" pitchFamily="18" charset="0"/>
              <a:ea typeface="华文新魏" panose="02010800040101010101" pitchFamily="2" charset="-122"/>
            </a:endParaRPr>
          </a:p>
          <a:p>
            <a:pPr algn="ctr">
              <a:lnSpc>
                <a:spcPct val="90000"/>
              </a:lnSpc>
            </a:pPr>
            <a:r>
              <a:rPr lang="en-US" altLang="zh-CN" b="1">
                <a:solidFill>
                  <a:srgbClr val="0000CC"/>
                </a:solidFill>
                <a:latin typeface="Times New Roman" panose="02020603050405020304" pitchFamily="18" charset="0"/>
                <a:ea typeface="华文新魏" panose="02010800040101010101" pitchFamily="2" charset="-122"/>
              </a:rPr>
              <a:t>Memory</a:t>
            </a:r>
            <a:endParaRPr lang="en-US" altLang="zh-CN" b="1">
              <a:solidFill>
                <a:srgbClr val="0000CC"/>
              </a:solidFill>
              <a:latin typeface="Times New Roman" panose="02020603050405020304" pitchFamily="18" charset="0"/>
              <a:ea typeface="华文新魏" panose="02010800040101010101" pitchFamily="2" charset="-122"/>
            </a:endParaRPr>
          </a:p>
        </p:txBody>
      </p:sp>
      <p:sp>
        <p:nvSpPr>
          <p:cNvPr id="132156" name="Rectangle 82"/>
          <p:cNvSpPr/>
          <p:nvPr/>
        </p:nvSpPr>
        <p:spPr>
          <a:xfrm>
            <a:off x="7173913" y="2052638"/>
            <a:ext cx="1279525" cy="366712"/>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Addr&lt;1:0&gt;</a:t>
            </a:r>
            <a:endParaRPr lang="en-US" altLang="zh-CN" b="1">
              <a:latin typeface="Times New Roman" panose="02020603050405020304" pitchFamily="18" charset="0"/>
              <a:ea typeface="华文新魏" panose="02010800040101010101" pitchFamily="2" charset="-122"/>
            </a:endParaRPr>
          </a:p>
        </p:txBody>
      </p:sp>
      <p:sp>
        <p:nvSpPr>
          <p:cNvPr id="132157" name="Line 84"/>
          <p:cNvSpPr/>
          <p:nvPr/>
        </p:nvSpPr>
        <p:spPr>
          <a:xfrm flipV="1">
            <a:off x="7853363" y="3276600"/>
            <a:ext cx="139700" cy="165100"/>
          </a:xfrm>
          <a:prstGeom prst="line">
            <a:avLst/>
          </a:prstGeom>
          <a:ln w="12700" cap="flat" cmpd="sng">
            <a:solidFill>
              <a:schemeClr val="tx1"/>
            </a:solidFill>
            <a:prstDash val="solid"/>
            <a:headEnd type="none" w="med" len="med"/>
            <a:tailEnd type="none" w="med" len="med"/>
          </a:ln>
        </p:spPr>
      </p:sp>
      <p:sp>
        <p:nvSpPr>
          <p:cNvPr id="132158" name="Rectangle 85"/>
          <p:cNvSpPr/>
          <p:nvPr/>
        </p:nvSpPr>
        <p:spPr>
          <a:xfrm>
            <a:off x="7885113" y="3227388"/>
            <a:ext cx="414337" cy="366712"/>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32</a:t>
            </a:r>
            <a:endParaRPr lang="zh-CN" altLang="en-US" b="1">
              <a:latin typeface="Times New Roman" panose="02020603050405020304" pitchFamily="18" charset="0"/>
              <a:ea typeface="华文新魏" panose="02010800040101010101" pitchFamily="2" charset="-122"/>
            </a:endParaRPr>
          </a:p>
        </p:txBody>
      </p:sp>
      <p:sp>
        <p:nvSpPr>
          <p:cNvPr id="132159" name="Line 86"/>
          <p:cNvSpPr/>
          <p:nvPr/>
        </p:nvSpPr>
        <p:spPr>
          <a:xfrm>
            <a:off x="3259138" y="3870325"/>
            <a:ext cx="431800" cy="0"/>
          </a:xfrm>
          <a:prstGeom prst="line">
            <a:avLst/>
          </a:prstGeom>
          <a:ln w="25400" cap="flat" cmpd="sng">
            <a:solidFill>
              <a:schemeClr val="tx1"/>
            </a:solidFill>
            <a:prstDash val="solid"/>
            <a:headEnd type="none" w="med" len="med"/>
            <a:tailEnd type="triangle" w="med" len="med"/>
          </a:ln>
        </p:spPr>
      </p:sp>
      <p:sp>
        <p:nvSpPr>
          <p:cNvPr id="132160" name="Line 87"/>
          <p:cNvSpPr/>
          <p:nvPr/>
        </p:nvSpPr>
        <p:spPr>
          <a:xfrm flipV="1">
            <a:off x="3246438" y="3476625"/>
            <a:ext cx="0" cy="406400"/>
          </a:xfrm>
          <a:prstGeom prst="line">
            <a:avLst/>
          </a:prstGeom>
          <a:ln w="25400" cap="flat" cmpd="sng">
            <a:solidFill>
              <a:schemeClr val="tx1"/>
            </a:solidFill>
            <a:prstDash val="solid"/>
            <a:headEnd type="none" w="med" len="med"/>
            <a:tailEnd type="none" w="med" len="med"/>
          </a:ln>
        </p:spPr>
      </p:sp>
      <p:sp>
        <p:nvSpPr>
          <p:cNvPr id="132161" name="Line 88"/>
          <p:cNvSpPr/>
          <p:nvPr/>
        </p:nvSpPr>
        <p:spPr>
          <a:xfrm flipV="1">
            <a:off x="1951038" y="1938338"/>
            <a:ext cx="0" cy="1320800"/>
          </a:xfrm>
          <a:prstGeom prst="line">
            <a:avLst/>
          </a:prstGeom>
          <a:ln w="25400" cap="flat" cmpd="sng">
            <a:solidFill>
              <a:schemeClr val="tx1"/>
            </a:solidFill>
            <a:prstDash val="solid"/>
            <a:headEnd type="none" w="med" len="med"/>
            <a:tailEnd type="none" w="med" len="med"/>
          </a:ln>
        </p:spPr>
      </p:sp>
      <p:sp>
        <p:nvSpPr>
          <p:cNvPr id="132162" name="Line 89"/>
          <p:cNvSpPr/>
          <p:nvPr/>
        </p:nvSpPr>
        <p:spPr>
          <a:xfrm>
            <a:off x="5468938" y="3398838"/>
            <a:ext cx="431800" cy="0"/>
          </a:xfrm>
          <a:prstGeom prst="line">
            <a:avLst/>
          </a:prstGeom>
          <a:ln w="25400" cap="flat" cmpd="sng">
            <a:solidFill>
              <a:schemeClr val="tx1"/>
            </a:solidFill>
            <a:prstDash val="solid"/>
            <a:headEnd type="none" w="med" len="med"/>
            <a:tailEnd type="triangle" w="med" len="med"/>
          </a:ln>
        </p:spPr>
      </p:sp>
      <p:sp>
        <p:nvSpPr>
          <p:cNvPr id="132163" name="Line 90"/>
          <p:cNvSpPr/>
          <p:nvPr/>
        </p:nvSpPr>
        <p:spPr>
          <a:xfrm flipV="1">
            <a:off x="5164138" y="3856038"/>
            <a:ext cx="293687" cy="0"/>
          </a:xfrm>
          <a:prstGeom prst="line">
            <a:avLst/>
          </a:prstGeom>
          <a:ln w="25400" cap="flat" cmpd="sng">
            <a:solidFill>
              <a:schemeClr val="tx1"/>
            </a:solidFill>
            <a:prstDash val="solid"/>
            <a:headEnd type="none" w="med" len="med"/>
            <a:tailEnd type="none" w="med" len="med"/>
          </a:ln>
        </p:spPr>
      </p:sp>
      <p:sp>
        <p:nvSpPr>
          <p:cNvPr id="132164" name="Line 91"/>
          <p:cNvSpPr/>
          <p:nvPr/>
        </p:nvSpPr>
        <p:spPr>
          <a:xfrm flipV="1">
            <a:off x="5456238" y="3386138"/>
            <a:ext cx="0" cy="482600"/>
          </a:xfrm>
          <a:prstGeom prst="line">
            <a:avLst/>
          </a:prstGeom>
          <a:ln w="25400" cap="flat" cmpd="sng">
            <a:solidFill>
              <a:schemeClr val="tx1"/>
            </a:solidFill>
            <a:prstDash val="solid"/>
            <a:headEnd type="none" w="med" len="med"/>
            <a:tailEnd type="none" w="med" len="med"/>
          </a:ln>
        </p:spPr>
      </p:sp>
      <p:sp>
        <p:nvSpPr>
          <p:cNvPr id="132165" name="Rectangle 92"/>
          <p:cNvSpPr>
            <a:spLocks noGrp="1"/>
          </p:cNvSpPr>
          <p:nvPr>
            <p:ph idx="1"/>
          </p:nvPr>
        </p:nvSpPr>
        <p:spPr>
          <a:xfrm>
            <a:off x="611188" y="571500"/>
            <a:ext cx="8075612" cy="879475"/>
          </a:xfrm>
          <a:ln/>
        </p:spPr>
        <p:txBody>
          <a:bodyPr vert="horz" wrap="square" lIns="63500" tIns="25400" rIns="63500" bIns="25400" anchor="t" anchorCtr="0">
            <a:spAutoFit/>
          </a:bodyPr>
          <a:p>
            <a:pPr marL="358775" indent="-358775">
              <a:spcBef>
                <a:spcPts val="600"/>
              </a:spcBef>
            </a:pPr>
            <a:r>
              <a:rPr lang="en-US" altLang="zh-CN" sz="2400">
                <a:ea typeface="宋体" panose="02010600030101010101" pitchFamily="2" charset="-122"/>
              </a:rPr>
              <a:t>j  target</a:t>
            </a:r>
            <a:endParaRPr lang="en-US" altLang="zh-CN" sz="2400">
              <a:ea typeface="宋体" panose="02010600030101010101" pitchFamily="2" charset="-122"/>
            </a:endParaRPr>
          </a:p>
          <a:p>
            <a:pPr lvl="1">
              <a:spcBef>
                <a:spcPts val="600"/>
              </a:spcBef>
            </a:pPr>
            <a:r>
              <a:rPr lang="en-US" altLang="zh-CN" sz="2200">
                <a:ea typeface="宋体" panose="02010600030101010101" pitchFamily="2" charset="-122"/>
              </a:rPr>
              <a:t>PC&lt;31:2&gt; </a:t>
            </a:r>
            <a:r>
              <a:rPr lang="en-US" altLang="zh-CN" sz="2200">
                <a:ea typeface="宋体" panose="02010600030101010101" pitchFamily="2" charset="-122"/>
                <a:sym typeface="Wingdings" panose="05000000000000000000" pitchFamily="2" charset="2"/>
              </a:rPr>
              <a:t>←</a:t>
            </a:r>
            <a:r>
              <a:rPr lang="en-US" altLang="zh-CN" sz="2200">
                <a:ea typeface="宋体" panose="02010600030101010101" pitchFamily="2" charset="-122"/>
              </a:rPr>
              <a:t> PC&lt;31:28&gt;  concat  target&lt;25:0&gt;</a:t>
            </a:r>
            <a:endParaRPr lang="en-US" altLang="zh-CN" sz="2200">
              <a:ea typeface="宋体" panose="02010600030101010101" pitchFamily="2" charset="-122"/>
            </a:endParaRPr>
          </a:p>
        </p:txBody>
      </p:sp>
      <p:sp>
        <p:nvSpPr>
          <p:cNvPr id="132166" name="Rectangle 93"/>
          <p:cNvSpPr/>
          <p:nvPr/>
        </p:nvSpPr>
        <p:spPr>
          <a:xfrm>
            <a:off x="320675" y="5057775"/>
            <a:ext cx="1971675" cy="366713"/>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Instruction&lt;15:0&gt;</a:t>
            </a:r>
            <a:endParaRPr lang="en-US" altLang="zh-CN" b="1">
              <a:latin typeface="Times New Roman" panose="02020603050405020304" pitchFamily="18" charset="0"/>
              <a:ea typeface="华文新魏" panose="02010800040101010101" pitchFamily="2" charset="-122"/>
            </a:endParaRPr>
          </a:p>
        </p:txBody>
      </p:sp>
      <p:sp>
        <p:nvSpPr>
          <p:cNvPr id="132167" name="Rectangle 94"/>
          <p:cNvSpPr/>
          <p:nvPr/>
        </p:nvSpPr>
        <p:spPr>
          <a:xfrm>
            <a:off x="6921500" y="3643313"/>
            <a:ext cx="1971675" cy="366712"/>
          </a:xfrm>
          <a:prstGeom prst="rect">
            <a:avLst/>
          </a:prstGeom>
          <a:noFill/>
          <a:ln w="12700">
            <a:noFill/>
          </a:ln>
        </p:spPr>
        <p:txBody>
          <a:bodyPr wrap="none" lIns="90488" tIns="44450" rIns="90488" bIns="44450">
            <a:spAutoFit/>
          </a:bodyPr>
          <a:p>
            <a:r>
              <a:rPr lang="en-US" altLang="zh-CN" b="1">
                <a:solidFill>
                  <a:srgbClr val="00B050"/>
                </a:solidFill>
                <a:latin typeface="Times New Roman" panose="02020603050405020304" pitchFamily="18" charset="0"/>
                <a:ea typeface="华文新魏" panose="02010800040101010101" pitchFamily="2" charset="-122"/>
              </a:rPr>
              <a:t>Instruction&lt;31:0&gt;</a:t>
            </a:r>
            <a:endParaRPr lang="en-US" altLang="zh-CN" b="1">
              <a:solidFill>
                <a:srgbClr val="00B050"/>
              </a:solidFill>
              <a:latin typeface="Times New Roman" panose="02020603050405020304" pitchFamily="18" charset="0"/>
              <a:ea typeface="华文新魏" panose="02010800040101010101" pitchFamily="2" charset="-122"/>
            </a:endParaRPr>
          </a:p>
        </p:txBody>
      </p:sp>
      <p:sp>
        <p:nvSpPr>
          <p:cNvPr id="132168" name="Line 95"/>
          <p:cNvSpPr/>
          <p:nvPr/>
        </p:nvSpPr>
        <p:spPr>
          <a:xfrm>
            <a:off x="1963738" y="1951038"/>
            <a:ext cx="5232400" cy="0"/>
          </a:xfrm>
          <a:prstGeom prst="line">
            <a:avLst/>
          </a:prstGeom>
          <a:ln w="25400" cap="flat" cmpd="sng">
            <a:solidFill>
              <a:schemeClr val="tx1"/>
            </a:solidFill>
            <a:prstDash val="solid"/>
            <a:headEnd type="none" w="med" len="med"/>
            <a:tailEnd type="triangle" w="med" len="med"/>
          </a:ln>
        </p:spPr>
      </p:sp>
      <p:sp>
        <p:nvSpPr>
          <p:cNvPr id="132169" name="Line 96"/>
          <p:cNvSpPr/>
          <p:nvPr/>
        </p:nvSpPr>
        <p:spPr>
          <a:xfrm flipH="1">
            <a:off x="5145088" y="1881188"/>
            <a:ext cx="88900" cy="166687"/>
          </a:xfrm>
          <a:prstGeom prst="line">
            <a:avLst/>
          </a:prstGeom>
          <a:ln w="12700" cap="flat" cmpd="sng">
            <a:solidFill>
              <a:schemeClr val="tx1"/>
            </a:solidFill>
            <a:prstDash val="solid"/>
            <a:headEnd type="none" w="med" len="med"/>
            <a:tailEnd type="none" w="med" len="med"/>
          </a:ln>
        </p:spPr>
      </p:sp>
      <p:sp>
        <p:nvSpPr>
          <p:cNvPr id="132170" name="Rectangle 97"/>
          <p:cNvSpPr/>
          <p:nvPr/>
        </p:nvSpPr>
        <p:spPr>
          <a:xfrm>
            <a:off x="5133975" y="1908175"/>
            <a:ext cx="414338" cy="366713"/>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grpSp>
        <p:nvGrpSpPr>
          <p:cNvPr id="132171" name="Group 98"/>
          <p:cNvGrpSpPr/>
          <p:nvPr/>
        </p:nvGrpSpPr>
        <p:grpSpPr>
          <a:xfrm>
            <a:off x="2060575" y="2170113"/>
            <a:ext cx="3816350" cy="1889125"/>
            <a:chOff x="976" y="1503"/>
            <a:chExt cx="2742" cy="1190"/>
          </a:xfrm>
        </p:grpSpPr>
        <p:sp>
          <p:nvSpPr>
            <p:cNvPr id="132200" name="Oval 99"/>
            <p:cNvSpPr/>
            <p:nvPr/>
          </p:nvSpPr>
          <p:spPr>
            <a:xfrm>
              <a:off x="976" y="1503"/>
              <a:ext cx="2472" cy="637"/>
            </a:xfrm>
            <a:prstGeom prst="ellipse">
              <a:avLst/>
            </a:prstGeom>
            <a:solidFill>
              <a:srgbClr val="CCCCFF"/>
            </a:solidFill>
            <a:ln w="12700" cap="flat" cmpd="sng">
              <a:solidFill>
                <a:srgbClr val="0000FF"/>
              </a:solidFill>
              <a:prstDash val="solid"/>
              <a:headEnd type="none" w="med" len="med"/>
              <a:tailEnd type="none" w="med" len="med"/>
            </a:ln>
          </p:spPr>
          <p:txBody>
            <a:bodyPr wrap="none" anchor="ctr" anchorCtr="0"/>
            <a:p>
              <a:pPr eaLnBrk="1" hangingPunct="1"/>
              <a:endParaRPr lang="zh-CN" altLang="en-US" b="1">
                <a:latin typeface="Arial" panose="020B0604020202020204" pitchFamily="34" charset="0"/>
              </a:endParaRPr>
            </a:p>
          </p:txBody>
        </p:sp>
        <p:sp>
          <p:nvSpPr>
            <p:cNvPr id="132201" name="Line 100"/>
            <p:cNvSpPr/>
            <p:nvPr/>
          </p:nvSpPr>
          <p:spPr>
            <a:xfrm>
              <a:off x="3232" y="2016"/>
              <a:ext cx="486" cy="677"/>
            </a:xfrm>
            <a:prstGeom prst="line">
              <a:avLst/>
            </a:prstGeom>
            <a:ln w="12700" cap="flat" cmpd="sng">
              <a:solidFill>
                <a:srgbClr val="0000FF"/>
              </a:solidFill>
              <a:prstDash val="solid"/>
              <a:headEnd type="none" w="med" len="med"/>
              <a:tailEnd type="triangle" w="med" len="med"/>
            </a:ln>
          </p:spPr>
        </p:sp>
      </p:grpSp>
      <p:grpSp>
        <p:nvGrpSpPr>
          <p:cNvPr id="132172" name="Group 101"/>
          <p:cNvGrpSpPr/>
          <p:nvPr/>
        </p:nvGrpSpPr>
        <p:grpSpPr>
          <a:xfrm>
            <a:off x="2022475" y="2260600"/>
            <a:ext cx="4602163" cy="1997075"/>
            <a:chOff x="1258" y="1409"/>
            <a:chExt cx="2899" cy="1258"/>
          </a:xfrm>
        </p:grpSpPr>
        <p:sp>
          <p:nvSpPr>
            <p:cNvPr id="132177" name="Line 102"/>
            <p:cNvSpPr/>
            <p:nvPr/>
          </p:nvSpPr>
          <p:spPr>
            <a:xfrm flipH="1">
              <a:off x="2444" y="1702"/>
              <a:ext cx="56" cy="83"/>
            </a:xfrm>
            <a:prstGeom prst="line">
              <a:avLst/>
            </a:prstGeom>
            <a:ln w="12700" cap="flat" cmpd="sng">
              <a:solidFill>
                <a:schemeClr val="tx1"/>
              </a:solidFill>
              <a:prstDash val="solid"/>
              <a:headEnd type="none" w="med" len="med"/>
              <a:tailEnd type="none" w="med" len="med"/>
            </a:ln>
          </p:spPr>
        </p:sp>
        <p:sp>
          <p:nvSpPr>
            <p:cNvPr id="132178" name="Rectangle 103"/>
            <p:cNvSpPr/>
            <p:nvPr/>
          </p:nvSpPr>
          <p:spPr>
            <a:xfrm>
              <a:off x="2423" y="1704"/>
              <a:ext cx="188"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4</a:t>
              </a:r>
              <a:endParaRPr lang="zh-CN" altLang="en-US" b="1">
                <a:latin typeface="Times New Roman" panose="02020603050405020304" pitchFamily="18" charset="0"/>
                <a:ea typeface="华文新魏" panose="02010800040101010101" pitchFamily="2" charset="-122"/>
              </a:endParaRPr>
            </a:p>
          </p:txBody>
        </p:sp>
        <p:sp>
          <p:nvSpPr>
            <p:cNvPr id="132179" name="Line 104"/>
            <p:cNvSpPr/>
            <p:nvPr/>
          </p:nvSpPr>
          <p:spPr>
            <a:xfrm flipH="1">
              <a:off x="2444" y="1414"/>
              <a:ext cx="56" cy="83"/>
            </a:xfrm>
            <a:prstGeom prst="line">
              <a:avLst/>
            </a:prstGeom>
            <a:ln w="12700" cap="flat" cmpd="sng">
              <a:solidFill>
                <a:schemeClr val="tx1"/>
              </a:solidFill>
              <a:prstDash val="solid"/>
              <a:headEnd type="none" w="med" len="med"/>
              <a:tailEnd type="none" w="med" len="med"/>
            </a:ln>
          </p:spPr>
        </p:sp>
        <p:sp>
          <p:nvSpPr>
            <p:cNvPr id="132180" name="Rectangle 105"/>
            <p:cNvSpPr/>
            <p:nvPr/>
          </p:nvSpPr>
          <p:spPr>
            <a:xfrm>
              <a:off x="2420" y="1409"/>
              <a:ext cx="261"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26</a:t>
              </a:r>
              <a:endParaRPr lang="zh-CN" altLang="en-US" b="1">
                <a:latin typeface="Times New Roman" panose="02020603050405020304" pitchFamily="18" charset="0"/>
                <a:ea typeface="华文新魏" panose="02010800040101010101" pitchFamily="2" charset="-122"/>
              </a:endParaRPr>
            </a:p>
          </p:txBody>
        </p:sp>
        <p:grpSp>
          <p:nvGrpSpPr>
            <p:cNvPr id="132181" name="Group 106"/>
            <p:cNvGrpSpPr/>
            <p:nvPr/>
          </p:nvGrpSpPr>
          <p:grpSpPr>
            <a:xfrm>
              <a:off x="1258" y="1417"/>
              <a:ext cx="2899" cy="1250"/>
              <a:chOff x="1258" y="1417"/>
              <a:chExt cx="2899" cy="1250"/>
            </a:xfrm>
          </p:grpSpPr>
          <p:sp>
            <p:nvSpPr>
              <p:cNvPr id="132182" name="Line 107"/>
              <p:cNvSpPr/>
              <p:nvPr/>
            </p:nvSpPr>
            <p:spPr>
              <a:xfrm>
                <a:off x="3677" y="1444"/>
                <a:ext cx="212" cy="113"/>
              </a:xfrm>
              <a:prstGeom prst="line">
                <a:avLst/>
              </a:prstGeom>
              <a:ln w="25400" cap="flat" cmpd="sng">
                <a:solidFill>
                  <a:srgbClr val="FF0000"/>
                </a:solidFill>
                <a:prstDash val="solid"/>
                <a:headEnd type="none" w="med" len="med"/>
                <a:tailEnd type="none" w="med" len="med"/>
              </a:ln>
            </p:spPr>
          </p:sp>
          <p:sp>
            <p:nvSpPr>
              <p:cNvPr id="132183" name="Line 108"/>
              <p:cNvSpPr/>
              <p:nvPr/>
            </p:nvSpPr>
            <p:spPr>
              <a:xfrm flipV="1">
                <a:off x="3679" y="2150"/>
                <a:ext cx="213" cy="118"/>
              </a:xfrm>
              <a:prstGeom prst="line">
                <a:avLst/>
              </a:prstGeom>
              <a:ln w="25400" cap="flat" cmpd="sng">
                <a:solidFill>
                  <a:srgbClr val="FF0000"/>
                </a:solidFill>
                <a:prstDash val="solid"/>
                <a:headEnd type="none" w="med" len="med"/>
                <a:tailEnd type="none" w="med" len="med"/>
              </a:ln>
            </p:spPr>
          </p:sp>
          <p:sp>
            <p:nvSpPr>
              <p:cNvPr id="132184" name="Line 109"/>
              <p:cNvSpPr/>
              <p:nvPr/>
            </p:nvSpPr>
            <p:spPr>
              <a:xfrm>
                <a:off x="3888" y="1555"/>
                <a:ext cx="0" cy="597"/>
              </a:xfrm>
              <a:prstGeom prst="line">
                <a:avLst/>
              </a:prstGeom>
              <a:ln w="25400" cap="flat" cmpd="sng">
                <a:solidFill>
                  <a:srgbClr val="FF0000"/>
                </a:solidFill>
                <a:prstDash val="solid"/>
                <a:headEnd type="none" w="med" len="med"/>
                <a:tailEnd type="none" w="med" len="med"/>
              </a:ln>
            </p:spPr>
          </p:sp>
          <p:grpSp>
            <p:nvGrpSpPr>
              <p:cNvPr id="132185" name="Group 110"/>
              <p:cNvGrpSpPr/>
              <p:nvPr/>
            </p:nvGrpSpPr>
            <p:grpSpPr>
              <a:xfrm>
                <a:off x="1258" y="1417"/>
                <a:ext cx="2899" cy="1250"/>
                <a:chOff x="1258" y="1417"/>
                <a:chExt cx="2899" cy="1250"/>
              </a:xfrm>
            </p:grpSpPr>
            <p:sp>
              <p:nvSpPr>
                <p:cNvPr id="132186" name="Line 111"/>
                <p:cNvSpPr/>
                <p:nvPr/>
              </p:nvSpPr>
              <p:spPr>
                <a:xfrm>
                  <a:off x="3682" y="1444"/>
                  <a:ext cx="0" cy="819"/>
                </a:xfrm>
                <a:prstGeom prst="line">
                  <a:avLst/>
                </a:prstGeom>
                <a:ln w="25400" cap="flat" cmpd="sng">
                  <a:solidFill>
                    <a:srgbClr val="FF0000"/>
                  </a:solidFill>
                  <a:prstDash val="solid"/>
                  <a:headEnd type="none" w="med" len="med"/>
                  <a:tailEnd type="none" w="med" len="med"/>
                </a:ln>
              </p:spPr>
            </p:sp>
            <p:sp>
              <p:nvSpPr>
                <p:cNvPr id="132187" name="Rectangle 112"/>
                <p:cNvSpPr/>
                <p:nvPr/>
              </p:nvSpPr>
              <p:spPr>
                <a:xfrm rot="5400000">
                  <a:off x="3583" y="1745"/>
                  <a:ext cx="406" cy="231"/>
                </a:xfrm>
                <a:prstGeom prst="rect">
                  <a:avLst/>
                </a:prstGeom>
                <a:noFill/>
                <a:ln w="12700">
                  <a:noFill/>
                </a:ln>
              </p:spPr>
              <p:txBody>
                <a:bodyPr wrap="none" lIns="90488" tIns="44450" rIns="90488" bIns="44450">
                  <a:spAutoFit/>
                </a:bodyPr>
                <a:p>
                  <a:r>
                    <a:rPr lang="en-US" altLang="zh-CN" b="1">
                      <a:solidFill>
                        <a:srgbClr val="0000FF"/>
                      </a:solidFill>
                      <a:latin typeface="Times New Roman" panose="02020603050405020304" pitchFamily="18" charset="0"/>
                      <a:ea typeface="华文新魏" panose="02010800040101010101" pitchFamily="2" charset="-122"/>
                    </a:rPr>
                    <a:t>Mux</a:t>
                  </a:r>
                  <a:endParaRPr lang="en-US" altLang="zh-CN" b="1">
                    <a:solidFill>
                      <a:srgbClr val="0000FF"/>
                    </a:solidFill>
                    <a:latin typeface="Times New Roman" panose="02020603050405020304" pitchFamily="18" charset="0"/>
                    <a:ea typeface="华文新魏" panose="02010800040101010101" pitchFamily="2" charset="-122"/>
                  </a:endParaRPr>
                </a:p>
              </p:txBody>
            </p:sp>
            <p:sp>
              <p:nvSpPr>
                <p:cNvPr id="132188" name="Rectangle 113"/>
                <p:cNvSpPr/>
                <p:nvPr/>
              </p:nvSpPr>
              <p:spPr>
                <a:xfrm>
                  <a:off x="3659" y="1489"/>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1</a:t>
                  </a:r>
                  <a:endParaRPr lang="zh-CN" altLang="en-US" b="1">
                    <a:latin typeface="Times New Roman" panose="02020603050405020304" pitchFamily="18" charset="0"/>
                    <a:ea typeface="华文新魏" panose="02010800040101010101" pitchFamily="2" charset="-122"/>
                  </a:endParaRPr>
                </a:p>
              </p:txBody>
            </p:sp>
            <p:sp>
              <p:nvSpPr>
                <p:cNvPr id="132189" name="Rectangle 114"/>
                <p:cNvSpPr/>
                <p:nvPr/>
              </p:nvSpPr>
              <p:spPr>
                <a:xfrm>
                  <a:off x="3659" y="1994"/>
                  <a:ext cx="188"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0</a:t>
                  </a:r>
                  <a:endParaRPr lang="zh-CN" altLang="en-US" b="1">
                    <a:latin typeface="Times New Roman" panose="02020603050405020304" pitchFamily="18" charset="0"/>
                    <a:ea typeface="华文新魏" panose="02010800040101010101" pitchFamily="2" charset="-122"/>
                  </a:endParaRPr>
                </a:p>
              </p:txBody>
            </p:sp>
            <p:sp>
              <p:nvSpPr>
                <p:cNvPr id="132190" name="Line 115"/>
                <p:cNvSpPr/>
                <p:nvPr/>
              </p:nvSpPr>
              <p:spPr>
                <a:xfrm flipV="1">
                  <a:off x="2025" y="1743"/>
                  <a:ext cx="765" cy="5"/>
                </a:xfrm>
                <a:prstGeom prst="line">
                  <a:avLst/>
                </a:prstGeom>
                <a:ln w="25400" cap="flat" cmpd="sng">
                  <a:solidFill>
                    <a:srgbClr val="FF0000"/>
                  </a:solidFill>
                  <a:prstDash val="solid"/>
                  <a:headEnd type="none" w="med" len="med"/>
                  <a:tailEnd type="triangle" w="med" len="med"/>
                </a:ln>
              </p:spPr>
            </p:sp>
            <p:sp>
              <p:nvSpPr>
                <p:cNvPr id="132191" name="Line 116"/>
                <p:cNvSpPr/>
                <p:nvPr/>
              </p:nvSpPr>
              <p:spPr>
                <a:xfrm flipV="1">
                  <a:off x="2302" y="1455"/>
                  <a:ext cx="474" cy="8"/>
                </a:xfrm>
                <a:prstGeom prst="line">
                  <a:avLst/>
                </a:prstGeom>
                <a:ln w="25400" cap="flat" cmpd="sng">
                  <a:solidFill>
                    <a:srgbClr val="FF0000"/>
                  </a:solidFill>
                  <a:prstDash val="solid"/>
                  <a:headEnd type="none" w="med" len="med"/>
                  <a:tailEnd type="triangle" w="med" len="med"/>
                </a:ln>
              </p:spPr>
            </p:sp>
            <p:sp>
              <p:nvSpPr>
                <p:cNvPr id="132192" name="Rectangle 117"/>
                <p:cNvSpPr/>
                <p:nvPr/>
              </p:nvSpPr>
              <p:spPr>
                <a:xfrm>
                  <a:off x="2013" y="1773"/>
                  <a:ext cx="530" cy="229"/>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Target</a:t>
                  </a:r>
                  <a:endParaRPr lang="en-US" altLang="zh-CN" b="1">
                    <a:latin typeface="Times New Roman" panose="02020603050405020304" pitchFamily="18" charset="0"/>
                    <a:ea typeface="华文新魏" panose="02010800040101010101" pitchFamily="2" charset="-122"/>
                  </a:endParaRPr>
                </a:p>
              </p:txBody>
            </p:sp>
            <p:sp>
              <p:nvSpPr>
                <p:cNvPr id="132193" name="Line 118"/>
                <p:cNvSpPr/>
                <p:nvPr/>
              </p:nvSpPr>
              <p:spPr>
                <a:xfrm>
                  <a:off x="2784" y="1456"/>
                  <a:ext cx="0" cy="272"/>
                </a:xfrm>
                <a:prstGeom prst="line">
                  <a:avLst/>
                </a:prstGeom>
                <a:ln w="25400" cap="flat" cmpd="sng">
                  <a:solidFill>
                    <a:srgbClr val="FF0000"/>
                  </a:solidFill>
                  <a:prstDash val="solid"/>
                  <a:headEnd type="none" w="med" len="med"/>
                  <a:tailEnd type="none" w="med" len="med"/>
                </a:ln>
              </p:spPr>
            </p:sp>
            <p:sp>
              <p:nvSpPr>
                <p:cNvPr id="132194" name="Line 119"/>
                <p:cNvSpPr/>
                <p:nvPr/>
              </p:nvSpPr>
              <p:spPr>
                <a:xfrm>
                  <a:off x="2792" y="1599"/>
                  <a:ext cx="896" cy="0"/>
                </a:xfrm>
                <a:prstGeom prst="line">
                  <a:avLst/>
                </a:prstGeom>
                <a:ln w="25400" cap="flat" cmpd="sng">
                  <a:solidFill>
                    <a:srgbClr val="FF0000"/>
                  </a:solidFill>
                  <a:prstDash val="solid"/>
                  <a:headEnd type="none" w="med" len="med"/>
                  <a:tailEnd type="triangle" w="med" len="med"/>
                </a:ln>
              </p:spPr>
            </p:sp>
            <p:sp>
              <p:nvSpPr>
                <p:cNvPr id="132195" name="Line 120"/>
                <p:cNvSpPr/>
                <p:nvPr/>
              </p:nvSpPr>
              <p:spPr>
                <a:xfrm flipH="1">
                  <a:off x="3164" y="1555"/>
                  <a:ext cx="56" cy="105"/>
                </a:xfrm>
                <a:prstGeom prst="line">
                  <a:avLst/>
                </a:prstGeom>
                <a:ln w="12700" cap="flat" cmpd="sng">
                  <a:solidFill>
                    <a:schemeClr val="tx1"/>
                  </a:solidFill>
                  <a:prstDash val="solid"/>
                  <a:headEnd type="none" w="med" len="med"/>
                  <a:tailEnd type="none" w="med" len="med"/>
                </a:ln>
              </p:spPr>
            </p:sp>
            <p:sp>
              <p:nvSpPr>
                <p:cNvPr id="132196" name="Rectangle 121"/>
                <p:cNvSpPr/>
                <p:nvPr/>
              </p:nvSpPr>
              <p:spPr>
                <a:xfrm>
                  <a:off x="3146" y="1568"/>
                  <a:ext cx="261" cy="231"/>
                </a:xfrm>
                <a:prstGeom prst="rect">
                  <a:avLst/>
                </a:prstGeom>
                <a:noFill/>
                <a:ln w="12700">
                  <a:noFill/>
                </a:ln>
              </p:spPr>
              <p:txBody>
                <a:bodyPr wrap="none" lIns="90488" tIns="44450" rIns="90488" bIns="44450">
                  <a:spAutoFit/>
                </a:bodyPr>
                <a:p>
                  <a:r>
                    <a:rPr lang="zh-CN" altLang="en-US" b="1">
                      <a:latin typeface="Times New Roman" panose="02020603050405020304" pitchFamily="18" charset="0"/>
                      <a:ea typeface="华文新魏" panose="02010800040101010101" pitchFamily="2" charset="-122"/>
                    </a:rPr>
                    <a:t>30</a:t>
                  </a:r>
                  <a:endParaRPr lang="zh-CN" altLang="en-US" b="1">
                    <a:latin typeface="Times New Roman" panose="02020603050405020304" pitchFamily="18" charset="0"/>
                    <a:ea typeface="华文新魏" panose="02010800040101010101" pitchFamily="2" charset="-122"/>
                  </a:endParaRPr>
                </a:p>
              </p:txBody>
            </p:sp>
            <p:sp>
              <p:nvSpPr>
                <p:cNvPr id="132197" name="Line 122"/>
                <p:cNvSpPr/>
                <p:nvPr/>
              </p:nvSpPr>
              <p:spPr>
                <a:xfrm flipV="1">
                  <a:off x="3799" y="2194"/>
                  <a:ext cx="0" cy="304"/>
                </a:xfrm>
                <a:prstGeom prst="line">
                  <a:avLst/>
                </a:prstGeom>
                <a:ln w="25400" cap="flat" cmpd="sng">
                  <a:solidFill>
                    <a:schemeClr val="tx1"/>
                  </a:solidFill>
                  <a:prstDash val="solid"/>
                  <a:headEnd type="none" w="med" len="med"/>
                  <a:tailEnd type="triangle" w="med" len="med"/>
                </a:ln>
              </p:spPr>
            </p:sp>
            <p:sp>
              <p:nvSpPr>
                <p:cNvPr id="132198" name="Rectangle 123"/>
                <p:cNvSpPr/>
                <p:nvPr/>
              </p:nvSpPr>
              <p:spPr>
                <a:xfrm>
                  <a:off x="3647" y="2417"/>
                  <a:ext cx="510" cy="250"/>
                </a:xfrm>
                <a:prstGeom prst="rect">
                  <a:avLst/>
                </a:prstGeom>
                <a:noFill/>
                <a:ln w="12700">
                  <a:noFill/>
                </a:ln>
              </p:spPr>
              <p:txBody>
                <a:bodyPr wrap="none" lIns="90488" tIns="44450" rIns="90488" bIns="44450">
                  <a:spAutoFit/>
                </a:bodyPr>
                <a:p>
                  <a:r>
                    <a:rPr lang="en-US" altLang="zh-CN" sz="2000" b="1">
                      <a:solidFill>
                        <a:srgbClr val="CC0000"/>
                      </a:solidFill>
                      <a:latin typeface="Times New Roman" panose="02020603050405020304" pitchFamily="18" charset="0"/>
                      <a:ea typeface="华文新魏" panose="02010800040101010101" pitchFamily="2" charset="-122"/>
                    </a:rPr>
                    <a:t>Jump</a:t>
                  </a:r>
                  <a:endParaRPr lang="en-US" altLang="zh-CN" sz="2000" b="1">
                    <a:solidFill>
                      <a:srgbClr val="CC0000"/>
                    </a:solidFill>
                    <a:latin typeface="Times New Roman" panose="02020603050405020304" pitchFamily="18" charset="0"/>
                    <a:ea typeface="华文新魏" panose="02010800040101010101" pitchFamily="2" charset="-122"/>
                  </a:endParaRPr>
                </a:p>
              </p:txBody>
            </p:sp>
            <p:sp>
              <p:nvSpPr>
                <p:cNvPr id="132199" name="Rectangle 124"/>
                <p:cNvSpPr/>
                <p:nvPr/>
              </p:nvSpPr>
              <p:spPr>
                <a:xfrm>
                  <a:off x="1258" y="1417"/>
                  <a:ext cx="1242" cy="231"/>
                </a:xfrm>
                <a:prstGeom prst="rect">
                  <a:avLst/>
                </a:prstGeom>
                <a:noFill/>
                <a:ln w="12700">
                  <a:noFill/>
                </a:ln>
              </p:spPr>
              <p:txBody>
                <a:bodyPr wrap="none" lIns="90488" tIns="44450" rIns="90488" bIns="44450">
                  <a:spAutoFit/>
                </a:bodyPr>
                <a:p>
                  <a:r>
                    <a:rPr lang="en-US" altLang="zh-CN" b="1">
                      <a:latin typeface="Times New Roman" panose="02020603050405020304" pitchFamily="18" charset="0"/>
                      <a:ea typeface="华文新魏" panose="02010800040101010101" pitchFamily="2" charset="-122"/>
                    </a:rPr>
                    <a:t>Instruction&lt;25:0&gt;</a:t>
                  </a:r>
                  <a:endParaRPr lang="en-US" altLang="zh-CN" b="1">
                    <a:latin typeface="Times New Roman" panose="02020603050405020304" pitchFamily="18" charset="0"/>
                    <a:ea typeface="华文新魏" panose="02010800040101010101" pitchFamily="2" charset="-122"/>
                  </a:endParaRPr>
                </a:p>
              </p:txBody>
            </p:sp>
          </p:grpSp>
        </p:grpSp>
      </p:grpSp>
      <p:sp>
        <p:nvSpPr>
          <p:cNvPr id="132173" name="Text Box 125"/>
          <p:cNvSpPr txBox="1"/>
          <p:nvPr/>
        </p:nvSpPr>
        <p:spPr>
          <a:xfrm>
            <a:off x="5402263" y="4305300"/>
            <a:ext cx="3778250" cy="1338263"/>
          </a:xfrm>
          <a:prstGeom prst="rect">
            <a:avLst/>
          </a:prstGeom>
          <a:noFill/>
          <a:ln w="9525">
            <a:noFill/>
          </a:ln>
        </p:spPr>
        <p:txBody>
          <a:bodyPr>
            <a:spAutoFit/>
          </a:bodyPr>
          <a:lstStyle>
            <a:lvl1pPr marL="179705" indent="-179705" algn="l" rtl="0" eaLnBrk="0" fontAlgn="base" hangingPunct="0">
              <a:lnSpc>
                <a:spcPct val="110000"/>
              </a:lnSpc>
              <a:spcBef>
                <a:spcPct val="20000"/>
              </a:spcBef>
              <a:spcAft>
                <a:spcPct val="0"/>
              </a:spcAft>
              <a:buFont typeface="Wingdings" panose="05000000000000000000" pitchFamily="2" charset="2"/>
              <a:buChar char="p"/>
              <a:defRPr sz="3200" b="1">
                <a:solidFill>
                  <a:schemeClr val="tx1"/>
                </a:solidFill>
                <a:latin typeface="+mn-lt"/>
                <a:ea typeface="+mn-ea"/>
                <a:cs typeface="+mn-cs"/>
              </a:defRPr>
            </a:lvl1pPr>
            <a:lvl2pPr marL="449580" indent="-90805" algn="l" rtl="0" eaLnBrk="0" fontAlgn="base" hangingPunct="0">
              <a:lnSpc>
                <a:spcPct val="110000"/>
              </a:lnSpc>
              <a:spcBef>
                <a:spcPct val="20000"/>
              </a:spcBef>
              <a:spcAft>
                <a:spcPct val="0"/>
              </a:spcAft>
              <a:buFont typeface="Wingdings" panose="05000000000000000000" pitchFamily="2" charset="2"/>
              <a:buChar char="n"/>
              <a:defRPr sz="2800" b="1">
                <a:solidFill>
                  <a:schemeClr val="tx1"/>
                </a:solidFill>
                <a:latin typeface="+mn-lt"/>
                <a:ea typeface="+mn-ea"/>
              </a:defRPr>
            </a:lvl2pPr>
            <a:lvl3pPr marL="809625" indent="-179705" algn="l" rtl="0" eaLnBrk="0" fontAlgn="base" hangingPunct="0">
              <a:lnSpc>
                <a:spcPct val="110000"/>
              </a:lnSpc>
              <a:spcBef>
                <a:spcPct val="20000"/>
              </a:spcBef>
              <a:spcAft>
                <a:spcPct val="0"/>
              </a:spcAft>
              <a:buSzPct val="80000"/>
              <a:buFont typeface="Wingdings" panose="05000000000000000000" pitchFamily="2" charset="2"/>
              <a:buChar char="l"/>
              <a:defRPr sz="2400" b="1">
                <a:solidFill>
                  <a:schemeClr val="tx1"/>
                </a:solidFill>
                <a:latin typeface="+mn-lt"/>
                <a:ea typeface="+mn-ea"/>
              </a:defRPr>
            </a:lvl3pPr>
            <a:lvl4pPr marL="2208530" indent="-228600" algn="l" rtl="0" eaLnBrk="0" fontAlgn="base" hangingPunct="0">
              <a:spcBef>
                <a:spcPct val="20000"/>
              </a:spcBef>
              <a:spcAft>
                <a:spcPct val="0"/>
              </a:spcAft>
              <a:buSzPct val="60000"/>
              <a:buFont typeface="Wingdings" panose="05000000000000000000" pitchFamily="2" charset="2"/>
              <a:buChar char="–"/>
              <a:defRPr sz="2000" b="1">
                <a:solidFill>
                  <a:schemeClr val="tx1"/>
                </a:solidFill>
                <a:latin typeface="+mj-lt"/>
                <a:ea typeface="华文中宋" panose="02010600040101010101" pitchFamily="2" charset="-122"/>
              </a:defRPr>
            </a:lvl4pPr>
            <a:lvl5pPr marL="2616200" indent="-228600" algn="l" rtl="0" eaLnBrk="0" fontAlgn="base" hangingPunct="0">
              <a:spcBef>
                <a:spcPct val="20000"/>
              </a:spcBef>
              <a:spcAft>
                <a:spcPct val="0"/>
              </a:spcAft>
              <a:buChar char="»"/>
              <a:defRPr sz="2000">
                <a:solidFill>
                  <a:schemeClr val="tx1"/>
                </a:solidFill>
                <a:latin typeface="+mj-lt"/>
                <a:ea typeface="宋体" panose="02010600030101010101" pitchFamily="2" charset="-122"/>
              </a:defRPr>
            </a:lvl5pPr>
          </a:lstStyle>
          <a:p>
            <a:pPr marL="0" lvl="0" indent="0">
              <a:lnSpc>
                <a:spcPct val="90000"/>
              </a:lnSpc>
              <a:spcBef>
                <a:spcPct val="0"/>
              </a:spcBef>
              <a:buFont typeface="Wingdings" panose="05000000000000000000" pitchFamily="2" charset="2"/>
              <a:buChar char="Ø"/>
            </a:pPr>
            <a:r>
              <a:rPr lang="zh-CN" altLang="en-US" sz="2400">
                <a:solidFill>
                  <a:srgbClr val="0000FF"/>
                </a:solidFill>
              </a:rPr>
              <a:t>取指部件的完整设计</a:t>
            </a:r>
            <a:endParaRPr lang="en-US" altLang="zh-CN" sz="2400">
              <a:solidFill>
                <a:srgbClr val="0000FF"/>
              </a:solidFill>
            </a:endParaRPr>
          </a:p>
          <a:p>
            <a:pPr marL="624205" lvl="1" indent="-260350">
              <a:lnSpc>
                <a:spcPct val="90000"/>
              </a:lnSpc>
              <a:spcBef>
                <a:spcPct val="0"/>
              </a:spcBef>
              <a:buFont typeface="Wingdings" panose="05000000000000000000" pitchFamily="2" charset="2"/>
              <a:buChar char="ü"/>
            </a:pPr>
            <a:r>
              <a:rPr lang="en-US" altLang="zh-CN" sz="2200">
                <a:solidFill>
                  <a:srgbClr val="0000FF"/>
                </a:solidFill>
              </a:rPr>
              <a:t>3 </a:t>
            </a:r>
            <a:r>
              <a:rPr lang="zh-CN" altLang="en-US" sz="2200">
                <a:solidFill>
                  <a:srgbClr val="0000FF"/>
                </a:solidFill>
              </a:rPr>
              <a:t>个输入：</a:t>
            </a:r>
            <a:r>
              <a:rPr lang="en-US" altLang="zh-CN" sz="2200">
                <a:solidFill>
                  <a:srgbClr val="0000FF"/>
                </a:solidFill>
              </a:rPr>
              <a:t>jump, Branch, Zero</a:t>
            </a:r>
            <a:endParaRPr lang="en-US" altLang="zh-CN" sz="2200">
              <a:solidFill>
                <a:srgbClr val="0000FF"/>
              </a:solidFill>
            </a:endParaRPr>
          </a:p>
          <a:p>
            <a:pPr marL="624205" lvl="1" indent="-260350">
              <a:lnSpc>
                <a:spcPct val="90000"/>
              </a:lnSpc>
              <a:spcBef>
                <a:spcPct val="0"/>
              </a:spcBef>
              <a:buFont typeface="Wingdings" panose="05000000000000000000" pitchFamily="2" charset="2"/>
              <a:buChar char="ü"/>
            </a:pPr>
            <a:r>
              <a:rPr lang="en-US" altLang="zh-CN" sz="2200">
                <a:solidFill>
                  <a:srgbClr val="0000FF"/>
                </a:solidFill>
              </a:rPr>
              <a:t>1</a:t>
            </a:r>
            <a:r>
              <a:rPr lang="zh-CN" altLang="en-US" sz="2200">
                <a:solidFill>
                  <a:srgbClr val="0000FF"/>
                </a:solidFill>
              </a:rPr>
              <a:t>个输出：</a:t>
            </a:r>
            <a:r>
              <a:rPr lang="en-US" altLang="zh-CN" sz="2200">
                <a:solidFill>
                  <a:srgbClr val="0000FF"/>
                </a:solidFill>
              </a:rPr>
              <a:t> </a:t>
            </a:r>
            <a:r>
              <a:rPr lang="zh-CN" altLang="en-US" sz="2200">
                <a:solidFill>
                  <a:srgbClr val="0000FF"/>
                </a:solidFill>
              </a:rPr>
              <a:t>指令字</a:t>
            </a:r>
            <a:endParaRPr lang="en-US" altLang="zh-CN" sz="2200">
              <a:solidFill>
                <a:srgbClr val="0000FF"/>
              </a:solidFill>
            </a:endParaRPr>
          </a:p>
        </p:txBody>
      </p:sp>
      <p:sp>
        <p:nvSpPr>
          <p:cNvPr id="132174" name="Line 129"/>
          <p:cNvSpPr/>
          <p:nvPr/>
        </p:nvSpPr>
        <p:spPr>
          <a:xfrm>
            <a:off x="7920038" y="3060700"/>
            <a:ext cx="0" cy="647700"/>
          </a:xfrm>
          <a:prstGeom prst="line">
            <a:avLst/>
          </a:prstGeom>
          <a:ln w="38100" cap="flat" cmpd="sng">
            <a:solidFill>
              <a:srgbClr val="00B050"/>
            </a:solidFill>
            <a:prstDash val="solid"/>
            <a:headEnd type="none" w="med" len="med"/>
            <a:tailEnd type="triangle" w="med" len="med"/>
          </a:ln>
        </p:spPr>
      </p:sp>
      <p:sp>
        <p:nvSpPr>
          <p:cNvPr id="132175" name="Text Box 128"/>
          <p:cNvSpPr txBox="1"/>
          <p:nvPr/>
        </p:nvSpPr>
        <p:spPr>
          <a:xfrm>
            <a:off x="538163" y="5853113"/>
            <a:ext cx="8462962" cy="876300"/>
          </a:xfrm>
          <a:prstGeom prst="rect">
            <a:avLst/>
          </a:prstGeom>
          <a:noFill/>
          <a:ln w="50800">
            <a:noFill/>
          </a:ln>
        </p:spPr>
        <p:txBody>
          <a:bodyPr>
            <a:spAutoFit/>
          </a:bodyPr>
          <a:p>
            <a:pPr>
              <a:lnSpc>
                <a:spcPct val="110000"/>
              </a:lnSpc>
            </a:pPr>
            <a:r>
              <a:rPr lang="en-US" altLang="zh-CN" sz="2400" b="1">
                <a:solidFill>
                  <a:srgbClr val="0000CC"/>
                </a:solidFill>
                <a:latin typeface="Times New Roman" panose="02020603050405020304" pitchFamily="18" charset="0"/>
                <a:ea typeface="华文新魏" panose="02010800040101010101" pitchFamily="2" charset="-122"/>
              </a:rPr>
              <a:t>RegDst=ExtOp=ALUSrc=MemtoReg=ALUctr=x, RegWr=0, MemWr=0, Branch=0, Jump=1</a:t>
            </a:r>
            <a:endParaRPr lang="zh-CN" altLang="en-US" sz="2400" b="1">
              <a:solidFill>
                <a:srgbClr val="0000CC"/>
              </a:solidFill>
              <a:latin typeface="Times New Roman" panose="02020603050405020304" pitchFamily="18" charset="0"/>
              <a:ea typeface="华文新魏" panose="02010800040101010101" pitchFamily="2" charset="-122"/>
            </a:endParaRPr>
          </a:p>
        </p:txBody>
      </p:sp>
      <p:sp>
        <p:nvSpPr>
          <p:cNvPr id="132176" name="Line 118"/>
          <p:cNvSpPr/>
          <p:nvPr/>
        </p:nvSpPr>
        <p:spPr>
          <a:xfrm>
            <a:off x="3238500" y="2805113"/>
            <a:ext cx="0" cy="660400"/>
          </a:xfrm>
          <a:prstGeom prst="line">
            <a:avLst/>
          </a:prstGeom>
          <a:ln w="25400" cap="flat" cmpd="sng">
            <a:solidFill>
              <a:srgbClr val="FF0000"/>
            </a:solidFill>
            <a:prstDash val="solid"/>
            <a:headEnd type="none" w="med" len="med"/>
            <a:tailEnd type="none" w="med" len="med"/>
          </a:ln>
        </p:spPr>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Text Placeholder 5"/>
          <p:cNvSpPr>
            <a:spLocks noGrp="1"/>
          </p:cNvSpPr>
          <p:nvPr/>
        </p:nvSpPr>
        <p:spPr>
          <a:xfrm>
            <a:off x="2871788" y="2239963"/>
            <a:ext cx="3654425" cy="361950"/>
          </a:xfrm>
          <a:prstGeom prst="rect">
            <a:avLst/>
          </a:prstGeom>
          <a:noFill/>
          <a:ln w="9525">
            <a:noFill/>
          </a:ln>
        </p:spPr>
        <p:txBody>
          <a:bodyPr/>
          <a:p>
            <a:pPr algn="ctr" eaLnBrk="1" hangingPunct="1">
              <a:lnSpc>
                <a:spcPct val="90000"/>
              </a:lnSpc>
              <a:spcBef>
                <a:spcPct val="30000"/>
              </a:spcBef>
            </a:pPr>
            <a:r>
              <a:rPr lang="zh-CN" altLang="en-US" sz="3600">
                <a:latin typeface="微软雅黑" panose="020B0503020204020204" pitchFamily="34" charset="-122"/>
                <a:ea typeface="微软雅黑" panose="020B0503020204020204" pitchFamily="34" charset="-122"/>
              </a:rPr>
              <a:t>谢  谢！</a:t>
            </a:r>
            <a:endParaRPr lang="zh-CN" altLang="en-US" sz="3600">
              <a:latin typeface="微软雅黑" panose="020B0503020204020204" pitchFamily="34" charset="-122"/>
              <a:ea typeface="微软雅黑" panose="020B0503020204020204" pitchFamily="34" charset="-122"/>
            </a:endParaRPr>
          </a:p>
        </p:txBody>
      </p:sp>
      <p:pic>
        <p:nvPicPr>
          <p:cNvPr id="134146" name="图片 4"/>
          <p:cNvPicPr>
            <a:picLocks noChangeAspect="1"/>
          </p:cNvPicPr>
          <p:nvPr/>
        </p:nvPicPr>
        <p:blipFill>
          <a:blip r:embed="rId1"/>
          <a:stretch>
            <a:fillRect/>
          </a:stretch>
        </p:blipFill>
        <p:spPr>
          <a:xfrm>
            <a:off x="3175" y="3617913"/>
            <a:ext cx="3192463" cy="2060575"/>
          </a:xfrm>
          <a:prstGeom prst="rect">
            <a:avLst/>
          </a:prstGeom>
          <a:noFill/>
          <a:ln w="9525">
            <a:noFill/>
          </a:ln>
        </p:spPr>
      </p:pic>
      <p:pic>
        <p:nvPicPr>
          <p:cNvPr id="134147" name="图片 6"/>
          <p:cNvPicPr>
            <a:picLocks noChangeAspect="1"/>
          </p:cNvPicPr>
          <p:nvPr/>
        </p:nvPicPr>
        <p:blipFill>
          <a:blip r:embed="rId2"/>
          <a:stretch>
            <a:fillRect/>
          </a:stretch>
        </p:blipFill>
        <p:spPr>
          <a:xfrm>
            <a:off x="3195638" y="3617913"/>
            <a:ext cx="3105150" cy="2060575"/>
          </a:xfrm>
          <a:prstGeom prst="rect">
            <a:avLst/>
          </a:prstGeom>
          <a:noFill/>
          <a:ln w="9525">
            <a:noFill/>
          </a:ln>
        </p:spPr>
      </p:pic>
      <p:pic>
        <p:nvPicPr>
          <p:cNvPr id="134148" name="图片 7"/>
          <p:cNvPicPr>
            <a:picLocks noChangeAspect="1"/>
          </p:cNvPicPr>
          <p:nvPr/>
        </p:nvPicPr>
        <p:blipFill>
          <a:blip r:embed="rId3"/>
          <a:stretch>
            <a:fillRect/>
          </a:stretch>
        </p:blipFill>
        <p:spPr>
          <a:xfrm>
            <a:off x="6300788" y="3617913"/>
            <a:ext cx="2822575" cy="20605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逻辑运算指令</a:t>
            </a:r>
            <a:r>
              <a:rPr lang="en-US" altLang="zh-CN">
                <a:latin typeface="华文新魏" panose="02010800040101010101" pitchFamily="2" charset="-122"/>
              </a:rPr>
              <a:t>andi, and, ori, or</a:t>
            </a:r>
            <a:endParaRPr lang="en-US" altLang="zh-CN">
              <a:latin typeface="华文新魏" panose="02010800040101010101" pitchFamily="2" charset="-122"/>
            </a:endParaRPr>
          </a:p>
        </p:txBody>
      </p:sp>
      <p:pic>
        <p:nvPicPr>
          <p:cNvPr id="16387" name="图片 1"/>
          <p:cNvPicPr>
            <a:picLocks noChangeAspect="1"/>
          </p:cNvPicPr>
          <p:nvPr/>
        </p:nvPicPr>
        <p:blipFill>
          <a:blip r:embed="rId1"/>
          <a:stretch>
            <a:fillRect/>
          </a:stretch>
        </p:blipFill>
        <p:spPr>
          <a:xfrm>
            <a:off x="900113" y="1196975"/>
            <a:ext cx="7404100" cy="55451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25"/>
                                            </p:txEl>
                                          </p:spTgt>
                                        </p:tgtEl>
                                        <p:attrNameLst>
                                          <p:attrName>style.visibility</p:attrName>
                                        </p:attrNameLst>
                                      </p:cBhvr>
                                      <p:to>
                                        <p:strVal val="visible"/>
                                      </p:to>
                                    </p:set>
                                    <p:animEffect transition="in" filter="blinds(horizontal)">
                                      <p:cBhvr>
                                        <p:cTn id="7" dur="500"/>
                                        <p:tgtEl>
                                          <p:spTgt spid="915459">
                                            <p:txEl>
                                              <p:charRg st="0"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移位指令</a:t>
            </a:r>
            <a:r>
              <a:rPr lang="en-US" altLang="zh-CN">
                <a:latin typeface="华文新魏" panose="02010800040101010101" pitchFamily="2" charset="-122"/>
              </a:rPr>
              <a:t>sll</a:t>
            </a:r>
            <a:endParaRPr lang="en-US" altLang="zh-CN">
              <a:latin typeface="华文新魏" panose="02010800040101010101" pitchFamily="2" charset="-122"/>
            </a:endParaRPr>
          </a:p>
        </p:txBody>
      </p:sp>
      <p:pic>
        <p:nvPicPr>
          <p:cNvPr id="18435" name="图片 1"/>
          <p:cNvPicPr>
            <a:picLocks noChangeAspect="1"/>
          </p:cNvPicPr>
          <p:nvPr/>
        </p:nvPicPr>
        <p:blipFill>
          <a:blip r:embed="rId1"/>
          <a:stretch>
            <a:fillRect/>
          </a:stretch>
        </p:blipFill>
        <p:spPr>
          <a:xfrm>
            <a:off x="0" y="1412875"/>
            <a:ext cx="9144000" cy="19383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8"/>
                                            </p:txEl>
                                          </p:spTgt>
                                        </p:tgtEl>
                                        <p:attrNameLst>
                                          <p:attrName>style.visibility</p:attrName>
                                        </p:attrNameLst>
                                      </p:cBhvr>
                                      <p:to>
                                        <p:strVal val="visible"/>
                                      </p:to>
                                    </p:set>
                                    <p:animEffect transition="in" filter="blinds(horizontal)">
                                      <p:cBhvr>
                                        <p:cTn id="7" dur="500"/>
                                        <p:tgtEl>
                                          <p:spTgt spid="915459">
                                            <p:txEl>
                                              <p:charRg st="0"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title"/>
          </p:nvPr>
        </p:nvSpPr>
        <p:spPr>
          <a:xfrm>
            <a:off x="714375" y="190500"/>
            <a:ext cx="4429125" cy="358775"/>
          </a:xfrm>
          <a:ln/>
        </p:spPr>
        <p:txBody>
          <a:bodyPr vert="horz" wrap="square" lIns="91440" tIns="45720" rIns="91440" bIns="45720" anchor="b" anchorCtr="0"/>
          <a:p>
            <a:pPr>
              <a:buFont typeface="Wingdings" panose="05000000000000000000" pitchFamily="2" charset="2"/>
              <a:buChar char="Ø"/>
            </a:pPr>
            <a:r>
              <a:rPr lang="zh-CN" altLang="en-US" sz="2800">
                <a:solidFill>
                  <a:srgbClr val="A50021"/>
                </a:solidFill>
                <a:ea typeface="微软雅黑" panose="020B0503020204020204" pitchFamily="34" charset="-122"/>
              </a:rPr>
              <a:t>单周期</a:t>
            </a:r>
            <a:r>
              <a:rPr lang="en-US" altLang="zh-CN" sz="2800">
                <a:solidFill>
                  <a:srgbClr val="A50021"/>
                </a:solidFill>
                <a:ea typeface="微软雅黑" panose="020B0503020204020204" pitchFamily="34" charset="-122"/>
              </a:rPr>
              <a:t>CPU</a:t>
            </a:r>
            <a:r>
              <a:rPr lang="zh-CN" altLang="en-US" sz="2800">
                <a:solidFill>
                  <a:srgbClr val="A50021"/>
                </a:solidFill>
                <a:ea typeface="微软雅黑" panose="020B0503020204020204" pitchFamily="34" charset="-122"/>
              </a:rPr>
              <a:t>实验内容</a:t>
            </a:r>
            <a:endParaRPr lang="zh-CN" altLang="en-US" sz="2800">
              <a:solidFill>
                <a:srgbClr val="A50021"/>
              </a:solidFill>
              <a:ea typeface="微软雅黑" panose="020B0503020204020204" pitchFamily="34" charset="-122"/>
            </a:endParaRPr>
          </a:p>
        </p:txBody>
      </p:sp>
      <p:sp>
        <p:nvSpPr>
          <p:cNvPr id="915459" name="Rectangle 3"/>
          <p:cNvSpPr>
            <a:spLocks noGrp="1"/>
          </p:cNvSpPr>
          <p:nvPr>
            <p:ph idx="1"/>
          </p:nvPr>
        </p:nvSpPr>
        <p:spPr>
          <a:xfrm>
            <a:off x="642938" y="642938"/>
            <a:ext cx="8143875" cy="571500"/>
          </a:xfrm>
          <a:ln/>
        </p:spPr>
        <p:txBody>
          <a:bodyPr vert="horz" wrap="square" lIns="63500" tIns="25400" rIns="63500" bIns="25400" anchor="t" anchorCtr="0">
            <a:spAutoFit/>
          </a:bodyPr>
          <a:p>
            <a:pPr>
              <a:spcBef>
                <a:spcPts val="1800"/>
              </a:spcBef>
              <a:buClr>
                <a:schemeClr val="tx2"/>
              </a:buClr>
            </a:pPr>
            <a:r>
              <a:rPr lang="zh-CN" altLang="en-US">
                <a:latin typeface="华文新魏" panose="02010800040101010101" pitchFamily="2" charset="-122"/>
              </a:rPr>
              <a:t>比较指令</a:t>
            </a:r>
            <a:r>
              <a:rPr lang="en-US" altLang="zh-CN">
                <a:latin typeface="华文新魏" panose="02010800040101010101" pitchFamily="2" charset="-122"/>
              </a:rPr>
              <a:t>slti</a:t>
            </a:r>
            <a:endParaRPr lang="en-US" altLang="zh-CN">
              <a:latin typeface="华文新魏" panose="02010800040101010101" pitchFamily="2" charset="-122"/>
            </a:endParaRPr>
          </a:p>
        </p:txBody>
      </p:sp>
      <p:pic>
        <p:nvPicPr>
          <p:cNvPr id="20483" name="图片 1"/>
          <p:cNvPicPr>
            <a:picLocks noChangeAspect="1"/>
          </p:cNvPicPr>
          <p:nvPr/>
        </p:nvPicPr>
        <p:blipFill>
          <a:blip r:embed="rId1"/>
          <a:stretch>
            <a:fillRect/>
          </a:stretch>
        </p:blipFill>
        <p:spPr>
          <a:xfrm>
            <a:off x="0" y="1773238"/>
            <a:ext cx="9144000" cy="22320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5459">
                                            <p:txEl>
                                              <p:charRg st="0" end="9"/>
                                            </p:txEl>
                                          </p:spTgt>
                                        </p:tgtEl>
                                        <p:attrNameLst>
                                          <p:attrName>style.visibility</p:attrName>
                                        </p:attrNameLst>
                                      </p:cBhvr>
                                      <p:to>
                                        <p:strVal val="visible"/>
                                      </p:to>
                                    </p:set>
                                    <p:animEffect transition="in" filter="blinds(horizontal)">
                                      <p:cBhvr>
                                        <p:cTn id="7" dur="500"/>
                                        <p:tgtEl>
                                          <p:spTgt spid="915459">
                                            <p:txEl>
                                              <p:charRg st="0"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隶书"/>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12010</Words>
  <Application>WPS 演示</Application>
  <PresentationFormat>全屏显示(4:3)</PresentationFormat>
  <Paragraphs>2465</Paragraphs>
  <Slides>65</Slides>
  <Notes>63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65</vt:i4>
      </vt:variant>
    </vt:vector>
  </HeadingPairs>
  <TitlesOfParts>
    <vt:vector size="82" baseType="lpstr">
      <vt:lpstr>Arial</vt:lpstr>
      <vt:lpstr>宋体</vt:lpstr>
      <vt:lpstr>Wingdings</vt:lpstr>
      <vt:lpstr>Weibei SC</vt:lpstr>
      <vt:lpstr>Segoe Print</vt:lpstr>
      <vt:lpstr>Times New Roman</vt:lpstr>
      <vt:lpstr>华文新魏</vt:lpstr>
      <vt:lpstr>华文中宋</vt:lpstr>
      <vt:lpstr>微软雅黑</vt:lpstr>
      <vt:lpstr>Lantinghei SC Demibold</vt:lpstr>
      <vt:lpstr>隶书</vt:lpstr>
      <vt:lpstr>Symbol</vt:lpstr>
      <vt:lpstr>Calibri</vt:lpstr>
      <vt:lpstr>Weibei SC</vt:lpstr>
      <vt:lpstr>Arial Unicode MS</vt:lpstr>
      <vt:lpstr>Lantinghei SC Demibold</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zhz</dc:creator>
  <cp:lastModifiedBy>诗棋</cp:lastModifiedBy>
  <cp:revision>1758</cp:revision>
  <cp:lastPrinted>2018-10-25T11:56:32Z</cp:lastPrinted>
  <dcterms:created xsi:type="dcterms:W3CDTF">2005-07-31T10:12:35Z</dcterms:created>
  <dcterms:modified xsi:type="dcterms:W3CDTF">2024-11-11T09:55:17Z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29E074255D0445F596DF212ADB943E5B_13</vt:lpwstr>
  </property>
  <property fmtid="{D5CDD505-2E9C-101B-9397-08002B2CF9AE}" pid="3" name="KSOProductBuildVer">
    <vt:lpwstr>2052-12.1.0.18608</vt:lpwstr>
  </property>
</Properties>
</file>